
<file path=[Content_Types].xml><?xml version="1.0" encoding="utf-8"?>
<Types xmlns="http://schemas.openxmlformats.org/package/2006/content-types">
  <Default Extension="png" ContentType="image/png"/>
  <Default Extension="jfif" ContentType="image/j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0"/>
  </p:notesMasterIdLst>
  <p:sldIdLst>
    <p:sldId id="256" r:id="rId2"/>
    <p:sldId id="257" r:id="rId3"/>
    <p:sldId id="258" r:id="rId4"/>
    <p:sldId id="288" r:id="rId5"/>
    <p:sldId id="302" r:id="rId6"/>
    <p:sldId id="289" r:id="rId7"/>
    <p:sldId id="290" r:id="rId8"/>
    <p:sldId id="291" r:id="rId9"/>
    <p:sldId id="293" r:id="rId10"/>
    <p:sldId id="286" r:id="rId11"/>
    <p:sldId id="303" r:id="rId12"/>
    <p:sldId id="304" r:id="rId13"/>
    <p:sldId id="292" r:id="rId14"/>
    <p:sldId id="259" r:id="rId15"/>
    <p:sldId id="273" r:id="rId16"/>
    <p:sldId id="261" r:id="rId17"/>
    <p:sldId id="260" r:id="rId18"/>
    <p:sldId id="274" r:id="rId19"/>
    <p:sldId id="275" r:id="rId20"/>
    <p:sldId id="276" r:id="rId21"/>
    <p:sldId id="277" r:id="rId22"/>
    <p:sldId id="278" r:id="rId23"/>
    <p:sldId id="280" r:id="rId24"/>
    <p:sldId id="279" r:id="rId25"/>
    <p:sldId id="281" r:id="rId26"/>
    <p:sldId id="282" r:id="rId27"/>
    <p:sldId id="284" r:id="rId28"/>
    <p:sldId id="283" r:id="rId29"/>
    <p:sldId id="294" r:id="rId30"/>
    <p:sldId id="295" r:id="rId31"/>
    <p:sldId id="296" r:id="rId32"/>
    <p:sldId id="297" r:id="rId33"/>
    <p:sldId id="298" r:id="rId34"/>
    <p:sldId id="299" r:id="rId35"/>
    <p:sldId id="285" r:id="rId36"/>
    <p:sldId id="301" r:id="rId37"/>
    <p:sldId id="300" r:id="rId38"/>
    <p:sldId id="269" r:id="rId39"/>
  </p:sldIdLst>
  <p:sldSz cx="18288000" cy="10287000"/>
  <p:notesSz cx="6858000" cy="9144000"/>
  <p:embeddedFontLst>
    <p:embeddedFont>
      <p:font typeface="Muli Heavy" panose="020B0604020202020204" charset="0"/>
      <p:regular r:id="rId41"/>
    </p:embeddedFont>
    <p:embeddedFont>
      <p:font typeface="Muli Bold" panose="020B0604020202020204" charset="0"/>
      <p:regular r:id="rId42"/>
    </p:embeddedFont>
    <p:embeddedFont>
      <p:font typeface="Muli Extra-Light" panose="020B0604020202020204" charset="0"/>
      <p:regular r:id="rId43"/>
    </p:embeddedFont>
    <p:embeddedFont>
      <p:font typeface="Calibri" panose="020F0502020204030204" pitchFamily="34" charset="0"/>
      <p:regular r:id="rId44"/>
      <p:bold r:id="rId45"/>
      <p:italic r:id="rId46"/>
      <p:boldItalic r:id="rId47"/>
    </p:embeddedFont>
    <p:embeddedFont>
      <p:font typeface="Franklin Gothic Heavy" panose="020B0903020102020204" pitchFamily="34" charset="0"/>
      <p:regular r:id="rId48"/>
      <p:italic r:id="rId49"/>
    </p:embeddedFont>
    <p:embeddedFont>
      <p:font typeface="Franklin Gothic Demi Cond" panose="020B0706030402020204" pitchFamily="34" charset="0"/>
      <p:regular r:id="rId50"/>
    </p:embeddedFont>
    <p:embeddedFont>
      <p:font typeface="Bahnschrift SemiBold Condensed" panose="020B0502040204020203" pitchFamily="34" charset="0"/>
      <p:bold r:id="rId51"/>
    </p:embeddedFont>
    <p:embeddedFont>
      <p:font typeface="Muli Semi-Bold" panose="020B0604020202020204" charset="0"/>
      <p:regular r:id="rId52"/>
    </p:embeddedFont>
    <p:embeddedFont>
      <p:font typeface="Advent Sans Logo" panose="020B0604020202020204" charset="0"/>
      <p:regular r:id="rId53"/>
    </p:embeddedFont>
    <p:embeddedFont>
      <p:font typeface="Bahnschrift SemiLight Condensed" panose="020B0502040204020203" pitchFamily="34" charset="0"/>
      <p:regular r:id="rId54"/>
    </p:embeddedFont>
    <p:embeddedFont>
      <p:font typeface="Nourd Bold" panose="020B0604020202020204" charset="0"/>
      <p:regular r:id="rId55"/>
    </p:embeddedFont>
    <p:embeddedFont>
      <p:font typeface="Calisto MT" panose="02040603050505030304" pitchFamily="18" charset="0"/>
      <p:regular r:id="rId56"/>
      <p:bold r:id="rId57"/>
      <p:italic r:id="rId58"/>
      <p:boldItalic r:id="rId59"/>
    </p:embeddedFont>
    <p:embeddedFont>
      <p:font typeface="Bahnschrift SemiCondensed" panose="020B0502040204020203" pitchFamily="34" charset="0"/>
      <p:regular r:id="rId60"/>
      <p:bold r:id="rId61"/>
    </p:embeddedFont>
    <p:embeddedFont>
      <p:font typeface="Arial Black" panose="020B0A04020102020204" pitchFamily="34" charset="0"/>
      <p:bold r:id="rId62"/>
    </p:embeddedFont>
    <p:embeddedFont>
      <p:font typeface="Bahnschrift Condensed" panose="020B0502040204020203" pitchFamily="34" charset="0"/>
      <p:regular r:id="rId63"/>
      <p:bold r:id="rId64"/>
    </p:embeddedFont>
    <p:embeddedFont>
      <p:font typeface="Bahnschrift Light Condensed" panose="020B0502040204020203" pitchFamily="34" charset="0"/>
      <p:regular r:id="rId65"/>
    </p:embeddedFont>
    <p:embeddedFont>
      <p:font typeface="Cooper Black" panose="0208090404030B020404" pitchFamily="18" charset="0"/>
      <p:regular r:id="rId66"/>
    </p:embeddedFont>
    <p:embeddedFont>
      <p:font typeface="Berlin Sans FB" panose="020E0602020502020306" pitchFamily="34" charset="0"/>
      <p:regular r:id="rId67"/>
      <p:bold r:id="rId6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92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9" autoAdjust="0"/>
    <p:restoredTop sz="67910" autoAdjust="0"/>
  </p:normalViewPr>
  <p:slideViewPr>
    <p:cSldViewPr>
      <p:cViewPr varScale="1">
        <p:scale>
          <a:sx n="39" d="100"/>
          <a:sy n="39" d="100"/>
        </p:scale>
        <p:origin x="1618" y="48"/>
      </p:cViewPr>
      <p:guideLst>
        <p:guide orient="horz" pos="2160"/>
        <p:guide pos="292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66" d="100"/>
          <a:sy n="66" d="100"/>
        </p:scale>
        <p:origin x="2400" y="3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font" Target="fonts/font2.fntdata"/><Relationship Id="rId47" Type="http://schemas.openxmlformats.org/officeDocument/2006/relationships/font" Target="fonts/font7.fntdata"/><Relationship Id="rId63" Type="http://schemas.openxmlformats.org/officeDocument/2006/relationships/font" Target="fonts/font23.fntdata"/><Relationship Id="rId68" Type="http://schemas.openxmlformats.org/officeDocument/2006/relationships/font" Target="fonts/font28.fntdata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5.fntdata"/><Relationship Id="rId53" Type="http://schemas.openxmlformats.org/officeDocument/2006/relationships/font" Target="fonts/font13.fntdata"/><Relationship Id="rId58" Type="http://schemas.openxmlformats.org/officeDocument/2006/relationships/font" Target="fonts/font18.fntdata"/><Relationship Id="rId66" Type="http://schemas.openxmlformats.org/officeDocument/2006/relationships/font" Target="fonts/font26.fntdata"/><Relationship Id="rId5" Type="http://schemas.openxmlformats.org/officeDocument/2006/relationships/slide" Target="slides/slide4.xml"/><Relationship Id="rId61" Type="http://schemas.openxmlformats.org/officeDocument/2006/relationships/font" Target="fonts/font21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3.fntdata"/><Relationship Id="rId48" Type="http://schemas.openxmlformats.org/officeDocument/2006/relationships/font" Target="fonts/font8.fntdata"/><Relationship Id="rId56" Type="http://schemas.openxmlformats.org/officeDocument/2006/relationships/font" Target="fonts/font16.fntdata"/><Relationship Id="rId64" Type="http://schemas.openxmlformats.org/officeDocument/2006/relationships/font" Target="fonts/font24.fntdata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font" Target="fonts/font11.fntdata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6.fntdata"/><Relationship Id="rId59" Type="http://schemas.openxmlformats.org/officeDocument/2006/relationships/font" Target="fonts/font19.fntdata"/><Relationship Id="rId67" Type="http://schemas.openxmlformats.org/officeDocument/2006/relationships/font" Target="fonts/font27.fntdata"/><Relationship Id="rId20" Type="http://schemas.openxmlformats.org/officeDocument/2006/relationships/slide" Target="slides/slide19.xml"/><Relationship Id="rId41" Type="http://schemas.openxmlformats.org/officeDocument/2006/relationships/font" Target="fonts/font1.fntdata"/><Relationship Id="rId54" Type="http://schemas.openxmlformats.org/officeDocument/2006/relationships/font" Target="fonts/font14.fntdata"/><Relationship Id="rId62" Type="http://schemas.openxmlformats.org/officeDocument/2006/relationships/font" Target="fonts/font22.fntdata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9.fntdata"/><Relationship Id="rId57" Type="http://schemas.openxmlformats.org/officeDocument/2006/relationships/font" Target="fonts/font17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4.fntdata"/><Relationship Id="rId52" Type="http://schemas.openxmlformats.org/officeDocument/2006/relationships/font" Target="fonts/font12.fntdata"/><Relationship Id="rId60" Type="http://schemas.openxmlformats.org/officeDocument/2006/relationships/font" Target="fonts/font20.fntdata"/><Relationship Id="rId65" Type="http://schemas.openxmlformats.org/officeDocument/2006/relationships/font" Target="fonts/font2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font" Target="fonts/font10.fntdata"/><Relationship Id="rId55" Type="http://schemas.openxmlformats.org/officeDocument/2006/relationships/font" Target="fonts/font15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01D103C-9DCD-47A0-BBC7-8BAEEE501F97}" type="doc">
      <dgm:prSet loTypeId="urn:microsoft.com/office/officeart/2005/8/layout/arrow5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A730570-901F-45D3-8A84-F9B249C9C909}">
      <dgm:prSet phldrT="[Text]"/>
      <dgm:spPr/>
      <dgm:t>
        <a:bodyPr/>
        <a:lstStyle/>
        <a:p>
          <a:r>
            <a:rPr lang="fr-FR" dirty="0">
              <a:latin typeface="Arial Black" panose="020B0A04020102020204" pitchFamily="34" charset="0"/>
            </a:rPr>
            <a:t>INTERNAL FACTORS</a:t>
          </a:r>
          <a:endParaRPr lang="en-US" dirty="0">
            <a:latin typeface="Arial Black" panose="020B0A04020102020204" pitchFamily="34" charset="0"/>
          </a:endParaRPr>
        </a:p>
      </dgm:t>
    </dgm:pt>
    <dgm:pt modelId="{55A9BF01-BD43-4910-99BF-91B9836F059A}" type="parTrans" cxnId="{E1E5B81E-A457-4DE6-A28C-FCDBC63AFC12}">
      <dgm:prSet/>
      <dgm:spPr/>
      <dgm:t>
        <a:bodyPr/>
        <a:lstStyle/>
        <a:p>
          <a:endParaRPr lang="en-US"/>
        </a:p>
      </dgm:t>
    </dgm:pt>
    <dgm:pt modelId="{AF4A0894-9643-4D99-910D-3F6E957214C9}" type="sibTrans" cxnId="{E1E5B81E-A457-4DE6-A28C-FCDBC63AFC12}">
      <dgm:prSet/>
      <dgm:spPr/>
      <dgm:t>
        <a:bodyPr/>
        <a:lstStyle/>
        <a:p>
          <a:endParaRPr lang="en-US"/>
        </a:p>
      </dgm:t>
    </dgm:pt>
    <dgm:pt modelId="{FC0B34E3-3B72-4B70-87E4-A038407A7373}">
      <dgm:prSet phldrT="[Text]"/>
      <dgm:spPr/>
      <dgm:t>
        <a:bodyPr/>
        <a:lstStyle/>
        <a:p>
          <a:r>
            <a:rPr lang="fr-FR" dirty="0">
              <a:latin typeface="Arial Black" panose="020B0A04020102020204" pitchFamily="34" charset="0"/>
            </a:rPr>
            <a:t>EXTERNAL FACTORS</a:t>
          </a:r>
          <a:endParaRPr lang="en-US" dirty="0">
            <a:latin typeface="Arial Black" panose="020B0A04020102020204" pitchFamily="34" charset="0"/>
          </a:endParaRPr>
        </a:p>
      </dgm:t>
    </dgm:pt>
    <dgm:pt modelId="{1DC4DDE2-920E-4550-9A3B-DFF82680C77C}" type="parTrans" cxnId="{693CFE13-E485-4B36-BDB9-5CB9687AA9C3}">
      <dgm:prSet/>
      <dgm:spPr/>
      <dgm:t>
        <a:bodyPr/>
        <a:lstStyle/>
        <a:p>
          <a:endParaRPr lang="en-US"/>
        </a:p>
      </dgm:t>
    </dgm:pt>
    <dgm:pt modelId="{FB8BD148-009B-4C61-9286-8C0779C9A71D}" type="sibTrans" cxnId="{693CFE13-E485-4B36-BDB9-5CB9687AA9C3}">
      <dgm:prSet/>
      <dgm:spPr/>
      <dgm:t>
        <a:bodyPr/>
        <a:lstStyle/>
        <a:p>
          <a:endParaRPr lang="en-US"/>
        </a:p>
      </dgm:t>
    </dgm:pt>
    <dgm:pt modelId="{423CAEE3-567B-4097-9C24-6142CE9FE608}" type="pres">
      <dgm:prSet presAssocID="{701D103C-9DCD-47A0-BBC7-8BAEEE501F97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162ACA6-47FD-43DE-9AD4-3001243477A5}" type="pres">
      <dgm:prSet presAssocID="{BA730570-901F-45D3-8A84-F9B249C9C909}" presName="arrow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89B3A27-2F50-46BC-B5E5-3DD2E929BE2F}" type="pres">
      <dgm:prSet presAssocID="{FC0B34E3-3B72-4B70-87E4-A038407A7373}" presName="arrow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93CFE13-E485-4B36-BDB9-5CB9687AA9C3}" srcId="{701D103C-9DCD-47A0-BBC7-8BAEEE501F97}" destId="{FC0B34E3-3B72-4B70-87E4-A038407A7373}" srcOrd="1" destOrd="0" parTransId="{1DC4DDE2-920E-4550-9A3B-DFF82680C77C}" sibTransId="{FB8BD148-009B-4C61-9286-8C0779C9A71D}"/>
    <dgm:cxn modelId="{E1E5B81E-A457-4DE6-A28C-FCDBC63AFC12}" srcId="{701D103C-9DCD-47A0-BBC7-8BAEEE501F97}" destId="{BA730570-901F-45D3-8A84-F9B249C9C909}" srcOrd="0" destOrd="0" parTransId="{55A9BF01-BD43-4910-99BF-91B9836F059A}" sibTransId="{AF4A0894-9643-4D99-910D-3F6E957214C9}"/>
    <dgm:cxn modelId="{19A60498-6172-46C0-8C2A-6597BCE7F340}" type="presOf" srcId="{BA730570-901F-45D3-8A84-F9B249C9C909}" destId="{6162ACA6-47FD-43DE-9AD4-3001243477A5}" srcOrd="0" destOrd="0" presId="urn:microsoft.com/office/officeart/2005/8/layout/arrow5"/>
    <dgm:cxn modelId="{2A245645-73F1-4FCB-A314-E4B02C9FFBEB}" type="presOf" srcId="{FC0B34E3-3B72-4B70-87E4-A038407A7373}" destId="{889B3A27-2F50-46BC-B5E5-3DD2E929BE2F}" srcOrd="0" destOrd="0" presId="urn:microsoft.com/office/officeart/2005/8/layout/arrow5"/>
    <dgm:cxn modelId="{387015AE-5A3B-401F-BB8B-1C4B3A223F46}" type="presOf" srcId="{701D103C-9DCD-47A0-BBC7-8BAEEE501F97}" destId="{423CAEE3-567B-4097-9C24-6142CE9FE608}" srcOrd="0" destOrd="0" presId="urn:microsoft.com/office/officeart/2005/8/layout/arrow5"/>
    <dgm:cxn modelId="{151F10C5-B369-4348-BA5E-0B5BDB10190C}" type="presParOf" srcId="{423CAEE3-567B-4097-9C24-6142CE9FE608}" destId="{6162ACA6-47FD-43DE-9AD4-3001243477A5}" srcOrd="0" destOrd="0" presId="urn:microsoft.com/office/officeart/2005/8/layout/arrow5"/>
    <dgm:cxn modelId="{647147B7-7611-45A4-A705-F7B5265B6447}" type="presParOf" srcId="{423CAEE3-567B-4097-9C24-6142CE9FE608}" destId="{889B3A27-2F50-46BC-B5E5-3DD2E929BE2F}" srcOrd="1" destOrd="0" presId="urn:microsoft.com/office/officeart/2005/8/layout/arrow5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EA289A1-13A2-4261-9356-9107E2D5D90E}" type="doc">
      <dgm:prSet loTypeId="urn:microsoft.com/office/officeart/2005/8/layout/hList1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7331942C-ECEF-4869-B583-15A6DCEE7A55}">
      <dgm:prSet phldrT="[Text]" custT="1"/>
      <dgm:spPr/>
      <dgm:t>
        <a:bodyPr/>
        <a:lstStyle/>
        <a:p>
          <a:r>
            <a:rPr lang="en-US" sz="3600" b="1" dirty="0">
              <a:latin typeface="Bahnschrift SemiLight Condensed" panose="020B0502040204020203" pitchFamily="34" charset="0"/>
            </a:rPr>
            <a:t>Blaming field leadership inaction</a:t>
          </a:r>
        </a:p>
      </dgm:t>
    </dgm:pt>
    <dgm:pt modelId="{9AEC4493-D567-4658-B098-FF9D43A022A1}" type="parTrans" cxnId="{255CDC57-9F58-4C3C-8081-CB01DDD983B0}">
      <dgm:prSet/>
      <dgm:spPr/>
      <dgm:t>
        <a:bodyPr/>
        <a:lstStyle/>
        <a:p>
          <a:endParaRPr lang="en-US"/>
        </a:p>
      </dgm:t>
    </dgm:pt>
    <dgm:pt modelId="{CFB91DB8-22D0-4B83-B6E3-0DF48EAB7E20}" type="sibTrans" cxnId="{255CDC57-9F58-4C3C-8081-CB01DDD983B0}">
      <dgm:prSet/>
      <dgm:spPr/>
      <dgm:t>
        <a:bodyPr/>
        <a:lstStyle/>
        <a:p>
          <a:endParaRPr lang="en-US"/>
        </a:p>
      </dgm:t>
    </dgm:pt>
    <dgm:pt modelId="{E49235FD-447D-4BA5-934F-F3BE18418B34}">
      <dgm:prSet phldrT="[Text]" custT="1"/>
      <dgm:spPr/>
      <dgm:t>
        <a:bodyPr/>
        <a:lstStyle/>
        <a:p>
          <a:r>
            <a:rPr lang="en-US" sz="3600" b="1" dirty="0">
              <a:latin typeface="Bahnschrift SemiLight Condensed" panose="020B0502040204020203" pitchFamily="34" charset="0"/>
            </a:rPr>
            <a:t>Members criticize denominational or regional leaders for not providing adequate support or resources to prevent member exodus.</a:t>
          </a:r>
        </a:p>
      </dgm:t>
    </dgm:pt>
    <dgm:pt modelId="{C685BFE9-C0CA-40EB-A255-D3D51374E690}" type="parTrans" cxnId="{8553B86D-39BA-42B1-B682-4E87BEFCB3EC}">
      <dgm:prSet/>
      <dgm:spPr/>
      <dgm:t>
        <a:bodyPr/>
        <a:lstStyle/>
        <a:p>
          <a:endParaRPr lang="en-US"/>
        </a:p>
      </dgm:t>
    </dgm:pt>
    <dgm:pt modelId="{732B7277-733F-4FB5-BAC8-F4257139222C}" type="sibTrans" cxnId="{8553B86D-39BA-42B1-B682-4E87BEFCB3EC}">
      <dgm:prSet/>
      <dgm:spPr/>
      <dgm:t>
        <a:bodyPr/>
        <a:lstStyle/>
        <a:p>
          <a:endParaRPr lang="en-US"/>
        </a:p>
      </dgm:t>
    </dgm:pt>
    <dgm:pt modelId="{7A0060D0-E004-4A95-880C-DE6A37967E65}">
      <dgm:prSet phldrT="[Text]" custT="1"/>
      <dgm:spPr/>
      <dgm:t>
        <a:bodyPr/>
        <a:lstStyle/>
        <a:p>
          <a:r>
            <a:rPr lang="en-US" sz="3600" b="1" dirty="0">
              <a:latin typeface="Bahnschrift SemiLight Condensed" panose="020B0502040204020203" pitchFamily="34" charset="0"/>
            </a:rPr>
            <a:t>Criticizing church leadership</a:t>
          </a:r>
        </a:p>
      </dgm:t>
    </dgm:pt>
    <dgm:pt modelId="{3AF40AAD-A342-43E9-8C77-17D18A2F67C4}" type="parTrans" cxnId="{61B1AA90-02E1-4DDF-8CF1-6106344F67A6}">
      <dgm:prSet/>
      <dgm:spPr/>
      <dgm:t>
        <a:bodyPr/>
        <a:lstStyle/>
        <a:p>
          <a:endParaRPr lang="en-US"/>
        </a:p>
      </dgm:t>
    </dgm:pt>
    <dgm:pt modelId="{13F7C7D7-F7EA-40C7-AAC3-44D71365A023}" type="sibTrans" cxnId="{61B1AA90-02E1-4DDF-8CF1-6106344F67A6}">
      <dgm:prSet/>
      <dgm:spPr/>
      <dgm:t>
        <a:bodyPr/>
        <a:lstStyle/>
        <a:p>
          <a:endParaRPr lang="en-US"/>
        </a:p>
      </dgm:t>
    </dgm:pt>
    <dgm:pt modelId="{EDCD9891-2465-4A67-A5CB-4B259517A8F5}">
      <dgm:prSet phldrT="[Text]" custT="1"/>
      <dgm:spPr/>
      <dgm:t>
        <a:bodyPr/>
        <a:lstStyle/>
        <a:p>
          <a:r>
            <a:rPr lang="en-US" sz="3600" b="1" dirty="0">
              <a:latin typeface="Bahnschrift SemiLight Condensed" panose="020B0502040204020203" pitchFamily="34" charset="0"/>
            </a:rPr>
            <a:t>Focus shifts to pastoral failings, poor conflict management, or leadership dysfunction as the primary cause of departures.</a:t>
          </a:r>
        </a:p>
      </dgm:t>
    </dgm:pt>
    <dgm:pt modelId="{6D784752-A607-4B9D-9FD2-3C2A1F342646}" type="parTrans" cxnId="{ABBCFD00-5B3C-4856-ABD6-00C95DEED7D6}">
      <dgm:prSet/>
      <dgm:spPr/>
      <dgm:t>
        <a:bodyPr/>
        <a:lstStyle/>
        <a:p>
          <a:endParaRPr lang="en-US"/>
        </a:p>
      </dgm:t>
    </dgm:pt>
    <dgm:pt modelId="{CB1CD2A4-E267-4C43-A2D8-29DBC82B1BBB}" type="sibTrans" cxnId="{ABBCFD00-5B3C-4856-ABD6-00C95DEED7D6}">
      <dgm:prSet/>
      <dgm:spPr/>
      <dgm:t>
        <a:bodyPr/>
        <a:lstStyle/>
        <a:p>
          <a:endParaRPr lang="en-US"/>
        </a:p>
      </dgm:t>
    </dgm:pt>
    <dgm:pt modelId="{C7CF22A3-F77E-4465-96B1-C0515450DA89}">
      <dgm:prSet phldrT="[Text]" custT="1"/>
      <dgm:spPr/>
      <dgm:t>
        <a:bodyPr/>
        <a:lstStyle/>
        <a:p>
          <a:r>
            <a:rPr lang="en-US" sz="3600" b="1">
              <a:latin typeface="Bahnschrift SemiLight Condensed" panose="020B0502040204020203" pitchFamily="34" charset="0"/>
            </a:rPr>
            <a:t>Blaming poor social integration</a:t>
          </a:r>
          <a:endParaRPr lang="en-US" sz="3600" b="1" dirty="0">
            <a:latin typeface="Bahnschrift SemiLight Condensed" panose="020B0502040204020203" pitchFamily="34" charset="0"/>
          </a:endParaRPr>
        </a:p>
      </dgm:t>
    </dgm:pt>
    <dgm:pt modelId="{BD040872-D2F0-4CBE-8CFF-27A53C37F37C}" type="parTrans" cxnId="{D1ABBD85-C4B3-4383-A3A9-69BB9CA92B7B}">
      <dgm:prSet/>
      <dgm:spPr/>
      <dgm:t>
        <a:bodyPr/>
        <a:lstStyle/>
        <a:p>
          <a:endParaRPr lang="en-US"/>
        </a:p>
      </dgm:t>
    </dgm:pt>
    <dgm:pt modelId="{AFF63B70-890A-46B0-9D63-3BECD1C7BD11}" type="sibTrans" cxnId="{D1ABBD85-C4B3-4383-A3A9-69BB9CA92B7B}">
      <dgm:prSet/>
      <dgm:spPr/>
      <dgm:t>
        <a:bodyPr/>
        <a:lstStyle/>
        <a:p>
          <a:endParaRPr lang="en-US"/>
        </a:p>
      </dgm:t>
    </dgm:pt>
    <dgm:pt modelId="{73F06213-2E7E-4419-A064-C27F4A693788}">
      <dgm:prSet phldrT="[Text]" custT="1"/>
      <dgm:spPr/>
      <dgm:t>
        <a:bodyPr/>
        <a:lstStyle/>
        <a:p>
          <a:r>
            <a:rPr lang="en-US" sz="3600" b="1" dirty="0">
              <a:latin typeface="Bahnschrift SemiLight Condensed" panose="020B0502040204020203" pitchFamily="34" charset="0"/>
            </a:rPr>
            <a:t>Attributing losses to failure in helping members connect meaningfully within the congregation and form relationships.</a:t>
          </a:r>
        </a:p>
      </dgm:t>
    </dgm:pt>
    <dgm:pt modelId="{05A14858-6D39-4EBB-8261-A2683887BC98}" type="parTrans" cxnId="{985342FB-7989-433A-9F06-B2EBAC834EE5}">
      <dgm:prSet/>
      <dgm:spPr/>
      <dgm:t>
        <a:bodyPr/>
        <a:lstStyle/>
        <a:p>
          <a:endParaRPr lang="en-US"/>
        </a:p>
      </dgm:t>
    </dgm:pt>
    <dgm:pt modelId="{13809069-067C-4501-AC6A-38C938D3404F}" type="sibTrans" cxnId="{985342FB-7989-433A-9F06-B2EBAC834EE5}">
      <dgm:prSet/>
      <dgm:spPr/>
      <dgm:t>
        <a:bodyPr/>
        <a:lstStyle/>
        <a:p>
          <a:endParaRPr lang="en-US"/>
        </a:p>
      </dgm:t>
    </dgm:pt>
    <dgm:pt modelId="{5EEF976F-C30E-411D-8ABE-CE9B43F9AFDF}">
      <dgm:prSet custT="1"/>
      <dgm:spPr/>
      <dgm:t>
        <a:bodyPr/>
        <a:lstStyle/>
        <a:p>
          <a:r>
            <a:rPr lang="en-US" sz="3600" b="1">
              <a:latin typeface="Bahnschrift SemiLight Condensed" panose="020B0502040204020203" pitchFamily="34" charset="0"/>
            </a:rPr>
            <a:t>Complaints about doctrinal rigidity</a:t>
          </a:r>
          <a:endParaRPr lang="en-US" sz="3600" b="1" dirty="0">
            <a:latin typeface="Bahnschrift SemiLight Condensed" panose="020B0502040204020203" pitchFamily="34" charset="0"/>
          </a:endParaRPr>
        </a:p>
      </dgm:t>
    </dgm:pt>
    <dgm:pt modelId="{9264DD92-9A8F-4F8F-AEFC-787C27D61E21}" type="parTrans" cxnId="{8F0FD4FB-B0B0-4ABF-B966-3C13A6428A8E}">
      <dgm:prSet/>
      <dgm:spPr/>
      <dgm:t>
        <a:bodyPr/>
        <a:lstStyle/>
        <a:p>
          <a:endParaRPr lang="en-US"/>
        </a:p>
      </dgm:t>
    </dgm:pt>
    <dgm:pt modelId="{D03CCE9E-E005-4A50-A4DA-8BBC2D1EA15A}" type="sibTrans" cxnId="{8F0FD4FB-B0B0-4ABF-B966-3C13A6428A8E}">
      <dgm:prSet/>
      <dgm:spPr/>
      <dgm:t>
        <a:bodyPr/>
        <a:lstStyle/>
        <a:p>
          <a:endParaRPr lang="en-US"/>
        </a:p>
      </dgm:t>
    </dgm:pt>
    <dgm:pt modelId="{6AEE0F2A-59B8-4628-BA59-348B98D92F5A}">
      <dgm:prSet custT="1"/>
      <dgm:spPr/>
      <dgm:t>
        <a:bodyPr/>
        <a:lstStyle/>
        <a:p>
          <a:r>
            <a:rPr lang="en-US" sz="3600" b="1" dirty="0">
              <a:latin typeface="Bahnschrift SemiLight Condensed" panose="020B0502040204020203" pitchFamily="34" charset="0"/>
            </a:rPr>
            <a:t>Members cite inflexible theological positions or excessive traditionalism as driving people away, especially younger generations</a:t>
          </a:r>
        </a:p>
      </dgm:t>
    </dgm:pt>
    <dgm:pt modelId="{C58A2780-5548-4DC5-8819-AC99A899EE20}" type="parTrans" cxnId="{6E1A166C-7A3D-47BB-BB1C-A0E51235FB7F}">
      <dgm:prSet/>
      <dgm:spPr/>
      <dgm:t>
        <a:bodyPr/>
        <a:lstStyle/>
        <a:p>
          <a:endParaRPr lang="en-US"/>
        </a:p>
      </dgm:t>
    </dgm:pt>
    <dgm:pt modelId="{B988CC8F-15B3-41BB-B148-0E271A1D2DFF}" type="sibTrans" cxnId="{6E1A166C-7A3D-47BB-BB1C-A0E51235FB7F}">
      <dgm:prSet/>
      <dgm:spPr/>
      <dgm:t>
        <a:bodyPr/>
        <a:lstStyle/>
        <a:p>
          <a:endParaRPr lang="en-US"/>
        </a:p>
      </dgm:t>
    </dgm:pt>
    <dgm:pt modelId="{6BA69F58-EFB6-47B7-A678-239656CCE770}" type="pres">
      <dgm:prSet presAssocID="{8EA289A1-13A2-4261-9356-9107E2D5D90E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211702C-A793-4F82-9026-FC802C924871}" type="pres">
      <dgm:prSet presAssocID="{7331942C-ECEF-4869-B583-15A6DCEE7A55}" presName="composite" presStyleCnt="0"/>
      <dgm:spPr/>
    </dgm:pt>
    <dgm:pt modelId="{3D4B4D73-91EF-4737-AF7F-CF1E6F9B11B5}" type="pres">
      <dgm:prSet presAssocID="{7331942C-ECEF-4869-B583-15A6DCEE7A55}" presName="parTx" presStyleLbl="align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B61696F-B4F2-48B5-9F99-035AA4142093}" type="pres">
      <dgm:prSet presAssocID="{7331942C-ECEF-4869-B583-15A6DCEE7A55}" presName="desTx" presStyleLbl="align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58B7CBB-81FA-4490-A5E4-DFBCBCB213BC}" type="pres">
      <dgm:prSet presAssocID="{CFB91DB8-22D0-4B83-B6E3-0DF48EAB7E20}" presName="space" presStyleCnt="0"/>
      <dgm:spPr/>
    </dgm:pt>
    <dgm:pt modelId="{8286E193-0C7F-485D-8885-58E2FB188880}" type="pres">
      <dgm:prSet presAssocID="{7A0060D0-E004-4A95-880C-DE6A37967E65}" presName="composite" presStyleCnt="0"/>
      <dgm:spPr/>
    </dgm:pt>
    <dgm:pt modelId="{9996EDD5-3F77-40DA-8948-CBB752E33A42}" type="pres">
      <dgm:prSet presAssocID="{7A0060D0-E004-4A95-880C-DE6A37967E65}" presName="parTx" presStyleLbl="align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DD37EEC-06BA-4863-9588-4CD0A7918AFD}" type="pres">
      <dgm:prSet presAssocID="{7A0060D0-E004-4A95-880C-DE6A37967E65}" presName="desTx" presStyleLbl="align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EBA30A2-3D6C-4816-B93A-11BBD6E2AA00}" type="pres">
      <dgm:prSet presAssocID="{13F7C7D7-F7EA-40C7-AAC3-44D71365A023}" presName="space" presStyleCnt="0"/>
      <dgm:spPr/>
    </dgm:pt>
    <dgm:pt modelId="{46962B31-4BBC-4804-92CD-E21F2B084DF4}" type="pres">
      <dgm:prSet presAssocID="{C7CF22A3-F77E-4465-96B1-C0515450DA89}" presName="composite" presStyleCnt="0"/>
      <dgm:spPr/>
    </dgm:pt>
    <dgm:pt modelId="{E7A3BC91-69F6-446E-B0E8-2948D11D653B}" type="pres">
      <dgm:prSet presAssocID="{C7CF22A3-F77E-4465-96B1-C0515450DA89}" presName="parTx" presStyleLbl="align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7E310DE-0F6F-406E-8EDD-AA2BAF6B372F}" type="pres">
      <dgm:prSet presAssocID="{C7CF22A3-F77E-4465-96B1-C0515450DA89}" presName="desTx" presStyleLbl="align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81C2CB5-FBE2-46C2-99B0-0C254F4D4F98}" type="pres">
      <dgm:prSet presAssocID="{AFF63B70-890A-46B0-9D63-3BECD1C7BD11}" presName="space" presStyleCnt="0"/>
      <dgm:spPr/>
    </dgm:pt>
    <dgm:pt modelId="{A0812214-0122-4CF1-B7FF-48FF43EE34E8}" type="pres">
      <dgm:prSet presAssocID="{5EEF976F-C30E-411D-8ABE-CE9B43F9AFDF}" presName="composite" presStyleCnt="0"/>
      <dgm:spPr/>
    </dgm:pt>
    <dgm:pt modelId="{BEA25640-9B41-4B06-A191-445D1DE7F41D}" type="pres">
      <dgm:prSet presAssocID="{5EEF976F-C30E-411D-8ABE-CE9B43F9AFDF}" presName="parTx" presStyleLbl="align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EE64D1F-EA38-4C8B-A04E-73BBA94896DA}" type="pres">
      <dgm:prSet presAssocID="{5EEF976F-C30E-411D-8ABE-CE9B43F9AFDF}" presName="desTx" presStyleLbl="align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80013DC-F85E-483B-90A1-D927BBA9A8E4}" type="presOf" srcId="{7331942C-ECEF-4869-B583-15A6DCEE7A55}" destId="{3D4B4D73-91EF-4737-AF7F-CF1E6F9B11B5}" srcOrd="0" destOrd="0" presId="urn:microsoft.com/office/officeart/2005/8/layout/hList1"/>
    <dgm:cxn modelId="{FF974622-7CFE-4587-9F1B-A1DBA77452E0}" type="presOf" srcId="{73F06213-2E7E-4419-A064-C27F4A693788}" destId="{77E310DE-0F6F-406E-8EDD-AA2BAF6B372F}" srcOrd="0" destOrd="0" presId="urn:microsoft.com/office/officeart/2005/8/layout/hList1"/>
    <dgm:cxn modelId="{9B943F5D-3C4C-4294-BA3C-04D0087E69E7}" type="presOf" srcId="{5EEF976F-C30E-411D-8ABE-CE9B43F9AFDF}" destId="{BEA25640-9B41-4B06-A191-445D1DE7F41D}" srcOrd="0" destOrd="0" presId="urn:microsoft.com/office/officeart/2005/8/layout/hList1"/>
    <dgm:cxn modelId="{985342FB-7989-433A-9F06-B2EBAC834EE5}" srcId="{C7CF22A3-F77E-4465-96B1-C0515450DA89}" destId="{73F06213-2E7E-4419-A064-C27F4A693788}" srcOrd="0" destOrd="0" parTransId="{05A14858-6D39-4EBB-8261-A2683887BC98}" sibTransId="{13809069-067C-4501-AC6A-38C938D3404F}"/>
    <dgm:cxn modelId="{F72B8512-7688-456C-BD18-2A9E413D78D1}" type="presOf" srcId="{6AEE0F2A-59B8-4628-BA59-348B98D92F5A}" destId="{2EE64D1F-EA38-4C8B-A04E-73BBA94896DA}" srcOrd="0" destOrd="0" presId="urn:microsoft.com/office/officeart/2005/8/layout/hList1"/>
    <dgm:cxn modelId="{A9B43CCD-D147-4046-BA7D-FE3F5BD8E1FB}" type="presOf" srcId="{8EA289A1-13A2-4261-9356-9107E2D5D90E}" destId="{6BA69F58-EFB6-47B7-A678-239656CCE770}" srcOrd="0" destOrd="0" presId="urn:microsoft.com/office/officeart/2005/8/layout/hList1"/>
    <dgm:cxn modelId="{D1ABBD85-C4B3-4383-A3A9-69BB9CA92B7B}" srcId="{8EA289A1-13A2-4261-9356-9107E2D5D90E}" destId="{C7CF22A3-F77E-4465-96B1-C0515450DA89}" srcOrd="2" destOrd="0" parTransId="{BD040872-D2F0-4CBE-8CFF-27A53C37F37C}" sibTransId="{AFF63B70-890A-46B0-9D63-3BECD1C7BD11}"/>
    <dgm:cxn modelId="{6E1A166C-7A3D-47BB-BB1C-A0E51235FB7F}" srcId="{5EEF976F-C30E-411D-8ABE-CE9B43F9AFDF}" destId="{6AEE0F2A-59B8-4628-BA59-348B98D92F5A}" srcOrd="0" destOrd="0" parTransId="{C58A2780-5548-4DC5-8819-AC99A899EE20}" sibTransId="{B988CC8F-15B3-41BB-B148-0E271A1D2DFF}"/>
    <dgm:cxn modelId="{255CDC57-9F58-4C3C-8081-CB01DDD983B0}" srcId="{8EA289A1-13A2-4261-9356-9107E2D5D90E}" destId="{7331942C-ECEF-4869-B583-15A6DCEE7A55}" srcOrd="0" destOrd="0" parTransId="{9AEC4493-D567-4658-B098-FF9D43A022A1}" sibTransId="{CFB91DB8-22D0-4B83-B6E3-0DF48EAB7E20}"/>
    <dgm:cxn modelId="{260641D9-5F05-41A0-8CA7-7958D639C06F}" type="presOf" srcId="{E49235FD-447D-4BA5-934F-F3BE18418B34}" destId="{2B61696F-B4F2-48B5-9F99-035AA4142093}" srcOrd="0" destOrd="0" presId="urn:microsoft.com/office/officeart/2005/8/layout/hList1"/>
    <dgm:cxn modelId="{58284FAD-3A56-4845-8F66-5CD2F526CAFA}" type="presOf" srcId="{7A0060D0-E004-4A95-880C-DE6A37967E65}" destId="{9996EDD5-3F77-40DA-8948-CBB752E33A42}" srcOrd="0" destOrd="0" presId="urn:microsoft.com/office/officeart/2005/8/layout/hList1"/>
    <dgm:cxn modelId="{51D7037E-073D-4BEE-A313-837D5D9BA509}" type="presOf" srcId="{C7CF22A3-F77E-4465-96B1-C0515450DA89}" destId="{E7A3BC91-69F6-446E-B0E8-2948D11D653B}" srcOrd="0" destOrd="0" presId="urn:microsoft.com/office/officeart/2005/8/layout/hList1"/>
    <dgm:cxn modelId="{71D2FAD2-C6E9-48A0-AA23-3AAA64DA6313}" type="presOf" srcId="{EDCD9891-2465-4A67-A5CB-4B259517A8F5}" destId="{6DD37EEC-06BA-4863-9588-4CD0A7918AFD}" srcOrd="0" destOrd="0" presId="urn:microsoft.com/office/officeart/2005/8/layout/hList1"/>
    <dgm:cxn modelId="{8F0FD4FB-B0B0-4ABF-B966-3C13A6428A8E}" srcId="{8EA289A1-13A2-4261-9356-9107E2D5D90E}" destId="{5EEF976F-C30E-411D-8ABE-CE9B43F9AFDF}" srcOrd="3" destOrd="0" parTransId="{9264DD92-9A8F-4F8F-AEFC-787C27D61E21}" sibTransId="{D03CCE9E-E005-4A50-A4DA-8BBC2D1EA15A}"/>
    <dgm:cxn modelId="{61B1AA90-02E1-4DDF-8CF1-6106344F67A6}" srcId="{8EA289A1-13A2-4261-9356-9107E2D5D90E}" destId="{7A0060D0-E004-4A95-880C-DE6A37967E65}" srcOrd="1" destOrd="0" parTransId="{3AF40AAD-A342-43E9-8C77-17D18A2F67C4}" sibTransId="{13F7C7D7-F7EA-40C7-AAC3-44D71365A023}"/>
    <dgm:cxn modelId="{ABBCFD00-5B3C-4856-ABD6-00C95DEED7D6}" srcId="{7A0060D0-E004-4A95-880C-DE6A37967E65}" destId="{EDCD9891-2465-4A67-A5CB-4B259517A8F5}" srcOrd="0" destOrd="0" parTransId="{6D784752-A607-4B9D-9FD2-3C2A1F342646}" sibTransId="{CB1CD2A4-E267-4C43-A2D8-29DBC82B1BBB}"/>
    <dgm:cxn modelId="{8553B86D-39BA-42B1-B682-4E87BEFCB3EC}" srcId="{7331942C-ECEF-4869-B583-15A6DCEE7A55}" destId="{E49235FD-447D-4BA5-934F-F3BE18418B34}" srcOrd="0" destOrd="0" parTransId="{C685BFE9-C0CA-40EB-A255-D3D51374E690}" sibTransId="{732B7277-733F-4FB5-BAC8-F4257139222C}"/>
    <dgm:cxn modelId="{89A710EF-226F-4DA8-B9CA-E6032A548C4D}" type="presParOf" srcId="{6BA69F58-EFB6-47B7-A678-239656CCE770}" destId="{E211702C-A793-4F82-9026-FC802C924871}" srcOrd="0" destOrd="0" presId="urn:microsoft.com/office/officeart/2005/8/layout/hList1"/>
    <dgm:cxn modelId="{CDC1A900-1F41-4177-8364-D4D64AE0E976}" type="presParOf" srcId="{E211702C-A793-4F82-9026-FC802C924871}" destId="{3D4B4D73-91EF-4737-AF7F-CF1E6F9B11B5}" srcOrd="0" destOrd="0" presId="urn:microsoft.com/office/officeart/2005/8/layout/hList1"/>
    <dgm:cxn modelId="{6FEAB029-706C-49D2-9A6E-091C954F3E31}" type="presParOf" srcId="{E211702C-A793-4F82-9026-FC802C924871}" destId="{2B61696F-B4F2-48B5-9F99-035AA4142093}" srcOrd="1" destOrd="0" presId="urn:microsoft.com/office/officeart/2005/8/layout/hList1"/>
    <dgm:cxn modelId="{D506FB73-704D-4690-AA35-11069AB13440}" type="presParOf" srcId="{6BA69F58-EFB6-47B7-A678-239656CCE770}" destId="{758B7CBB-81FA-4490-A5E4-DFBCBCB213BC}" srcOrd="1" destOrd="0" presId="urn:microsoft.com/office/officeart/2005/8/layout/hList1"/>
    <dgm:cxn modelId="{03ED5759-F003-488C-9041-F8045D506750}" type="presParOf" srcId="{6BA69F58-EFB6-47B7-A678-239656CCE770}" destId="{8286E193-0C7F-485D-8885-58E2FB188880}" srcOrd="2" destOrd="0" presId="urn:microsoft.com/office/officeart/2005/8/layout/hList1"/>
    <dgm:cxn modelId="{9DE1A8AA-445C-4658-BDFD-8A68DD65E54D}" type="presParOf" srcId="{8286E193-0C7F-485D-8885-58E2FB188880}" destId="{9996EDD5-3F77-40DA-8948-CBB752E33A42}" srcOrd="0" destOrd="0" presId="urn:microsoft.com/office/officeart/2005/8/layout/hList1"/>
    <dgm:cxn modelId="{46E4F30E-61DE-4677-A0FD-54FBB76ECD5B}" type="presParOf" srcId="{8286E193-0C7F-485D-8885-58E2FB188880}" destId="{6DD37EEC-06BA-4863-9588-4CD0A7918AFD}" srcOrd="1" destOrd="0" presId="urn:microsoft.com/office/officeart/2005/8/layout/hList1"/>
    <dgm:cxn modelId="{B0B7C82E-FE4F-4857-A966-8AABC11EE27D}" type="presParOf" srcId="{6BA69F58-EFB6-47B7-A678-239656CCE770}" destId="{DEBA30A2-3D6C-4816-B93A-11BBD6E2AA00}" srcOrd="3" destOrd="0" presId="urn:microsoft.com/office/officeart/2005/8/layout/hList1"/>
    <dgm:cxn modelId="{50C79836-3F5D-45BA-8500-C700EE49C781}" type="presParOf" srcId="{6BA69F58-EFB6-47B7-A678-239656CCE770}" destId="{46962B31-4BBC-4804-92CD-E21F2B084DF4}" srcOrd="4" destOrd="0" presId="urn:microsoft.com/office/officeart/2005/8/layout/hList1"/>
    <dgm:cxn modelId="{DEB719F1-85E8-4541-B2E1-A62FE6437071}" type="presParOf" srcId="{46962B31-4BBC-4804-92CD-E21F2B084DF4}" destId="{E7A3BC91-69F6-446E-B0E8-2948D11D653B}" srcOrd="0" destOrd="0" presId="urn:microsoft.com/office/officeart/2005/8/layout/hList1"/>
    <dgm:cxn modelId="{DD7C502A-32BC-42AE-8E9D-AF332C3462EC}" type="presParOf" srcId="{46962B31-4BBC-4804-92CD-E21F2B084DF4}" destId="{77E310DE-0F6F-406E-8EDD-AA2BAF6B372F}" srcOrd="1" destOrd="0" presId="urn:microsoft.com/office/officeart/2005/8/layout/hList1"/>
    <dgm:cxn modelId="{9C0681FB-152B-47E6-8E66-DEB23CFC7E48}" type="presParOf" srcId="{6BA69F58-EFB6-47B7-A678-239656CCE770}" destId="{081C2CB5-FBE2-46C2-99B0-0C254F4D4F98}" srcOrd="5" destOrd="0" presId="urn:microsoft.com/office/officeart/2005/8/layout/hList1"/>
    <dgm:cxn modelId="{133F8360-D97F-4F1E-861A-7CF8C632D52A}" type="presParOf" srcId="{6BA69F58-EFB6-47B7-A678-239656CCE770}" destId="{A0812214-0122-4CF1-B7FF-48FF43EE34E8}" srcOrd="6" destOrd="0" presId="urn:microsoft.com/office/officeart/2005/8/layout/hList1"/>
    <dgm:cxn modelId="{89627B9B-DD99-4C2E-B034-416D9047DF20}" type="presParOf" srcId="{A0812214-0122-4CF1-B7FF-48FF43EE34E8}" destId="{BEA25640-9B41-4B06-A191-445D1DE7F41D}" srcOrd="0" destOrd="0" presId="urn:microsoft.com/office/officeart/2005/8/layout/hList1"/>
    <dgm:cxn modelId="{DA946C62-6C6E-4DAB-B605-B428141757D7}" type="presParOf" srcId="{A0812214-0122-4CF1-B7FF-48FF43EE34E8}" destId="{2EE64D1F-EA38-4C8B-A04E-73BBA94896DA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1AEF083-ECFE-49DD-8A3B-1D89282CD50A}" type="doc">
      <dgm:prSet loTypeId="urn:microsoft.com/office/officeart/2011/layout/TabList" loCatId="officeonlin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94138E6-BE09-4FBB-9D3F-8753E1582543}">
      <dgm:prSet phldrT="[Text]" custT="1"/>
      <dgm:spPr/>
      <dgm:t>
        <a:bodyPr/>
        <a:lstStyle/>
        <a:p>
          <a:r>
            <a:rPr lang="en-US" sz="4000" b="1" dirty="0">
              <a:latin typeface="Bahnschrift SemiLight Condensed" panose="020B0502040204020203" pitchFamily="34" charset="0"/>
            </a:rPr>
            <a:t>Judgment and hypocrisy</a:t>
          </a:r>
        </a:p>
      </dgm:t>
    </dgm:pt>
    <dgm:pt modelId="{CFE1BE24-85A8-4FC6-B164-62D720822575}" type="parTrans" cxnId="{7F54380F-7C98-45AB-B944-AE7E003D92F4}">
      <dgm:prSet/>
      <dgm:spPr/>
      <dgm:t>
        <a:bodyPr/>
        <a:lstStyle/>
        <a:p>
          <a:endParaRPr lang="en-US"/>
        </a:p>
      </dgm:t>
    </dgm:pt>
    <dgm:pt modelId="{5A6E4576-617A-4298-9FEE-79F2160BAB67}" type="sibTrans" cxnId="{7F54380F-7C98-45AB-B944-AE7E003D92F4}">
      <dgm:prSet/>
      <dgm:spPr/>
      <dgm:t>
        <a:bodyPr/>
        <a:lstStyle/>
        <a:p>
          <a:endParaRPr lang="en-US"/>
        </a:p>
      </dgm:t>
    </dgm:pt>
    <dgm:pt modelId="{3B11D7D1-7BEA-4406-8CE8-5009EC98293C}">
      <dgm:prSet phldrT="[Text]" custT="1"/>
      <dgm:spPr/>
      <dgm:t>
        <a:bodyPr/>
        <a:lstStyle/>
        <a:p>
          <a:r>
            <a:rPr lang="en-US" sz="4000" b="1" dirty="0">
              <a:latin typeface="Bahnschrift SemiLight Condensed" panose="020B0502040204020203" pitchFamily="34" charset="0"/>
            </a:rPr>
            <a:t>Causes shame, discouragement, and departure</a:t>
          </a:r>
        </a:p>
      </dgm:t>
    </dgm:pt>
    <dgm:pt modelId="{47B91F8E-1914-4F94-AC90-B6A2603C5C15}" type="parTrans" cxnId="{EC490917-754E-4C63-8C94-99684A6DE963}">
      <dgm:prSet/>
      <dgm:spPr/>
      <dgm:t>
        <a:bodyPr/>
        <a:lstStyle/>
        <a:p>
          <a:endParaRPr lang="en-US"/>
        </a:p>
      </dgm:t>
    </dgm:pt>
    <dgm:pt modelId="{BA4C9993-B535-47E4-B6A4-A0607F2C7DE6}" type="sibTrans" cxnId="{EC490917-754E-4C63-8C94-99684A6DE963}">
      <dgm:prSet/>
      <dgm:spPr/>
      <dgm:t>
        <a:bodyPr/>
        <a:lstStyle/>
        <a:p>
          <a:endParaRPr lang="en-US"/>
        </a:p>
      </dgm:t>
    </dgm:pt>
    <dgm:pt modelId="{F4AA11DF-FACA-469A-92CC-379918F5A2DB}">
      <dgm:prSet phldrT="[Text]" custT="1"/>
      <dgm:spPr/>
      <dgm:t>
        <a:bodyPr/>
        <a:lstStyle/>
        <a:p>
          <a:r>
            <a:rPr lang="en-US" sz="4000" b="1" dirty="0">
              <a:latin typeface="Bahnschrift SemiLight Condensed" panose="020B0502040204020203" pitchFamily="34" charset="0"/>
            </a:rPr>
            <a:t>Neglected follow-up</a:t>
          </a:r>
        </a:p>
      </dgm:t>
    </dgm:pt>
    <dgm:pt modelId="{0CFA44D1-36AB-4DD1-8727-2D652B10EFC5}" type="parTrans" cxnId="{4F2C8A1E-2B46-4CE9-9E48-FF229982490E}">
      <dgm:prSet/>
      <dgm:spPr/>
      <dgm:t>
        <a:bodyPr/>
        <a:lstStyle/>
        <a:p>
          <a:endParaRPr lang="en-US"/>
        </a:p>
      </dgm:t>
    </dgm:pt>
    <dgm:pt modelId="{92FE8D54-BC01-41A7-BC52-2BCCA62B27ED}" type="sibTrans" cxnId="{4F2C8A1E-2B46-4CE9-9E48-FF229982490E}">
      <dgm:prSet/>
      <dgm:spPr/>
      <dgm:t>
        <a:bodyPr/>
        <a:lstStyle/>
        <a:p>
          <a:endParaRPr lang="en-US"/>
        </a:p>
      </dgm:t>
    </dgm:pt>
    <dgm:pt modelId="{83453560-AFD8-44D8-B098-628EE0612725}">
      <dgm:prSet phldrT="[Text]" custT="1"/>
      <dgm:spPr/>
      <dgm:t>
        <a:bodyPr/>
        <a:lstStyle/>
        <a:p>
          <a:r>
            <a:rPr lang="en-US" sz="4000" b="1" dirty="0">
              <a:latin typeface="Bahnschrift SemiLight Condensed" panose="020B0502040204020203" pitchFamily="34" charset="0"/>
            </a:rPr>
            <a:t>Leaves new members feeling abandoned</a:t>
          </a:r>
        </a:p>
      </dgm:t>
    </dgm:pt>
    <dgm:pt modelId="{D69F9089-F110-4238-BCFC-B6E1A25FC3FA}" type="parTrans" cxnId="{F4E532AA-6450-47C2-B822-8C2DA743CA5F}">
      <dgm:prSet/>
      <dgm:spPr/>
      <dgm:t>
        <a:bodyPr/>
        <a:lstStyle/>
        <a:p>
          <a:endParaRPr lang="en-US"/>
        </a:p>
      </dgm:t>
    </dgm:pt>
    <dgm:pt modelId="{3A9DB456-AB87-4451-91EC-E02E3C408C66}" type="sibTrans" cxnId="{F4E532AA-6450-47C2-B822-8C2DA743CA5F}">
      <dgm:prSet/>
      <dgm:spPr/>
      <dgm:t>
        <a:bodyPr/>
        <a:lstStyle/>
        <a:p>
          <a:endParaRPr lang="en-US"/>
        </a:p>
      </dgm:t>
    </dgm:pt>
    <dgm:pt modelId="{64AFB8B3-9463-4704-8C39-ED1659182E10}">
      <dgm:prSet phldrT="[Text]" custT="1"/>
      <dgm:spPr/>
      <dgm:t>
        <a:bodyPr/>
        <a:lstStyle/>
        <a:p>
          <a:r>
            <a:rPr lang="en-US" sz="4000" b="1" dirty="0">
              <a:latin typeface="Bahnschrift SemiLight Condensed" panose="020B0502040204020203" pitchFamily="34" charset="0"/>
            </a:rPr>
            <a:t>No voice or role</a:t>
          </a:r>
        </a:p>
      </dgm:t>
    </dgm:pt>
    <dgm:pt modelId="{70922F14-9EE4-42C2-86D7-2446E13CD278}" type="parTrans" cxnId="{58870F62-8EF3-41C4-A83A-B3F2B23491AD}">
      <dgm:prSet/>
      <dgm:spPr/>
      <dgm:t>
        <a:bodyPr/>
        <a:lstStyle/>
        <a:p>
          <a:endParaRPr lang="en-US"/>
        </a:p>
      </dgm:t>
    </dgm:pt>
    <dgm:pt modelId="{58885949-356E-4801-8CE6-8077D1F1A5A4}" type="sibTrans" cxnId="{58870F62-8EF3-41C4-A83A-B3F2B23491AD}">
      <dgm:prSet/>
      <dgm:spPr/>
      <dgm:t>
        <a:bodyPr/>
        <a:lstStyle/>
        <a:p>
          <a:endParaRPr lang="en-US"/>
        </a:p>
      </dgm:t>
    </dgm:pt>
    <dgm:pt modelId="{BF1BCAA5-DEA7-4806-A966-067BED92D1B7}">
      <dgm:prSet phldrT="[Text]" custT="1"/>
      <dgm:spPr/>
      <dgm:t>
        <a:bodyPr/>
        <a:lstStyle/>
        <a:p>
          <a:r>
            <a:rPr lang="en-US" sz="4000" b="1" dirty="0">
              <a:latin typeface="Bahnschrift SemiLight Condensed" panose="020B0502040204020203" pitchFamily="34" charset="0"/>
            </a:rPr>
            <a:t>People leave when they feel invisible or unneeded</a:t>
          </a:r>
        </a:p>
      </dgm:t>
    </dgm:pt>
    <dgm:pt modelId="{A4064B0E-B0BE-4C7D-9207-6DE558897067}" type="parTrans" cxnId="{0A1CAC9E-C5CD-4BCB-8ABD-01A744C7E42B}">
      <dgm:prSet/>
      <dgm:spPr/>
      <dgm:t>
        <a:bodyPr/>
        <a:lstStyle/>
        <a:p>
          <a:endParaRPr lang="en-US"/>
        </a:p>
      </dgm:t>
    </dgm:pt>
    <dgm:pt modelId="{5C986C95-0D50-4102-9F97-72CB36D53106}" type="sibTrans" cxnId="{0A1CAC9E-C5CD-4BCB-8ABD-01A744C7E42B}">
      <dgm:prSet/>
      <dgm:spPr/>
      <dgm:t>
        <a:bodyPr/>
        <a:lstStyle/>
        <a:p>
          <a:endParaRPr lang="en-US"/>
        </a:p>
      </dgm:t>
    </dgm:pt>
    <dgm:pt modelId="{86DACE03-041D-4FA7-805B-8DBA6A28DF45}">
      <dgm:prSet custT="1"/>
      <dgm:spPr/>
      <dgm:t>
        <a:bodyPr/>
        <a:lstStyle/>
        <a:p>
          <a:r>
            <a:rPr lang="en-US" sz="4000" b="1" dirty="0">
              <a:latin typeface="Bahnschrift SemiLight Condensed" panose="020B0502040204020203" pitchFamily="34" charset="0"/>
            </a:rPr>
            <a:t>Lack of welcome</a:t>
          </a:r>
        </a:p>
      </dgm:t>
    </dgm:pt>
    <dgm:pt modelId="{988C2B08-B589-4361-A66D-E0EA7268E3B2}" type="parTrans" cxnId="{410A88DF-E1BB-4456-9F8B-5456C0903B5E}">
      <dgm:prSet/>
      <dgm:spPr/>
      <dgm:t>
        <a:bodyPr/>
        <a:lstStyle/>
        <a:p>
          <a:endParaRPr lang="en-US"/>
        </a:p>
      </dgm:t>
    </dgm:pt>
    <dgm:pt modelId="{3718E81B-C4F7-4565-A6BB-94227966DAB0}" type="sibTrans" cxnId="{410A88DF-E1BB-4456-9F8B-5456C0903B5E}">
      <dgm:prSet/>
      <dgm:spPr/>
      <dgm:t>
        <a:bodyPr/>
        <a:lstStyle/>
        <a:p>
          <a:endParaRPr lang="en-US"/>
        </a:p>
      </dgm:t>
    </dgm:pt>
    <dgm:pt modelId="{765AE79C-C6E5-4BE8-81A7-8E0EB15A8A66}">
      <dgm:prSet custT="1"/>
      <dgm:spPr/>
      <dgm:t>
        <a:bodyPr/>
        <a:lstStyle/>
        <a:p>
          <a:r>
            <a:rPr lang="en-US" sz="4000" b="1" dirty="0">
              <a:latin typeface="Bahnschrift SemiLight Condensed" panose="020B0502040204020203" pitchFamily="34" charset="0"/>
            </a:rPr>
            <a:t>Cliques/favoritism</a:t>
          </a:r>
        </a:p>
      </dgm:t>
    </dgm:pt>
    <dgm:pt modelId="{8138C8C8-7E98-4013-B5B5-ACF33AF6AB0B}" type="parTrans" cxnId="{9EE6A17F-1508-4C26-B518-60F03F586C05}">
      <dgm:prSet/>
      <dgm:spPr/>
      <dgm:t>
        <a:bodyPr/>
        <a:lstStyle/>
        <a:p>
          <a:endParaRPr lang="en-US"/>
        </a:p>
      </dgm:t>
    </dgm:pt>
    <dgm:pt modelId="{225F76ED-CDBC-4E9C-A958-4F4C7EE51BCB}" type="sibTrans" cxnId="{9EE6A17F-1508-4C26-B518-60F03F586C05}">
      <dgm:prSet/>
      <dgm:spPr/>
      <dgm:t>
        <a:bodyPr/>
        <a:lstStyle/>
        <a:p>
          <a:endParaRPr lang="en-US"/>
        </a:p>
      </dgm:t>
    </dgm:pt>
    <dgm:pt modelId="{BDE0A6BD-5061-4BFE-92A4-FBDA9665B553}">
      <dgm:prSet custT="1"/>
      <dgm:spPr/>
      <dgm:t>
        <a:bodyPr/>
        <a:lstStyle/>
        <a:p>
          <a:r>
            <a:rPr lang="en-US" sz="4000" b="1" dirty="0">
              <a:latin typeface="Bahnschrift SemiLight Condensed" panose="020B0502040204020203" pitchFamily="34" charset="0"/>
            </a:rPr>
            <a:t>Increases anxiety, isolation, and risk of dropout</a:t>
          </a:r>
        </a:p>
      </dgm:t>
    </dgm:pt>
    <dgm:pt modelId="{313ABDC9-9D34-4AEC-AADD-8268E1E94F48}" type="parTrans" cxnId="{0F9D3389-AC61-4B3E-A117-89C78170371A}">
      <dgm:prSet/>
      <dgm:spPr/>
      <dgm:t>
        <a:bodyPr/>
        <a:lstStyle/>
        <a:p>
          <a:endParaRPr lang="en-US"/>
        </a:p>
      </dgm:t>
    </dgm:pt>
    <dgm:pt modelId="{7BDE0B14-AA83-4B14-80B3-8907013B532E}" type="sibTrans" cxnId="{0F9D3389-AC61-4B3E-A117-89C78170371A}">
      <dgm:prSet/>
      <dgm:spPr/>
      <dgm:t>
        <a:bodyPr/>
        <a:lstStyle/>
        <a:p>
          <a:endParaRPr lang="en-US"/>
        </a:p>
      </dgm:t>
    </dgm:pt>
    <dgm:pt modelId="{27A12A60-E057-4A70-AFFD-16D21BA8B95F}">
      <dgm:prSet custT="1"/>
      <dgm:spPr/>
      <dgm:t>
        <a:bodyPr/>
        <a:lstStyle/>
        <a:p>
          <a:r>
            <a:rPr lang="en-US" sz="4000" b="1" dirty="0">
              <a:latin typeface="Bahnschrift SemiLight Condensed" panose="020B0502040204020203" pitchFamily="34" charset="0"/>
            </a:rPr>
            <a:t>Destroys trust, creates exclusion</a:t>
          </a:r>
        </a:p>
      </dgm:t>
    </dgm:pt>
    <dgm:pt modelId="{4A53095A-C947-4A37-8BDE-D937BC30FB96}" type="parTrans" cxnId="{DA52CF93-52B4-4D6B-AEAD-C309465B8BE2}">
      <dgm:prSet/>
      <dgm:spPr/>
      <dgm:t>
        <a:bodyPr/>
        <a:lstStyle/>
        <a:p>
          <a:endParaRPr lang="en-US"/>
        </a:p>
      </dgm:t>
    </dgm:pt>
    <dgm:pt modelId="{FC38E4B9-D308-4B7D-8A70-B21E2D46DA30}" type="sibTrans" cxnId="{DA52CF93-52B4-4D6B-AEAD-C309465B8BE2}">
      <dgm:prSet/>
      <dgm:spPr/>
      <dgm:t>
        <a:bodyPr/>
        <a:lstStyle/>
        <a:p>
          <a:endParaRPr lang="en-US"/>
        </a:p>
      </dgm:t>
    </dgm:pt>
    <dgm:pt modelId="{5EB3CDAD-EA7F-44C2-80C3-6C3B903F998C}">
      <dgm:prSet custT="1"/>
      <dgm:spPr/>
      <dgm:t>
        <a:bodyPr/>
        <a:lstStyle/>
        <a:p>
          <a:r>
            <a:rPr lang="en-US" sz="4000" b="1" dirty="0">
              <a:latin typeface="Bahnschrift SemiLight Condensed" panose="020B0502040204020203" pitchFamily="34" charset="0"/>
            </a:rPr>
            <a:t>Lack of mentorship</a:t>
          </a:r>
        </a:p>
      </dgm:t>
    </dgm:pt>
    <dgm:pt modelId="{A2F9EEF1-CD57-4277-B2B6-45F1EF423E80}" type="parTrans" cxnId="{02A3F41B-65F6-498A-98E7-E849AB90A7E3}">
      <dgm:prSet/>
      <dgm:spPr/>
      <dgm:t>
        <a:bodyPr/>
        <a:lstStyle/>
        <a:p>
          <a:endParaRPr lang="en-US"/>
        </a:p>
      </dgm:t>
    </dgm:pt>
    <dgm:pt modelId="{0FACC288-0F03-4B73-BD28-EAD686E1F26D}" type="sibTrans" cxnId="{02A3F41B-65F6-498A-98E7-E849AB90A7E3}">
      <dgm:prSet/>
      <dgm:spPr/>
      <dgm:t>
        <a:bodyPr/>
        <a:lstStyle/>
        <a:p>
          <a:endParaRPr lang="en-US"/>
        </a:p>
      </dgm:t>
    </dgm:pt>
    <dgm:pt modelId="{EA1C0B18-FB7E-4F15-ACD8-FBF92F9BF738}">
      <dgm:prSet custT="1"/>
      <dgm:spPr/>
      <dgm:t>
        <a:bodyPr/>
        <a:lstStyle/>
        <a:p>
          <a:r>
            <a:rPr lang="en-US" sz="4000" b="1" dirty="0">
              <a:latin typeface="Bahnschrift SemiLight Condensed" panose="020B0502040204020203" pitchFamily="34" charset="0"/>
            </a:rPr>
            <a:t>No Bible/doctrinal teaching</a:t>
          </a:r>
        </a:p>
      </dgm:t>
    </dgm:pt>
    <dgm:pt modelId="{A4AAB9C3-AC8B-48D4-9AF3-8F6CEA7013F5}" type="parTrans" cxnId="{3DB75710-6DED-4837-93F5-6EE3E3419732}">
      <dgm:prSet/>
      <dgm:spPr/>
      <dgm:t>
        <a:bodyPr/>
        <a:lstStyle/>
        <a:p>
          <a:endParaRPr lang="en-US"/>
        </a:p>
      </dgm:t>
    </dgm:pt>
    <dgm:pt modelId="{457CF992-B28E-45B2-AFB7-972C53AD3DDA}" type="sibTrans" cxnId="{3DB75710-6DED-4837-93F5-6EE3E3419732}">
      <dgm:prSet/>
      <dgm:spPr/>
      <dgm:t>
        <a:bodyPr/>
        <a:lstStyle/>
        <a:p>
          <a:endParaRPr lang="en-US"/>
        </a:p>
      </dgm:t>
    </dgm:pt>
    <dgm:pt modelId="{5C9FE210-5005-4A44-B425-18A41F59361A}">
      <dgm:prSet custT="1"/>
      <dgm:spPr/>
      <dgm:t>
        <a:bodyPr/>
        <a:lstStyle/>
        <a:p>
          <a:r>
            <a:rPr lang="en-US" sz="4000" b="1" dirty="0">
              <a:latin typeface="Bahnschrift SemiLight Condensed" panose="020B0502040204020203" pitchFamily="34" charset="0"/>
            </a:rPr>
            <a:t>Stunts spiritual growth, no guidance, weak faith formation</a:t>
          </a:r>
        </a:p>
      </dgm:t>
    </dgm:pt>
    <dgm:pt modelId="{65BA4C25-8B80-4F35-A10B-97030378C020}" type="parTrans" cxnId="{213CFC7F-C510-4099-96B9-44241BF6F53C}">
      <dgm:prSet/>
      <dgm:spPr/>
      <dgm:t>
        <a:bodyPr/>
        <a:lstStyle/>
        <a:p>
          <a:endParaRPr lang="en-US"/>
        </a:p>
      </dgm:t>
    </dgm:pt>
    <dgm:pt modelId="{ECB6C29C-6EE5-4E4A-A595-83EF2BFE67AF}" type="sibTrans" cxnId="{213CFC7F-C510-4099-96B9-44241BF6F53C}">
      <dgm:prSet/>
      <dgm:spPr/>
      <dgm:t>
        <a:bodyPr/>
        <a:lstStyle/>
        <a:p>
          <a:endParaRPr lang="en-US"/>
        </a:p>
      </dgm:t>
    </dgm:pt>
    <dgm:pt modelId="{EB449D42-9250-433C-A0A7-A087627C3D49}">
      <dgm:prSet custT="1"/>
      <dgm:spPr/>
      <dgm:t>
        <a:bodyPr/>
        <a:lstStyle/>
        <a:p>
          <a:r>
            <a:rPr lang="en-US" sz="4000" b="1" dirty="0">
              <a:latin typeface="Bahnschrift SemiLight Condensed" panose="020B0502040204020203" pitchFamily="34" charset="0"/>
            </a:rPr>
            <a:t>Creates confusion, unstable faith, vulnerability to error</a:t>
          </a:r>
        </a:p>
      </dgm:t>
    </dgm:pt>
    <dgm:pt modelId="{99CD7169-BC55-45EB-ACD6-DA7A2DA9ADE0}" type="parTrans" cxnId="{1F645EA8-FDF8-4755-A93F-C3798DA80312}">
      <dgm:prSet/>
      <dgm:spPr/>
      <dgm:t>
        <a:bodyPr/>
        <a:lstStyle/>
        <a:p>
          <a:endParaRPr lang="en-US"/>
        </a:p>
      </dgm:t>
    </dgm:pt>
    <dgm:pt modelId="{807DF77D-C827-458A-B0A8-1AA927F331A6}" type="sibTrans" cxnId="{1F645EA8-FDF8-4755-A93F-C3798DA80312}">
      <dgm:prSet/>
      <dgm:spPr/>
      <dgm:t>
        <a:bodyPr/>
        <a:lstStyle/>
        <a:p>
          <a:endParaRPr lang="en-US"/>
        </a:p>
      </dgm:t>
    </dgm:pt>
    <dgm:pt modelId="{FAC63732-8A4B-4072-839C-72BF8037AF4B}" type="pres">
      <dgm:prSet presAssocID="{71AEF083-ECFE-49DD-8A3B-1D89282CD50A}" presName="Name0" presStyleCnt="0">
        <dgm:presLayoutVars>
          <dgm:chMax/>
          <dgm:chPref val="3"/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E0FB6A0B-1E95-423E-BF6F-2479AA87A77B}" type="pres">
      <dgm:prSet presAssocID="{86DACE03-041D-4FA7-805B-8DBA6A28DF45}" presName="composite" presStyleCnt="0"/>
      <dgm:spPr/>
    </dgm:pt>
    <dgm:pt modelId="{9B17ED3C-5280-4734-B595-502A0D0EA534}" type="pres">
      <dgm:prSet presAssocID="{86DACE03-041D-4FA7-805B-8DBA6A28DF45}" presName="FirstChild" presStyleLbl="revTx" presStyleIdx="0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5EDBBED-55D9-40D3-8B64-003A6D632AFA}" type="pres">
      <dgm:prSet presAssocID="{86DACE03-041D-4FA7-805B-8DBA6A28DF45}" presName="Parent" presStyleLbl="alignNode1" presStyleIdx="0" presStyleCnt="7">
        <dgm:presLayoutVars>
          <dgm:chMax val="3"/>
          <dgm:chPref val="3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73B8BFD-F6EF-4353-B5BB-3176F17B490E}" type="pres">
      <dgm:prSet presAssocID="{86DACE03-041D-4FA7-805B-8DBA6A28DF45}" presName="Accent" presStyleLbl="parChTrans1D1" presStyleIdx="0" presStyleCnt="7"/>
      <dgm:spPr/>
    </dgm:pt>
    <dgm:pt modelId="{33F32BD4-577F-47BA-9CFA-0BF77DA37149}" type="pres">
      <dgm:prSet presAssocID="{3718E81B-C4F7-4565-A6BB-94227966DAB0}" presName="sibTrans" presStyleCnt="0"/>
      <dgm:spPr/>
    </dgm:pt>
    <dgm:pt modelId="{B3C6D2F6-1703-45DE-9D8E-0DF34855A56B}" type="pres">
      <dgm:prSet presAssocID="{765AE79C-C6E5-4BE8-81A7-8E0EB15A8A66}" presName="composite" presStyleCnt="0"/>
      <dgm:spPr/>
    </dgm:pt>
    <dgm:pt modelId="{CADB32FC-C363-4EA9-A7E4-E18D44D7DB52}" type="pres">
      <dgm:prSet presAssocID="{765AE79C-C6E5-4BE8-81A7-8E0EB15A8A66}" presName="FirstChild" presStyleLbl="revTx" presStyleIdx="1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152FE06-49E2-46D7-9700-CE087DA77584}" type="pres">
      <dgm:prSet presAssocID="{765AE79C-C6E5-4BE8-81A7-8E0EB15A8A66}" presName="Parent" presStyleLbl="alignNode1" presStyleIdx="1" presStyleCnt="7">
        <dgm:presLayoutVars>
          <dgm:chMax val="3"/>
          <dgm:chPref val="3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8986654-8F05-4537-8A69-7B4B422EC4DD}" type="pres">
      <dgm:prSet presAssocID="{765AE79C-C6E5-4BE8-81A7-8E0EB15A8A66}" presName="Accent" presStyleLbl="parChTrans1D1" presStyleIdx="1" presStyleCnt="7"/>
      <dgm:spPr/>
    </dgm:pt>
    <dgm:pt modelId="{3E11DA31-BA60-45CA-8EAE-2E26D2B704B7}" type="pres">
      <dgm:prSet presAssocID="{225F76ED-CDBC-4E9C-A958-4F4C7EE51BCB}" presName="sibTrans" presStyleCnt="0"/>
      <dgm:spPr/>
    </dgm:pt>
    <dgm:pt modelId="{8D9EA5FA-2AD2-4A29-BC57-2E80A803A4B6}" type="pres">
      <dgm:prSet presAssocID="{794138E6-BE09-4FBB-9D3F-8753E1582543}" presName="composite" presStyleCnt="0"/>
      <dgm:spPr/>
    </dgm:pt>
    <dgm:pt modelId="{3AB0C68A-EC5C-486D-923B-01B1AA4839D6}" type="pres">
      <dgm:prSet presAssocID="{794138E6-BE09-4FBB-9D3F-8753E1582543}" presName="FirstChild" presStyleLbl="revTx" presStyleIdx="2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CEA0BFB-91F5-4A67-8A56-1D71720ADA8D}" type="pres">
      <dgm:prSet presAssocID="{794138E6-BE09-4FBB-9D3F-8753E1582543}" presName="Parent" presStyleLbl="alignNode1" presStyleIdx="2" presStyleCnt="7">
        <dgm:presLayoutVars>
          <dgm:chMax val="3"/>
          <dgm:chPref val="3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A6C7F47-7428-4BB7-83B1-00F7AAE5EAC1}" type="pres">
      <dgm:prSet presAssocID="{794138E6-BE09-4FBB-9D3F-8753E1582543}" presName="Accent" presStyleLbl="parChTrans1D1" presStyleIdx="2" presStyleCnt="7"/>
      <dgm:spPr/>
    </dgm:pt>
    <dgm:pt modelId="{CC833875-1982-4894-800B-8BD25032AC0B}" type="pres">
      <dgm:prSet presAssocID="{5A6E4576-617A-4298-9FEE-79F2160BAB67}" presName="sibTrans" presStyleCnt="0"/>
      <dgm:spPr/>
    </dgm:pt>
    <dgm:pt modelId="{B1785327-0A02-4BE0-AC6E-A3263E142639}" type="pres">
      <dgm:prSet presAssocID="{F4AA11DF-FACA-469A-92CC-379918F5A2DB}" presName="composite" presStyleCnt="0"/>
      <dgm:spPr/>
    </dgm:pt>
    <dgm:pt modelId="{BC571FF3-1597-4C32-BEDC-A14B0D3CE7BD}" type="pres">
      <dgm:prSet presAssocID="{F4AA11DF-FACA-469A-92CC-379918F5A2DB}" presName="FirstChild" presStyleLbl="revTx" presStyleIdx="3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1B47C86-2E71-4F1A-B065-0370BDEC599D}" type="pres">
      <dgm:prSet presAssocID="{F4AA11DF-FACA-469A-92CC-379918F5A2DB}" presName="Parent" presStyleLbl="alignNode1" presStyleIdx="3" presStyleCnt="7">
        <dgm:presLayoutVars>
          <dgm:chMax val="3"/>
          <dgm:chPref val="3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3A435F3-7BD5-4F15-A0C2-264C8185EFFE}" type="pres">
      <dgm:prSet presAssocID="{F4AA11DF-FACA-469A-92CC-379918F5A2DB}" presName="Accent" presStyleLbl="parChTrans1D1" presStyleIdx="3" presStyleCnt="7"/>
      <dgm:spPr/>
    </dgm:pt>
    <dgm:pt modelId="{A09E2EC5-9705-464F-9CFA-B4E1F2527ABF}" type="pres">
      <dgm:prSet presAssocID="{92FE8D54-BC01-41A7-BC52-2BCCA62B27ED}" presName="sibTrans" presStyleCnt="0"/>
      <dgm:spPr/>
    </dgm:pt>
    <dgm:pt modelId="{1D2251C9-A378-4DD1-8639-83BA0185CE04}" type="pres">
      <dgm:prSet presAssocID="{64AFB8B3-9463-4704-8C39-ED1659182E10}" presName="composite" presStyleCnt="0"/>
      <dgm:spPr/>
    </dgm:pt>
    <dgm:pt modelId="{EFFA4BD0-A115-4D81-8872-2C21EA35D0FE}" type="pres">
      <dgm:prSet presAssocID="{64AFB8B3-9463-4704-8C39-ED1659182E10}" presName="FirstChild" presStyleLbl="revTx" presStyleIdx="4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0A05A1D-42BC-47D6-81F9-FAFA9B4E545D}" type="pres">
      <dgm:prSet presAssocID="{64AFB8B3-9463-4704-8C39-ED1659182E10}" presName="Parent" presStyleLbl="alignNode1" presStyleIdx="4" presStyleCnt="7">
        <dgm:presLayoutVars>
          <dgm:chMax val="3"/>
          <dgm:chPref val="3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4BE14CF-3D6D-4968-8096-45B2AC537989}" type="pres">
      <dgm:prSet presAssocID="{64AFB8B3-9463-4704-8C39-ED1659182E10}" presName="Accent" presStyleLbl="parChTrans1D1" presStyleIdx="4" presStyleCnt="7"/>
      <dgm:spPr/>
    </dgm:pt>
    <dgm:pt modelId="{A398159F-5F87-4CE4-976E-23824C22E37C}" type="pres">
      <dgm:prSet presAssocID="{58885949-356E-4801-8CE6-8077D1F1A5A4}" presName="sibTrans" presStyleCnt="0"/>
      <dgm:spPr/>
    </dgm:pt>
    <dgm:pt modelId="{D2EFBED2-725C-49B6-9221-692EAA1A00E4}" type="pres">
      <dgm:prSet presAssocID="{5EB3CDAD-EA7F-44C2-80C3-6C3B903F998C}" presName="composite" presStyleCnt="0"/>
      <dgm:spPr/>
    </dgm:pt>
    <dgm:pt modelId="{48046BC1-A765-4390-B5F2-89721935165D}" type="pres">
      <dgm:prSet presAssocID="{5EB3CDAD-EA7F-44C2-80C3-6C3B903F998C}" presName="FirstChild" presStyleLbl="revTx" presStyleIdx="5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B279CB4-1FC6-43CD-8D61-8025848C004D}" type="pres">
      <dgm:prSet presAssocID="{5EB3CDAD-EA7F-44C2-80C3-6C3B903F998C}" presName="Parent" presStyleLbl="alignNode1" presStyleIdx="5" presStyleCnt="7">
        <dgm:presLayoutVars>
          <dgm:chMax val="3"/>
          <dgm:chPref val="3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EEA8E30-2257-4A0F-91CC-FDD76E6C22EC}" type="pres">
      <dgm:prSet presAssocID="{5EB3CDAD-EA7F-44C2-80C3-6C3B903F998C}" presName="Accent" presStyleLbl="parChTrans1D1" presStyleIdx="5" presStyleCnt="7"/>
      <dgm:spPr/>
    </dgm:pt>
    <dgm:pt modelId="{5D3930EA-EFD1-4E5A-918B-3828A41BAEDA}" type="pres">
      <dgm:prSet presAssocID="{0FACC288-0F03-4B73-BD28-EAD686E1F26D}" presName="sibTrans" presStyleCnt="0"/>
      <dgm:spPr/>
    </dgm:pt>
    <dgm:pt modelId="{D85EEE24-C3ED-4883-B773-B2EDFF61DD94}" type="pres">
      <dgm:prSet presAssocID="{EA1C0B18-FB7E-4F15-ACD8-FBF92F9BF738}" presName="composite" presStyleCnt="0"/>
      <dgm:spPr/>
    </dgm:pt>
    <dgm:pt modelId="{776FE6CE-0D09-4045-9B81-056211B6637B}" type="pres">
      <dgm:prSet presAssocID="{EA1C0B18-FB7E-4F15-ACD8-FBF92F9BF738}" presName="FirstChild" presStyleLbl="revTx" presStyleIdx="6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8AE204A-2AD4-426B-8C60-EE38F3C97387}" type="pres">
      <dgm:prSet presAssocID="{EA1C0B18-FB7E-4F15-ACD8-FBF92F9BF738}" presName="Parent" presStyleLbl="alignNode1" presStyleIdx="6" presStyleCnt="7">
        <dgm:presLayoutVars>
          <dgm:chMax val="3"/>
          <dgm:chPref val="3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7984D24-E925-433D-B3A0-FE0B4304BAE3}" type="pres">
      <dgm:prSet presAssocID="{EA1C0B18-FB7E-4F15-ACD8-FBF92F9BF738}" presName="Accent" presStyleLbl="parChTrans1D1" presStyleIdx="6" presStyleCnt="7"/>
      <dgm:spPr/>
    </dgm:pt>
  </dgm:ptLst>
  <dgm:cxnLst>
    <dgm:cxn modelId="{7F54380F-7C98-45AB-B944-AE7E003D92F4}" srcId="{71AEF083-ECFE-49DD-8A3B-1D89282CD50A}" destId="{794138E6-BE09-4FBB-9D3F-8753E1582543}" srcOrd="2" destOrd="0" parTransId="{CFE1BE24-85A8-4FC6-B164-62D720822575}" sibTransId="{5A6E4576-617A-4298-9FEE-79F2160BAB67}"/>
    <dgm:cxn modelId="{C3A3FE32-4B88-4657-9874-80389CCBE0EC}" type="presOf" srcId="{5C9FE210-5005-4A44-B425-18A41F59361A}" destId="{48046BC1-A765-4390-B5F2-89721935165D}" srcOrd="0" destOrd="0" presId="urn:microsoft.com/office/officeart/2011/layout/TabList"/>
    <dgm:cxn modelId="{5C83267C-3692-4A1B-89C5-045E6D5F4BB7}" type="presOf" srcId="{5EB3CDAD-EA7F-44C2-80C3-6C3B903F998C}" destId="{3B279CB4-1FC6-43CD-8D61-8025848C004D}" srcOrd="0" destOrd="0" presId="urn:microsoft.com/office/officeart/2011/layout/TabList"/>
    <dgm:cxn modelId="{58870F62-8EF3-41C4-A83A-B3F2B23491AD}" srcId="{71AEF083-ECFE-49DD-8A3B-1D89282CD50A}" destId="{64AFB8B3-9463-4704-8C39-ED1659182E10}" srcOrd="4" destOrd="0" parTransId="{70922F14-9EE4-42C2-86D7-2446E13CD278}" sibTransId="{58885949-356E-4801-8CE6-8077D1F1A5A4}"/>
    <dgm:cxn modelId="{5B86AC2E-06D9-4BE6-91FD-9F25642BDF90}" type="presOf" srcId="{F4AA11DF-FACA-469A-92CC-379918F5A2DB}" destId="{81B47C86-2E71-4F1A-B065-0370BDEC599D}" srcOrd="0" destOrd="0" presId="urn:microsoft.com/office/officeart/2011/layout/TabList"/>
    <dgm:cxn modelId="{1F645EA8-FDF8-4755-A93F-C3798DA80312}" srcId="{EA1C0B18-FB7E-4F15-ACD8-FBF92F9BF738}" destId="{EB449D42-9250-433C-A0A7-A087627C3D49}" srcOrd="0" destOrd="0" parTransId="{99CD7169-BC55-45EB-ACD6-DA7A2DA9ADE0}" sibTransId="{807DF77D-C827-458A-B0A8-1AA927F331A6}"/>
    <dgm:cxn modelId="{EC490917-754E-4C63-8C94-99684A6DE963}" srcId="{794138E6-BE09-4FBB-9D3F-8753E1582543}" destId="{3B11D7D1-7BEA-4406-8CE8-5009EC98293C}" srcOrd="0" destOrd="0" parTransId="{47B91F8E-1914-4F94-AC90-B6A2603C5C15}" sibTransId="{BA4C9993-B535-47E4-B6A4-A0607F2C7DE6}"/>
    <dgm:cxn modelId="{A38CF661-CB1B-42E4-8100-BD925CDBA886}" type="presOf" srcId="{64AFB8B3-9463-4704-8C39-ED1659182E10}" destId="{C0A05A1D-42BC-47D6-81F9-FAFA9B4E545D}" srcOrd="0" destOrd="0" presId="urn:microsoft.com/office/officeart/2011/layout/TabList"/>
    <dgm:cxn modelId="{7989E130-FB80-4C70-BC5A-43778D7BA374}" type="presOf" srcId="{27A12A60-E057-4A70-AFFD-16D21BA8B95F}" destId="{CADB32FC-C363-4EA9-A7E4-E18D44D7DB52}" srcOrd="0" destOrd="0" presId="urn:microsoft.com/office/officeart/2011/layout/TabList"/>
    <dgm:cxn modelId="{9EE6A17F-1508-4C26-B518-60F03F586C05}" srcId="{71AEF083-ECFE-49DD-8A3B-1D89282CD50A}" destId="{765AE79C-C6E5-4BE8-81A7-8E0EB15A8A66}" srcOrd="1" destOrd="0" parTransId="{8138C8C8-7E98-4013-B5B5-ACF33AF6AB0B}" sibTransId="{225F76ED-CDBC-4E9C-A958-4F4C7EE51BCB}"/>
    <dgm:cxn modelId="{F4E532AA-6450-47C2-B822-8C2DA743CA5F}" srcId="{F4AA11DF-FACA-469A-92CC-379918F5A2DB}" destId="{83453560-AFD8-44D8-B098-628EE0612725}" srcOrd="0" destOrd="0" parTransId="{D69F9089-F110-4238-BCFC-B6E1A25FC3FA}" sibTransId="{3A9DB456-AB87-4451-91EC-E02E3C408C66}"/>
    <dgm:cxn modelId="{0A56115E-87A4-4F62-A76A-42963EA3B693}" type="presOf" srcId="{71AEF083-ECFE-49DD-8A3B-1D89282CD50A}" destId="{FAC63732-8A4B-4072-839C-72BF8037AF4B}" srcOrd="0" destOrd="0" presId="urn:microsoft.com/office/officeart/2011/layout/TabList"/>
    <dgm:cxn modelId="{02A3F41B-65F6-498A-98E7-E849AB90A7E3}" srcId="{71AEF083-ECFE-49DD-8A3B-1D89282CD50A}" destId="{5EB3CDAD-EA7F-44C2-80C3-6C3B903F998C}" srcOrd="5" destOrd="0" parTransId="{A2F9EEF1-CD57-4277-B2B6-45F1EF423E80}" sibTransId="{0FACC288-0F03-4B73-BD28-EAD686E1F26D}"/>
    <dgm:cxn modelId="{FF1C79D3-71E6-4A8F-9E7F-A9B8FB63DBF8}" type="presOf" srcId="{765AE79C-C6E5-4BE8-81A7-8E0EB15A8A66}" destId="{B152FE06-49E2-46D7-9700-CE087DA77584}" srcOrd="0" destOrd="0" presId="urn:microsoft.com/office/officeart/2011/layout/TabList"/>
    <dgm:cxn modelId="{0A1CAC9E-C5CD-4BCB-8ABD-01A744C7E42B}" srcId="{64AFB8B3-9463-4704-8C39-ED1659182E10}" destId="{BF1BCAA5-DEA7-4806-A966-067BED92D1B7}" srcOrd="0" destOrd="0" parTransId="{A4064B0E-B0BE-4C7D-9207-6DE558897067}" sibTransId="{5C986C95-0D50-4102-9F97-72CB36D53106}"/>
    <dgm:cxn modelId="{213CFC7F-C510-4099-96B9-44241BF6F53C}" srcId="{5EB3CDAD-EA7F-44C2-80C3-6C3B903F998C}" destId="{5C9FE210-5005-4A44-B425-18A41F59361A}" srcOrd="0" destOrd="0" parTransId="{65BA4C25-8B80-4F35-A10B-97030378C020}" sibTransId="{ECB6C29C-6EE5-4E4A-A595-83EF2BFE67AF}"/>
    <dgm:cxn modelId="{3DB75710-6DED-4837-93F5-6EE3E3419732}" srcId="{71AEF083-ECFE-49DD-8A3B-1D89282CD50A}" destId="{EA1C0B18-FB7E-4F15-ACD8-FBF92F9BF738}" srcOrd="6" destOrd="0" parTransId="{A4AAB9C3-AC8B-48D4-9AF3-8F6CEA7013F5}" sibTransId="{457CF992-B28E-45B2-AFB7-972C53AD3DDA}"/>
    <dgm:cxn modelId="{2040AA97-3601-42A1-83EA-BD25E4B84345}" type="presOf" srcId="{BF1BCAA5-DEA7-4806-A966-067BED92D1B7}" destId="{EFFA4BD0-A115-4D81-8872-2C21EA35D0FE}" srcOrd="0" destOrd="0" presId="urn:microsoft.com/office/officeart/2011/layout/TabList"/>
    <dgm:cxn modelId="{8D5D875D-78C9-4F39-8AC2-D347F88CBA6E}" type="presOf" srcId="{794138E6-BE09-4FBB-9D3F-8753E1582543}" destId="{ECEA0BFB-91F5-4A67-8A56-1D71720ADA8D}" srcOrd="0" destOrd="0" presId="urn:microsoft.com/office/officeart/2011/layout/TabList"/>
    <dgm:cxn modelId="{4F2C8A1E-2B46-4CE9-9E48-FF229982490E}" srcId="{71AEF083-ECFE-49DD-8A3B-1D89282CD50A}" destId="{F4AA11DF-FACA-469A-92CC-379918F5A2DB}" srcOrd="3" destOrd="0" parTransId="{0CFA44D1-36AB-4DD1-8727-2D652B10EFC5}" sibTransId="{92FE8D54-BC01-41A7-BC52-2BCCA62B27ED}"/>
    <dgm:cxn modelId="{40CE6393-3CDB-47AD-BE79-94A09DE9A15B}" type="presOf" srcId="{EB449D42-9250-433C-A0A7-A087627C3D49}" destId="{776FE6CE-0D09-4045-9B81-056211B6637B}" srcOrd="0" destOrd="0" presId="urn:microsoft.com/office/officeart/2011/layout/TabList"/>
    <dgm:cxn modelId="{410A88DF-E1BB-4456-9F8B-5456C0903B5E}" srcId="{71AEF083-ECFE-49DD-8A3B-1D89282CD50A}" destId="{86DACE03-041D-4FA7-805B-8DBA6A28DF45}" srcOrd="0" destOrd="0" parTransId="{988C2B08-B589-4361-A66D-E0EA7268E3B2}" sibTransId="{3718E81B-C4F7-4565-A6BB-94227966DAB0}"/>
    <dgm:cxn modelId="{DA52CF93-52B4-4D6B-AEAD-C309465B8BE2}" srcId="{765AE79C-C6E5-4BE8-81A7-8E0EB15A8A66}" destId="{27A12A60-E057-4A70-AFFD-16D21BA8B95F}" srcOrd="0" destOrd="0" parTransId="{4A53095A-C947-4A37-8BDE-D937BC30FB96}" sibTransId="{FC38E4B9-D308-4B7D-8A70-B21E2D46DA30}"/>
    <dgm:cxn modelId="{0F9D3389-AC61-4B3E-A117-89C78170371A}" srcId="{86DACE03-041D-4FA7-805B-8DBA6A28DF45}" destId="{BDE0A6BD-5061-4BFE-92A4-FBDA9665B553}" srcOrd="0" destOrd="0" parTransId="{313ABDC9-9D34-4AEC-AADD-8268E1E94F48}" sibTransId="{7BDE0B14-AA83-4B14-80B3-8907013B532E}"/>
    <dgm:cxn modelId="{55B5CA0E-ED9E-4581-BE13-FFC763DD3DE2}" type="presOf" srcId="{83453560-AFD8-44D8-B098-628EE0612725}" destId="{BC571FF3-1597-4C32-BEDC-A14B0D3CE7BD}" srcOrd="0" destOrd="0" presId="urn:microsoft.com/office/officeart/2011/layout/TabList"/>
    <dgm:cxn modelId="{77A0AD0C-2398-43A1-8D8A-C696F5B64829}" type="presOf" srcId="{BDE0A6BD-5061-4BFE-92A4-FBDA9665B553}" destId="{9B17ED3C-5280-4734-B595-502A0D0EA534}" srcOrd="0" destOrd="0" presId="urn:microsoft.com/office/officeart/2011/layout/TabList"/>
    <dgm:cxn modelId="{DF02781D-4EFB-4D08-8C64-57F73A4E1BE0}" type="presOf" srcId="{86DACE03-041D-4FA7-805B-8DBA6A28DF45}" destId="{B5EDBBED-55D9-40D3-8B64-003A6D632AFA}" srcOrd="0" destOrd="0" presId="urn:microsoft.com/office/officeart/2011/layout/TabList"/>
    <dgm:cxn modelId="{488B08CC-A3EF-475D-A265-3F3665DE8EAE}" type="presOf" srcId="{3B11D7D1-7BEA-4406-8CE8-5009EC98293C}" destId="{3AB0C68A-EC5C-486D-923B-01B1AA4839D6}" srcOrd="0" destOrd="0" presId="urn:microsoft.com/office/officeart/2011/layout/TabList"/>
    <dgm:cxn modelId="{206BDD2B-A6CF-4DDD-8729-3F2E434A3A55}" type="presOf" srcId="{EA1C0B18-FB7E-4F15-ACD8-FBF92F9BF738}" destId="{48AE204A-2AD4-426B-8C60-EE38F3C97387}" srcOrd="0" destOrd="0" presId="urn:microsoft.com/office/officeart/2011/layout/TabList"/>
    <dgm:cxn modelId="{B609A21D-8E2F-4EED-A586-3A22841B99F0}" type="presParOf" srcId="{FAC63732-8A4B-4072-839C-72BF8037AF4B}" destId="{E0FB6A0B-1E95-423E-BF6F-2479AA87A77B}" srcOrd="0" destOrd="0" presId="urn:microsoft.com/office/officeart/2011/layout/TabList"/>
    <dgm:cxn modelId="{55F80001-057F-4E33-AB2F-876EF75BCBFF}" type="presParOf" srcId="{E0FB6A0B-1E95-423E-BF6F-2479AA87A77B}" destId="{9B17ED3C-5280-4734-B595-502A0D0EA534}" srcOrd="0" destOrd="0" presId="urn:microsoft.com/office/officeart/2011/layout/TabList"/>
    <dgm:cxn modelId="{3D8F974E-B424-4B8A-AD10-8EEFB374BDBE}" type="presParOf" srcId="{E0FB6A0B-1E95-423E-BF6F-2479AA87A77B}" destId="{B5EDBBED-55D9-40D3-8B64-003A6D632AFA}" srcOrd="1" destOrd="0" presId="urn:microsoft.com/office/officeart/2011/layout/TabList"/>
    <dgm:cxn modelId="{4288D071-8638-45A4-B191-5FC05D7CDD4A}" type="presParOf" srcId="{E0FB6A0B-1E95-423E-BF6F-2479AA87A77B}" destId="{573B8BFD-F6EF-4353-B5BB-3176F17B490E}" srcOrd="2" destOrd="0" presId="urn:microsoft.com/office/officeart/2011/layout/TabList"/>
    <dgm:cxn modelId="{73EA7F17-B7E0-4DEA-A4B5-EFB2F04C87BE}" type="presParOf" srcId="{FAC63732-8A4B-4072-839C-72BF8037AF4B}" destId="{33F32BD4-577F-47BA-9CFA-0BF77DA37149}" srcOrd="1" destOrd="0" presId="urn:microsoft.com/office/officeart/2011/layout/TabList"/>
    <dgm:cxn modelId="{F21C4D53-415F-4403-80EB-687730E4676A}" type="presParOf" srcId="{FAC63732-8A4B-4072-839C-72BF8037AF4B}" destId="{B3C6D2F6-1703-45DE-9D8E-0DF34855A56B}" srcOrd="2" destOrd="0" presId="urn:microsoft.com/office/officeart/2011/layout/TabList"/>
    <dgm:cxn modelId="{4D16FAC0-451C-40BC-94E8-4BA34AAE5F99}" type="presParOf" srcId="{B3C6D2F6-1703-45DE-9D8E-0DF34855A56B}" destId="{CADB32FC-C363-4EA9-A7E4-E18D44D7DB52}" srcOrd="0" destOrd="0" presId="urn:microsoft.com/office/officeart/2011/layout/TabList"/>
    <dgm:cxn modelId="{8324D5E7-8B49-4E48-B1D9-F2204D2C6F08}" type="presParOf" srcId="{B3C6D2F6-1703-45DE-9D8E-0DF34855A56B}" destId="{B152FE06-49E2-46D7-9700-CE087DA77584}" srcOrd="1" destOrd="0" presId="urn:microsoft.com/office/officeart/2011/layout/TabList"/>
    <dgm:cxn modelId="{FC5B2989-5D31-4965-BAC4-3AD275FFFE90}" type="presParOf" srcId="{B3C6D2F6-1703-45DE-9D8E-0DF34855A56B}" destId="{38986654-8F05-4537-8A69-7B4B422EC4DD}" srcOrd="2" destOrd="0" presId="urn:microsoft.com/office/officeart/2011/layout/TabList"/>
    <dgm:cxn modelId="{616151E5-AB5A-4A61-8FE1-1AFDA00B5F85}" type="presParOf" srcId="{FAC63732-8A4B-4072-839C-72BF8037AF4B}" destId="{3E11DA31-BA60-45CA-8EAE-2E26D2B704B7}" srcOrd="3" destOrd="0" presId="urn:microsoft.com/office/officeart/2011/layout/TabList"/>
    <dgm:cxn modelId="{04CAD856-1D1C-460C-B6C7-FCE0439202EE}" type="presParOf" srcId="{FAC63732-8A4B-4072-839C-72BF8037AF4B}" destId="{8D9EA5FA-2AD2-4A29-BC57-2E80A803A4B6}" srcOrd="4" destOrd="0" presId="urn:microsoft.com/office/officeart/2011/layout/TabList"/>
    <dgm:cxn modelId="{4D890707-A188-4354-ABB9-55F5CA91966B}" type="presParOf" srcId="{8D9EA5FA-2AD2-4A29-BC57-2E80A803A4B6}" destId="{3AB0C68A-EC5C-486D-923B-01B1AA4839D6}" srcOrd="0" destOrd="0" presId="urn:microsoft.com/office/officeart/2011/layout/TabList"/>
    <dgm:cxn modelId="{BE7964F8-2B33-4DC5-839C-3BD7B58812DB}" type="presParOf" srcId="{8D9EA5FA-2AD2-4A29-BC57-2E80A803A4B6}" destId="{ECEA0BFB-91F5-4A67-8A56-1D71720ADA8D}" srcOrd="1" destOrd="0" presId="urn:microsoft.com/office/officeart/2011/layout/TabList"/>
    <dgm:cxn modelId="{B57C1C00-D3C6-4400-B734-DFDC0992088C}" type="presParOf" srcId="{8D9EA5FA-2AD2-4A29-BC57-2E80A803A4B6}" destId="{EA6C7F47-7428-4BB7-83B1-00F7AAE5EAC1}" srcOrd="2" destOrd="0" presId="urn:microsoft.com/office/officeart/2011/layout/TabList"/>
    <dgm:cxn modelId="{5F5A4688-C4FD-4E04-95FF-223A3CC6D309}" type="presParOf" srcId="{FAC63732-8A4B-4072-839C-72BF8037AF4B}" destId="{CC833875-1982-4894-800B-8BD25032AC0B}" srcOrd="5" destOrd="0" presId="urn:microsoft.com/office/officeart/2011/layout/TabList"/>
    <dgm:cxn modelId="{FDB70A4F-05AE-4E15-A060-BEA8F167D407}" type="presParOf" srcId="{FAC63732-8A4B-4072-839C-72BF8037AF4B}" destId="{B1785327-0A02-4BE0-AC6E-A3263E142639}" srcOrd="6" destOrd="0" presId="urn:microsoft.com/office/officeart/2011/layout/TabList"/>
    <dgm:cxn modelId="{525FE605-4032-42D3-A167-E72B93CF9412}" type="presParOf" srcId="{B1785327-0A02-4BE0-AC6E-A3263E142639}" destId="{BC571FF3-1597-4C32-BEDC-A14B0D3CE7BD}" srcOrd="0" destOrd="0" presId="urn:microsoft.com/office/officeart/2011/layout/TabList"/>
    <dgm:cxn modelId="{90F37B1D-E166-4DAC-92F4-8FF152D34734}" type="presParOf" srcId="{B1785327-0A02-4BE0-AC6E-A3263E142639}" destId="{81B47C86-2E71-4F1A-B065-0370BDEC599D}" srcOrd="1" destOrd="0" presId="urn:microsoft.com/office/officeart/2011/layout/TabList"/>
    <dgm:cxn modelId="{C73CACE3-A013-414E-A017-07D46F921FB6}" type="presParOf" srcId="{B1785327-0A02-4BE0-AC6E-A3263E142639}" destId="{03A435F3-7BD5-4F15-A0C2-264C8185EFFE}" srcOrd="2" destOrd="0" presId="urn:microsoft.com/office/officeart/2011/layout/TabList"/>
    <dgm:cxn modelId="{601DF8FE-1073-46CC-9CA7-A9BB3140C3CC}" type="presParOf" srcId="{FAC63732-8A4B-4072-839C-72BF8037AF4B}" destId="{A09E2EC5-9705-464F-9CFA-B4E1F2527ABF}" srcOrd="7" destOrd="0" presId="urn:microsoft.com/office/officeart/2011/layout/TabList"/>
    <dgm:cxn modelId="{FAFFB453-6215-4691-A87A-E3D8C8AC4EC3}" type="presParOf" srcId="{FAC63732-8A4B-4072-839C-72BF8037AF4B}" destId="{1D2251C9-A378-4DD1-8639-83BA0185CE04}" srcOrd="8" destOrd="0" presId="urn:microsoft.com/office/officeart/2011/layout/TabList"/>
    <dgm:cxn modelId="{DD8D1ABD-CFDF-41CC-9F2F-8A4764CE5633}" type="presParOf" srcId="{1D2251C9-A378-4DD1-8639-83BA0185CE04}" destId="{EFFA4BD0-A115-4D81-8872-2C21EA35D0FE}" srcOrd="0" destOrd="0" presId="urn:microsoft.com/office/officeart/2011/layout/TabList"/>
    <dgm:cxn modelId="{CDFC4524-5ACF-4227-8BB7-94E8044DB744}" type="presParOf" srcId="{1D2251C9-A378-4DD1-8639-83BA0185CE04}" destId="{C0A05A1D-42BC-47D6-81F9-FAFA9B4E545D}" srcOrd="1" destOrd="0" presId="urn:microsoft.com/office/officeart/2011/layout/TabList"/>
    <dgm:cxn modelId="{C97F4D3E-A1B9-441A-ACB6-1AB080D390E4}" type="presParOf" srcId="{1D2251C9-A378-4DD1-8639-83BA0185CE04}" destId="{54BE14CF-3D6D-4968-8096-45B2AC537989}" srcOrd="2" destOrd="0" presId="urn:microsoft.com/office/officeart/2011/layout/TabList"/>
    <dgm:cxn modelId="{3B1085F0-4BB0-4AAB-B86E-D8E4B0492C24}" type="presParOf" srcId="{FAC63732-8A4B-4072-839C-72BF8037AF4B}" destId="{A398159F-5F87-4CE4-976E-23824C22E37C}" srcOrd="9" destOrd="0" presId="urn:microsoft.com/office/officeart/2011/layout/TabList"/>
    <dgm:cxn modelId="{94027041-D6E1-4623-A400-DCD1C65F1A63}" type="presParOf" srcId="{FAC63732-8A4B-4072-839C-72BF8037AF4B}" destId="{D2EFBED2-725C-49B6-9221-692EAA1A00E4}" srcOrd="10" destOrd="0" presId="urn:microsoft.com/office/officeart/2011/layout/TabList"/>
    <dgm:cxn modelId="{AE92E032-CED8-4402-B754-386DE8FFCE17}" type="presParOf" srcId="{D2EFBED2-725C-49B6-9221-692EAA1A00E4}" destId="{48046BC1-A765-4390-B5F2-89721935165D}" srcOrd="0" destOrd="0" presId="urn:microsoft.com/office/officeart/2011/layout/TabList"/>
    <dgm:cxn modelId="{0354279C-A02C-40F0-9503-F84D78CE6C44}" type="presParOf" srcId="{D2EFBED2-725C-49B6-9221-692EAA1A00E4}" destId="{3B279CB4-1FC6-43CD-8D61-8025848C004D}" srcOrd="1" destOrd="0" presId="urn:microsoft.com/office/officeart/2011/layout/TabList"/>
    <dgm:cxn modelId="{6FD5BA22-9879-4E11-9721-B7BA7B72FB23}" type="presParOf" srcId="{D2EFBED2-725C-49B6-9221-692EAA1A00E4}" destId="{0EEA8E30-2257-4A0F-91CC-FDD76E6C22EC}" srcOrd="2" destOrd="0" presId="urn:microsoft.com/office/officeart/2011/layout/TabList"/>
    <dgm:cxn modelId="{460239FD-FFB3-4B37-8281-BF4B737B9C0E}" type="presParOf" srcId="{FAC63732-8A4B-4072-839C-72BF8037AF4B}" destId="{5D3930EA-EFD1-4E5A-918B-3828A41BAEDA}" srcOrd="11" destOrd="0" presId="urn:microsoft.com/office/officeart/2011/layout/TabList"/>
    <dgm:cxn modelId="{2FDBEDAF-AA19-45A5-9D8A-57F98F3563EA}" type="presParOf" srcId="{FAC63732-8A4B-4072-839C-72BF8037AF4B}" destId="{D85EEE24-C3ED-4883-B773-B2EDFF61DD94}" srcOrd="12" destOrd="0" presId="urn:microsoft.com/office/officeart/2011/layout/TabList"/>
    <dgm:cxn modelId="{BE4503BD-8082-46FE-A920-221F8CBF3E1A}" type="presParOf" srcId="{D85EEE24-C3ED-4883-B773-B2EDFF61DD94}" destId="{776FE6CE-0D09-4045-9B81-056211B6637B}" srcOrd="0" destOrd="0" presId="urn:microsoft.com/office/officeart/2011/layout/TabList"/>
    <dgm:cxn modelId="{A9167D93-D369-45AC-B728-28D3EBB67132}" type="presParOf" srcId="{D85EEE24-C3ED-4883-B773-B2EDFF61DD94}" destId="{48AE204A-2AD4-426B-8C60-EE38F3C97387}" srcOrd="1" destOrd="0" presId="urn:microsoft.com/office/officeart/2011/layout/TabList"/>
    <dgm:cxn modelId="{DF538F5B-0239-4096-A217-4FEA9B7C47CB}" type="presParOf" srcId="{D85EEE24-C3ED-4883-B773-B2EDFF61DD94}" destId="{07984D24-E925-433D-B3A0-FE0B4304BAE3}" srcOrd="2" destOrd="0" presId="urn:microsoft.com/office/officeart/2011/layout/TabLis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DA43A22-7652-4261-A606-AA87B9CB39E7}" type="doc">
      <dgm:prSet loTypeId="urn:microsoft.com/office/officeart/2009/3/layout/StepUpProcess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18BBE2B3-2012-40D3-A05A-AE2E71F9AC65}">
      <dgm:prSet phldrT="[Text]"/>
      <dgm:spPr/>
      <dgm:t>
        <a:bodyPr/>
        <a:lstStyle/>
        <a:p>
          <a:r>
            <a:rPr lang="en-US" b="1" dirty="0">
              <a:latin typeface="Bahnschrift SemiCondensed" panose="020B0502040204020203" pitchFamily="34" charset="0"/>
            </a:rPr>
            <a:t>Welcoming actions</a:t>
          </a:r>
          <a:endParaRPr lang="en-US" dirty="0">
            <a:latin typeface="Bahnschrift SemiCondensed" panose="020B0502040204020203" pitchFamily="34" charset="0"/>
          </a:endParaRPr>
        </a:p>
      </dgm:t>
    </dgm:pt>
    <dgm:pt modelId="{E9C6E984-4F7A-49A9-8E60-392F2F1B2AC1}" type="parTrans" cxnId="{AAD324BF-A369-4325-B192-FB377020C707}">
      <dgm:prSet/>
      <dgm:spPr/>
      <dgm:t>
        <a:bodyPr/>
        <a:lstStyle/>
        <a:p>
          <a:endParaRPr lang="en-US"/>
        </a:p>
      </dgm:t>
    </dgm:pt>
    <dgm:pt modelId="{C4C0E314-40BB-449B-ADF0-617137177488}" type="sibTrans" cxnId="{AAD324BF-A369-4325-B192-FB377020C707}">
      <dgm:prSet/>
      <dgm:spPr/>
      <dgm:t>
        <a:bodyPr/>
        <a:lstStyle/>
        <a:p>
          <a:endParaRPr lang="en-US"/>
        </a:p>
      </dgm:t>
    </dgm:pt>
    <dgm:pt modelId="{A8594EE8-3CA6-4A2B-BAED-7840BFF7DA10}">
      <dgm:prSet phldrT="[Text]" phldr="1"/>
      <dgm:spPr/>
      <dgm:t>
        <a:bodyPr/>
        <a:lstStyle/>
        <a:p>
          <a:endParaRPr lang="en-US" dirty="0"/>
        </a:p>
      </dgm:t>
    </dgm:pt>
    <dgm:pt modelId="{BC519470-B4D1-4EC9-A888-C13D56E5E2AF}" type="parTrans" cxnId="{1D66FB88-1492-479C-A01D-1EC9E460D4B4}">
      <dgm:prSet/>
      <dgm:spPr/>
      <dgm:t>
        <a:bodyPr/>
        <a:lstStyle/>
        <a:p>
          <a:endParaRPr lang="en-US"/>
        </a:p>
      </dgm:t>
    </dgm:pt>
    <dgm:pt modelId="{D2B8019A-B54D-4553-A24C-94CCD871E510}" type="sibTrans" cxnId="{1D66FB88-1492-479C-A01D-1EC9E460D4B4}">
      <dgm:prSet/>
      <dgm:spPr/>
      <dgm:t>
        <a:bodyPr/>
        <a:lstStyle/>
        <a:p>
          <a:endParaRPr lang="en-US"/>
        </a:p>
      </dgm:t>
    </dgm:pt>
    <dgm:pt modelId="{184497B5-23B8-42DE-AB16-FACB05A9F35F}">
      <dgm:prSet phldrT="[Text]" phldr="1"/>
      <dgm:spPr/>
      <dgm:t>
        <a:bodyPr/>
        <a:lstStyle/>
        <a:p>
          <a:endParaRPr lang="en-US"/>
        </a:p>
      </dgm:t>
    </dgm:pt>
    <dgm:pt modelId="{99DC8797-599F-4ACC-9AB3-FBC003F56025}" type="parTrans" cxnId="{8843A583-8D91-411B-991F-1FF240E1A31B}">
      <dgm:prSet/>
      <dgm:spPr/>
      <dgm:t>
        <a:bodyPr/>
        <a:lstStyle/>
        <a:p>
          <a:endParaRPr lang="en-US"/>
        </a:p>
      </dgm:t>
    </dgm:pt>
    <dgm:pt modelId="{FB48F042-A0D0-4418-8336-FCAC0B60599C}" type="sibTrans" cxnId="{8843A583-8D91-411B-991F-1FF240E1A31B}">
      <dgm:prSet/>
      <dgm:spPr/>
      <dgm:t>
        <a:bodyPr/>
        <a:lstStyle/>
        <a:p>
          <a:endParaRPr lang="en-US"/>
        </a:p>
      </dgm:t>
    </dgm:pt>
    <dgm:pt modelId="{FF43BBDA-09FA-4B17-AA25-C5BE518787AA}">
      <dgm:prSet/>
      <dgm:spPr/>
      <dgm:t>
        <a:bodyPr/>
        <a:lstStyle/>
        <a:p>
          <a:endParaRPr lang="en-US"/>
        </a:p>
      </dgm:t>
    </dgm:pt>
    <dgm:pt modelId="{973E5D18-E9E9-4D61-A4F3-06DE0DA8656A}" type="parTrans" cxnId="{CADB4628-1887-421F-8960-9DD9A27F2C9F}">
      <dgm:prSet/>
      <dgm:spPr/>
      <dgm:t>
        <a:bodyPr/>
        <a:lstStyle/>
        <a:p>
          <a:endParaRPr lang="en-US"/>
        </a:p>
      </dgm:t>
    </dgm:pt>
    <dgm:pt modelId="{248406C6-CBF4-40B7-B38A-20AE10B2C961}" type="sibTrans" cxnId="{CADB4628-1887-421F-8960-9DD9A27F2C9F}">
      <dgm:prSet/>
      <dgm:spPr/>
      <dgm:t>
        <a:bodyPr/>
        <a:lstStyle/>
        <a:p>
          <a:endParaRPr lang="en-US"/>
        </a:p>
      </dgm:t>
    </dgm:pt>
    <dgm:pt modelId="{87CECB73-E898-49DF-8853-EC595A113F14}" type="pres">
      <dgm:prSet presAssocID="{7DA43A22-7652-4261-A606-AA87B9CB39E7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51B5EE71-16F5-440E-BF42-3B2B72154FE0}" type="pres">
      <dgm:prSet presAssocID="{18BBE2B3-2012-40D3-A05A-AE2E71F9AC65}" presName="composite" presStyleCnt="0"/>
      <dgm:spPr/>
    </dgm:pt>
    <dgm:pt modelId="{0DB1B6AC-6B89-497A-8C55-A7D91E7F7E14}" type="pres">
      <dgm:prSet presAssocID="{18BBE2B3-2012-40D3-A05A-AE2E71F9AC65}" presName="LShape" presStyleLbl="alignNode1" presStyleIdx="0" presStyleCnt="7"/>
      <dgm:spPr/>
    </dgm:pt>
    <dgm:pt modelId="{5800B4B0-05A3-4CC7-9FA4-1B9439C683D4}" type="pres">
      <dgm:prSet presAssocID="{18BBE2B3-2012-40D3-A05A-AE2E71F9AC65}" presName="ParentText" presStyleLbl="revTx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4CF3961-1281-4A74-BC4C-CD173CB5F749}" type="pres">
      <dgm:prSet presAssocID="{18BBE2B3-2012-40D3-A05A-AE2E71F9AC65}" presName="Triangle" presStyleLbl="alignNode1" presStyleIdx="1" presStyleCnt="7"/>
      <dgm:spPr/>
    </dgm:pt>
    <dgm:pt modelId="{C997C1C0-7167-4F53-9560-64550DD79EAE}" type="pres">
      <dgm:prSet presAssocID="{C4C0E314-40BB-449B-ADF0-617137177488}" presName="sibTrans" presStyleCnt="0"/>
      <dgm:spPr/>
    </dgm:pt>
    <dgm:pt modelId="{064BFBDE-D915-4247-9E57-D859C84DDE58}" type="pres">
      <dgm:prSet presAssocID="{C4C0E314-40BB-449B-ADF0-617137177488}" presName="space" presStyleCnt="0"/>
      <dgm:spPr/>
    </dgm:pt>
    <dgm:pt modelId="{36D44C5C-FE3D-43F1-BF8A-C539A8562D01}" type="pres">
      <dgm:prSet presAssocID="{FF43BBDA-09FA-4B17-AA25-C5BE518787AA}" presName="composite" presStyleCnt="0"/>
      <dgm:spPr/>
    </dgm:pt>
    <dgm:pt modelId="{358352C9-B38A-4B61-AD6F-D426A78947FE}" type="pres">
      <dgm:prSet presAssocID="{FF43BBDA-09FA-4B17-AA25-C5BE518787AA}" presName="LShape" presStyleLbl="alignNode1" presStyleIdx="2" presStyleCnt="7"/>
      <dgm:spPr/>
    </dgm:pt>
    <dgm:pt modelId="{07808B95-66B5-45A0-9D93-8222D2F25562}" type="pres">
      <dgm:prSet presAssocID="{FF43BBDA-09FA-4B17-AA25-C5BE518787AA}" presName="ParentText" presStyleLbl="revTx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8EB8F68-8ED7-4207-A177-E0F0513CF319}" type="pres">
      <dgm:prSet presAssocID="{FF43BBDA-09FA-4B17-AA25-C5BE518787AA}" presName="Triangle" presStyleLbl="alignNode1" presStyleIdx="3" presStyleCnt="7"/>
      <dgm:spPr/>
    </dgm:pt>
    <dgm:pt modelId="{DD859FD3-35FB-4F61-87EC-A275142B1154}" type="pres">
      <dgm:prSet presAssocID="{248406C6-CBF4-40B7-B38A-20AE10B2C961}" presName="sibTrans" presStyleCnt="0"/>
      <dgm:spPr/>
    </dgm:pt>
    <dgm:pt modelId="{EDFC384F-8CCF-401F-ABE7-7117EAF3FF07}" type="pres">
      <dgm:prSet presAssocID="{248406C6-CBF4-40B7-B38A-20AE10B2C961}" presName="space" presStyleCnt="0"/>
      <dgm:spPr/>
    </dgm:pt>
    <dgm:pt modelId="{F799A771-3B32-4B81-BF8A-24E5BB57D8C6}" type="pres">
      <dgm:prSet presAssocID="{A8594EE8-3CA6-4A2B-BAED-7840BFF7DA10}" presName="composite" presStyleCnt="0"/>
      <dgm:spPr/>
    </dgm:pt>
    <dgm:pt modelId="{5613610F-D5D2-4250-B04F-617F24A7B960}" type="pres">
      <dgm:prSet presAssocID="{A8594EE8-3CA6-4A2B-BAED-7840BFF7DA10}" presName="LShape" presStyleLbl="alignNode1" presStyleIdx="4" presStyleCnt="7"/>
      <dgm:spPr/>
    </dgm:pt>
    <dgm:pt modelId="{F93AEC55-05BD-4ED6-9B68-91758A6DF8DC}" type="pres">
      <dgm:prSet presAssocID="{A8594EE8-3CA6-4A2B-BAED-7840BFF7DA10}" presName="ParentText" presStyleLbl="revTx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3EAF619-ECA3-4B32-A983-F6254DF77C1E}" type="pres">
      <dgm:prSet presAssocID="{A8594EE8-3CA6-4A2B-BAED-7840BFF7DA10}" presName="Triangle" presStyleLbl="alignNode1" presStyleIdx="5" presStyleCnt="7"/>
      <dgm:spPr/>
    </dgm:pt>
    <dgm:pt modelId="{15A717B3-99F3-41D8-9038-807121B12A82}" type="pres">
      <dgm:prSet presAssocID="{D2B8019A-B54D-4553-A24C-94CCD871E510}" presName="sibTrans" presStyleCnt="0"/>
      <dgm:spPr/>
    </dgm:pt>
    <dgm:pt modelId="{381D5CCC-1900-442B-ADF9-68DD61F7230C}" type="pres">
      <dgm:prSet presAssocID="{D2B8019A-B54D-4553-A24C-94CCD871E510}" presName="space" presStyleCnt="0"/>
      <dgm:spPr/>
    </dgm:pt>
    <dgm:pt modelId="{8EC1F966-6E17-40E2-AE3D-98017BB56A85}" type="pres">
      <dgm:prSet presAssocID="{184497B5-23B8-42DE-AB16-FACB05A9F35F}" presName="composite" presStyleCnt="0"/>
      <dgm:spPr/>
    </dgm:pt>
    <dgm:pt modelId="{EA31EE2A-7E23-4541-9EDE-7DB52B184E86}" type="pres">
      <dgm:prSet presAssocID="{184497B5-23B8-42DE-AB16-FACB05A9F35F}" presName="LShape" presStyleLbl="alignNode1" presStyleIdx="6" presStyleCnt="7"/>
      <dgm:spPr/>
    </dgm:pt>
    <dgm:pt modelId="{BAA38D79-E86A-4247-AEE6-13506D4B17EC}" type="pres">
      <dgm:prSet presAssocID="{184497B5-23B8-42DE-AB16-FACB05A9F35F}" presName="ParentText" presStyleLbl="revTx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2B1FC3E-88C8-48D6-99A9-A843C9A53AB3}" type="presOf" srcId="{A8594EE8-3CA6-4A2B-BAED-7840BFF7DA10}" destId="{F93AEC55-05BD-4ED6-9B68-91758A6DF8DC}" srcOrd="0" destOrd="0" presId="urn:microsoft.com/office/officeart/2009/3/layout/StepUpProcess"/>
    <dgm:cxn modelId="{7DB9DD15-BA54-4B10-A2FE-B17F787B73CA}" type="presOf" srcId="{7DA43A22-7652-4261-A606-AA87B9CB39E7}" destId="{87CECB73-E898-49DF-8853-EC595A113F14}" srcOrd="0" destOrd="0" presId="urn:microsoft.com/office/officeart/2009/3/layout/StepUpProcess"/>
    <dgm:cxn modelId="{8843A583-8D91-411B-991F-1FF240E1A31B}" srcId="{7DA43A22-7652-4261-A606-AA87B9CB39E7}" destId="{184497B5-23B8-42DE-AB16-FACB05A9F35F}" srcOrd="3" destOrd="0" parTransId="{99DC8797-599F-4ACC-9AB3-FBC003F56025}" sibTransId="{FB48F042-A0D0-4418-8336-FCAC0B60599C}"/>
    <dgm:cxn modelId="{CADB4628-1887-421F-8960-9DD9A27F2C9F}" srcId="{7DA43A22-7652-4261-A606-AA87B9CB39E7}" destId="{FF43BBDA-09FA-4B17-AA25-C5BE518787AA}" srcOrd="1" destOrd="0" parTransId="{973E5D18-E9E9-4D61-A4F3-06DE0DA8656A}" sibTransId="{248406C6-CBF4-40B7-B38A-20AE10B2C961}"/>
    <dgm:cxn modelId="{1D66FB88-1492-479C-A01D-1EC9E460D4B4}" srcId="{7DA43A22-7652-4261-A606-AA87B9CB39E7}" destId="{A8594EE8-3CA6-4A2B-BAED-7840BFF7DA10}" srcOrd="2" destOrd="0" parTransId="{BC519470-B4D1-4EC9-A888-C13D56E5E2AF}" sibTransId="{D2B8019A-B54D-4553-A24C-94CCD871E510}"/>
    <dgm:cxn modelId="{F1389333-FECB-446A-B7DC-395EB2D97125}" type="presOf" srcId="{184497B5-23B8-42DE-AB16-FACB05A9F35F}" destId="{BAA38D79-E86A-4247-AEE6-13506D4B17EC}" srcOrd="0" destOrd="0" presId="urn:microsoft.com/office/officeart/2009/3/layout/StepUpProcess"/>
    <dgm:cxn modelId="{AAD324BF-A369-4325-B192-FB377020C707}" srcId="{7DA43A22-7652-4261-A606-AA87B9CB39E7}" destId="{18BBE2B3-2012-40D3-A05A-AE2E71F9AC65}" srcOrd="0" destOrd="0" parTransId="{E9C6E984-4F7A-49A9-8E60-392F2F1B2AC1}" sibTransId="{C4C0E314-40BB-449B-ADF0-617137177488}"/>
    <dgm:cxn modelId="{4070F3F5-9CF2-44D5-AC00-0CEB8915036A}" type="presOf" srcId="{18BBE2B3-2012-40D3-A05A-AE2E71F9AC65}" destId="{5800B4B0-05A3-4CC7-9FA4-1B9439C683D4}" srcOrd="0" destOrd="0" presId="urn:microsoft.com/office/officeart/2009/3/layout/StepUpProcess"/>
    <dgm:cxn modelId="{5F386ABB-66B6-4932-A234-2BED0D36A717}" type="presOf" srcId="{FF43BBDA-09FA-4B17-AA25-C5BE518787AA}" destId="{07808B95-66B5-45A0-9D93-8222D2F25562}" srcOrd="0" destOrd="0" presId="urn:microsoft.com/office/officeart/2009/3/layout/StepUpProcess"/>
    <dgm:cxn modelId="{C5C79A08-97B3-47FB-A4B1-9E89F8BB315E}" type="presParOf" srcId="{87CECB73-E898-49DF-8853-EC595A113F14}" destId="{51B5EE71-16F5-440E-BF42-3B2B72154FE0}" srcOrd="0" destOrd="0" presId="urn:microsoft.com/office/officeart/2009/3/layout/StepUpProcess"/>
    <dgm:cxn modelId="{D2E62EBC-6D22-4E88-8383-5245867ED26C}" type="presParOf" srcId="{51B5EE71-16F5-440E-BF42-3B2B72154FE0}" destId="{0DB1B6AC-6B89-497A-8C55-A7D91E7F7E14}" srcOrd="0" destOrd="0" presId="urn:microsoft.com/office/officeart/2009/3/layout/StepUpProcess"/>
    <dgm:cxn modelId="{E1AF096C-B9A6-4B4B-96E9-80F25FFCAA42}" type="presParOf" srcId="{51B5EE71-16F5-440E-BF42-3B2B72154FE0}" destId="{5800B4B0-05A3-4CC7-9FA4-1B9439C683D4}" srcOrd="1" destOrd="0" presId="urn:microsoft.com/office/officeart/2009/3/layout/StepUpProcess"/>
    <dgm:cxn modelId="{4C61746F-148A-463C-A057-38E35D6397A1}" type="presParOf" srcId="{51B5EE71-16F5-440E-BF42-3B2B72154FE0}" destId="{94CF3961-1281-4A74-BC4C-CD173CB5F749}" srcOrd="2" destOrd="0" presId="urn:microsoft.com/office/officeart/2009/3/layout/StepUpProcess"/>
    <dgm:cxn modelId="{ADA2868A-2918-4FF4-ACA0-AEDB9B49F358}" type="presParOf" srcId="{87CECB73-E898-49DF-8853-EC595A113F14}" destId="{C997C1C0-7167-4F53-9560-64550DD79EAE}" srcOrd="1" destOrd="0" presId="urn:microsoft.com/office/officeart/2009/3/layout/StepUpProcess"/>
    <dgm:cxn modelId="{29957163-38C7-4FFE-BE1D-510015298095}" type="presParOf" srcId="{C997C1C0-7167-4F53-9560-64550DD79EAE}" destId="{064BFBDE-D915-4247-9E57-D859C84DDE58}" srcOrd="0" destOrd="0" presId="urn:microsoft.com/office/officeart/2009/3/layout/StepUpProcess"/>
    <dgm:cxn modelId="{A9F9A4B0-1998-435E-92BA-D24BD4112932}" type="presParOf" srcId="{87CECB73-E898-49DF-8853-EC595A113F14}" destId="{36D44C5C-FE3D-43F1-BF8A-C539A8562D01}" srcOrd="2" destOrd="0" presId="urn:microsoft.com/office/officeart/2009/3/layout/StepUpProcess"/>
    <dgm:cxn modelId="{C78DDDCB-A353-4A05-A225-AFF6FECE7967}" type="presParOf" srcId="{36D44C5C-FE3D-43F1-BF8A-C539A8562D01}" destId="{358352C9-B38A-4B61-AD6F-D426A78947FE}" srcOrd="0" destOrd="0" presId="urn:microsoft.com/office/officeart/2009/3/layout/StepUpProcess"/>
    <dgm:cxn modelId="{2D65A2F5-D6AE-4583-8FCA-469CB0CCB801}" type="presParOf" srcId="{36D44C5C-FE3D-43F1-BF8A-C539A8562D01}" destId="{07808B95-66B5-45A0-9D93-8222D2F25562}" srcOrd="1" destOrd="0" presId="urn:microsoft.com/office/officeart/2009/3/layout/StepUpProcess"/>
    <dgm:cxn modelId="{A3DE9275-0246-4881-AE83-04BFD6016E6F}" type="presParOf" srcId="{36D44C5C-FE3D-43F1-BF8A-C539A8562D01}" destId="{08EB8F68-8ED7-4207-A177-E0F0513CF319}" srcOrd="2" destOrd="0" presId="urn:microsoft.com/office/officeart/2009/3/layout/StepUpProcess"/>
    <dgm:cxn modelId="{65285A08-0B75-4E7B-A01B-1F0327575A12}" type="presParOf" srcId="{87CECB73-E898-49DF-8853-EC595A113F14}" destId="{DD859FD3-35FB-4F61-87EC-A275142B1154}" srcOrd="3" destOrd="0" presId="urn:microsoft.com/office/officeart/2009/3/layout/StepUpProcess"/>
    <dgm:cxn modelId="{CCCF4BD7-F61E-4B04-8C0B-282BAA78960B}" type="presParOf" srcId="{DD859FD3-35FB-4F61-87EC-A275142B1154}" destId="{EDFC384F-8CCF-401F-ABE7-7117EAF3FF07}" srcOrd="0" destOrd="0" presId="urn:microsoft.com/office/officeart/2009/3/layout/StepUpProcess"/>
    <dgm:cxn modelId="{00D6C236-0AB8-4EA1-998E-2A5699166658}" type="presParOf" srcId="{87CECB73-E898-49DF-8853-EC595A113F14}" destId="{F799A771-3B32-4B81-BF8A-24E5BB57D8C6}" srcOrd="4" destOrd="0" presId="urn:microsoft.com/office/officeart/2009/3/layout/StepUpProcess"/>
    <dgm:cxn modelId="{A19F16D3-B7BA-403F-85C3-7E5AC22AF7EF}" type="presParOf" srcId="{F799A771-3B32-4B81-BF8A-24E5BB57D8C6}" destId="{5613610F-D5D2-4250-B04F-617F24A7B960}" srcOrd="0" destOrd="0" presId="urn:microsoft.com/office/officeart/2009/3/layout/StepUpProcess"/>
    <dgm:cxn modelId="{21C42FF7-123E-40FF-BE18-A1A9996E439D}" type="presParOf" srcId="{F799A771-3B32-4B81-BF8A-24E5BB57D8C6}" destId="{F93AEC55-05BD-4ED6-9B68-91758A6DF8DC}" srcOrd="1" destOrd="0" presId="urn:microsoft.com/office/officeart/2009/3/layout/StepUpProcess"/>
    <dgm:cxn modelId="{D6851789-E7A4-4105-AEFB-9399741764D4}" type="presParOf" srcId="{F799A771-3B32-4B81-BF8A-24E5BB57D8C6}" destId="{03EAF619-ECA3-4B32-A983-F6254DF77C1E}" srcOrd="2" destOrd="0" presId="urn:microsoft.com/office/officeart/2009/3/layout/StepUpProcess"/>
    <dgm:cxn modelId="{D40D762D-5ABC-471F-9458-4F1B487BA594}" type="presParOf" srcId="{87CECB73-E898-49DF-8853-EC595A113F14}" destId="{15A717B3-99F3-41D8-9038-807121B12A82}" srcOrd="5" destOrd="0" presId="urn:microsoft.com/office/officeart/2009/3/layout/StepUpProcess"/>
    <dgm:cxn modelId="{369B8472-583E-4AD1-ADBA-13E8FC5C888B}" type="presParOf" srcId="{15A717B3-99F3-41D8-9038-807121B12A82}" destId="{381D5CCC-1900-442B-ADF9-68DD61F7230C}" srcOrd="0" destOrd="0" presId="urn:microsoft.com/office/officeart/2009/3/layout/StepUpProcess"/>
    <dgm:cxn modelId="{43CCD964-3E55-40B5-B853-E5C761E7BFBE}" type="presParOf" srcId="{87CECB73-E898-49DF-8853-EC595A113F14}" destId="{8EC1F966-6E17-40E2-AE3D-98017BB56A85}" srcOrd="6" destOrd="0" presId="urn:microsoft.com/office/officeart/2009/3/layout/StepUpProcess"/>
    <dgm:cxn modelId="{54F054C8-DCB1-4144-9F63-D5F408159CB8}" type="presParOf" srcId="{8EC1F966-6E17-40E2-AE3D-98017BB56A85}" destId="{EA31EE2A-7E23-4541-9EDE-7DB52B184E86}" srcOrd="0" destOrd="0" presId="urn:microsoft.com/office/officeart/2009/3/layout/StepUpProcess"/>
    <dgm:cxn modelId="{5FB3EDEB-F926-41E0-A9FD-F60047E7E149}" type="presParOf" srcId="{8EC1F966-6E17-40E2-AE3D-98017BB56A85}" destId="{BAA38D79-E86A-4247-AEE6-13506D4B17EC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DA43A22-7652-4261-A606-AA87B9CB39E7}" type="doc">
      <dgm:prSet loTypeId="urn:microsoft.com/office/officeart/2009/3/layout/StepUpProcess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18BBE2B3-2012-40D3-A05A-AE2E71F9AC65}">
      <dgm:prSet phldrT="[Text]"/>
      <dgm:spPr/>
      <dgm:t>
        <a:bodyPr/>
        <a:lstStyle/>
        <a:p>
          <a:r>
            <a:rPr lang="en-US" b="1" dirty="0">
              <a:latin typeface="Bahnschrift SemiCondensed" panose="020B0502040204020203" pitchFamily="34" charset="0"/>
            </a:rPr>
            <a:t>Welcoming actions</a:t>
          </a:r>
          <a:endParaRPr lang="en-US" dirty="0">
            <a:latin typeface="Bahnschrift SemiCondensed" panose="020B0502040204020203" pitchFamily="34" charset="0"/>
          </a:endParaRPr>
        </a:p>
      </dgm:t>
    </dgm:pt>
    <dgm:pt modelId="{E9C6E984-4F7A-49A9-8E60-392F2F1B2AC1}" type="parTrans" cxnId="{AAD324BF-A369-4325-B192-FB377020C707}">
      <dgm:prSet/>
      <dgm:spPr/>
      <dgm:t>
        <a:bodyPr/>
        <a:lstStyle/>
        <a:p>
          <a:endParaRPr lang="en-US"/>
        </a:p>
      </dgm:t>
    </dgm:pt>
    <dgm:pt modelId="{C4C0E314-40BB-449B-ADF0-617137177488}" type="sibTrans" cxnId="{AAD324BF-A369-4325-B192-FB377020C707}">
      <dgm:prSet/>
      <dgm:spPr/>
      <dgm:t>
        <a:bodyPr/>
        <a:lstStyle/>
        <a:p>
          <a:endParaRPr lang="en-US"/>
        </a:p>
      </dgm:t>
    </dgm:pt>
    <dgm:pt modelId="{A8594EE8-3CA6-4A2B-BAED-7840BFF7DA10}">
      <dgm:prSet phldrT="[Text]" phldr="1"/>
      <dgm:spPr/>
      <dgm:t>
        <a:bodyPr/>
        <a:lstStyle/>
        <a:p>
          <a:endParaRPr lang="en-US"/>
        </a:p>
      </dgm:t>
    </dgm:pt>
    <dgm:pt modelId="{BC519470-B4D1-4EC9-A888-C13D56E5E2AF}" type="parTrans" cxnId="{1D66FB88-1492-479C-A01D-1EC9E460D4B4}">
      <dgm:prSet/>
      <dgm:spPr/>
      <dgm:t>
        <a:bodyPr/>
        <a:lstStyle/>
        <a:p>
          <a:endParaRPr lang="en-US"/>
        </a:p>
      </dgm:t>
    </dgm:pt>
    <dgm:pt modelId="{D2B8019A-B54D-4553-A24C-94CCD871E510}" type="sibTrans" cxnId="{1D66FB88-1492-479C-A01D-1EC9E460D4B4}">
      <dgm:prSet/>
      <dgm:spPr/>
      <dgm:t>
        <a:bodyPr/>
        <a:lstStyle/>
        <a:p>
          <a:endParaRPr lang="en-US"/>
        </a:p>
      </dgm:t>
    </dgm:pt>
    <dgm:pt modelId="{184497B5-23B8-42DE-AB16-FACB05A9F35F}">
      <dgm:prSet phldrT="[Text]" phldr="1"/>
      <dgm:spPr/>
      <dgm:t>
        <a:bodyPr/>
        <a:lstStyle/>
        <a:p>
          <a:endParaRPr lang="en-US"/>
        </a:p>
      </dgm:t>
    </dgm:pt>
    <dgm:pt modelId="{99DC8797-599F-4ACC-9AB3-FBC003F56025}" type="parTrans" cxnId="{8843A583-8D91-411B-991F-1FF240E1A31B}">
      <dgm:prSet/>
      <dgm:spPr/>
      <dgm:t>
        <a:bodyPr/>
        <a:lstStyle/>
        <a:p>
          <a:endParaRPr lang="en-US"/>
        </a:p>
      </dgm:t>
    </dgm:pt>
    <dgm:pt modelId="{FB48F042-A0D0-4418-8336-FCAC0B60599C}" type="sibTrans" cxnId="{8843A583-8D91-411B-991F-1FF240E1A31B}">
      <dgm:prSet/>
      <dgm:spPr/>
      <dgm:t>
        <a:bodyPr/>
        <a:lstStyle/>
        <a:p>
          <a:endParaRPr lang="en-US"/>
        </a:p>
      </dgm:t>
    </dgm:pt>
    <dgm:pt modelId="{FF43BBDA-09FA-4B17-AA25-C5BE518787AA}">
      <dgm:prSet/>
      <dgm:spPr/>
      <dgm:t>
        <a:bodyPr/>
        <a:lstStyle/>
        <a:p>
          <a:r>
            <a:rPr lang="en-US" b="1" dirty="0">
              <a:latin typeface="Bahnschrift SemiCondensed" panose="020B0502040204020203" pitchFamily="34" charset="0"/>
            </a:rPr>
            <a:t>Integration Activities</a:t>
          </a:r>
        </a:p>
      </dgm:t>
    </dgm:pt>
    <dgm:pt modelId="{973E5D18-E9E9-4D61-A4F3-06DE0DA8656A}" type="parTrans" cxnId="{CADB4628-1887-421F-8960-9DD9A27F2C9F}">
      <dgm:prSet/>
      <dgm:spPr/>
      <dgm:t>
        <a:bodyPr/>
        <a:lstStyle/>
        <a:p>
          <a:endParaRPr lang="en-US"/>
        </a:p>
      </dgm:t>
    </dgm:pt>
    <dgm:pt modelId="{248406C6-CBF4-40B7-B38A-20AE10B2C961}" type="sibTrans" cxnId="{CADB4628-1887-421F-8960-9DD9A27F2C9F}">
      <dgm:prSet/>
      <dgm:spPr/>
      <dgm:t>
        <a:bodyPr/>
        <a:lstStyle/>
        <a:p>
          <a:endParaRPr lang="en-US"/>
        </a:p>
      </dgm:t>
    </dgm:pt>
    <dgm:pt modelId="{87CECB73-E898-49DF-8853-EC595A113F14}" type="pres">
      <dgm:prSet presAssocID="{7DA43A22-7652-4261-A606-AA87B9CB39E7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51B5EE71-16F5-440E-BF42-3B2B72154FE0}" type="pres">
      <dgm:prSet presAssocID="{18BBE2B3-2012-40D3-A05A-AE2E71F9AC65}" presName="composite" presStyleCnt="0"/>
      <dgm:spPr/>
    </dgm:pt>
    <dgm:pt modelId="{0DB1B6AC-6B89-497A-8C55-A7D91E7F7E14}" type="pres">
      <dgm:prSet presAssocID="{18BBE2B3-2012-40D3-A05A-AE2E71F9AC65}" presName="LShape" presStyleLbl="alignNode1" presStyleIdx="0" presStyleCnt="7"/>
      <dgm:spPr/>
    </dgm:pt>
    <dgm:pt modelId="{5800B4B0-05A3-4CC7-9FA4-1B9439C683D4}" type="pres">
      <dgm:prSet presAssocID="{18BBE2B3-2012-40D3-A05A-AE2E71F9AC65}" presName="ParentText" presStyleLbl="revTx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4CF3961-1281-4A74-BC4C-CD173CB5F749}" type="pres">
      <dgm:prSet presAssocID="{18BBE2B3-2012-40D3-A05A-AE2E71F9AC65}" presName="Triangle" presStyleLbl="alignNode1" presStyleIdx="1" presStyleCnt="7"/>
      <dgm:spPr/>
    </dgm:pt>
    <dgm:pt modelId="{C997C1C0-7167-4F53-9560-64550DD79EAE}" type="pres">
      <dgm:prSet presAssocID="{C4C0E314-40BB-449B-ADF0-617137177488}" presName="sibTrans" presStyleCnt="0"/>
      <dgm:spPr/>
    </dgm:pt>
    <dgm:pt modelId="{064BFBDE-D915-4247-9E57-D859C84DDE58}" type="pres">
      <dgm:prSet presAssocID="{C4C0E314-40BB-449B-ADF0-617137177488}" presName="space" presStyleCnt="0"/>
      <dgm:spPr/>
    </dgm:pt>
    <dgm:pt modelId="{36D44C5C-FE3D-43F1-BF8A-C539A8562D01}" type="pres">
      <dgm:prSet presAssocID="{FF43BBDA-09FA-4B17-AA25-C5BE518787AA}" presName="composite" presStyleCnt="0"/>
      <dgm:spPr/>
    </dgm:pt>
    <dgm:pt modelId="{358352C9-B38A-4B61-AD6F-D426A78947FE}" type="pres">
      <dgm:prSet presAssocID="{FF43BBDA-09FA-4B17-AA25-C5BE518787AA}" presName="LShape" presStyleLbl="alignNode1" presStyleIdx="2" presStyleCnt="7"/>
      <dgm:spPr/>
    </dgm:pt>
    <dgm:pt modelId="{07808B95-66B5-45A0-9D93-8222D2F25562}" type="pres">
      <dgm:prSet presAssocID="{FF43BBDA-09FA-4B17-AA25-C5BE518787AA}" presName="ParentText" presStyleLbl="revTx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8EB8F68-8ED7-4207-A177-E0F0513CF319}" type="pres">
      <dgm:prSet presAssocID="{FF43BBDA-09FA-4B17-AA25-C5BE518787AA}" presName="Triangle" presStyleLbl="alignNode1" presStyleIdx="3" presStyleCnt="7"/>
      <dgm:spPr/>
    </dgm:pt>
    <dgm:pt modelId="{DD859FD3-35FB-4F61-87EC-A275142B1154}" type="pres">
      <dgm:prSet presAssocID="{248406C6-CBF4-40B7-B38A-20AE10B2C961}" presName="sibTrans" presStyleCnt="0"/>
      <dgm:spPr/>
    </dgm:pt>
    <dgm:pt modelId="{EDFC384F-8CCF-401F-ABE7-7117EAF3FF07}" type="pres">
      <dgm:prSet presAssocID="{248406C6-CBF4-40B7-B38A-20AE10B2C961}" presName="space" presStyleCnt="0"/>
      <dgm:spPr/>
    </dgm:pt>
    <dgm:pt modelId="{F799A771-3B32-4B81-BF8A-24E5BB57D8C6}" type="pres">
      <dgm:prSet presAssocID="{A8594EE8-3CA6-4A2B-BAED-7840BFF7DA10}" presName="composite" presStyleCnt="0"/>
      <dgm:spPr/>
    </dgm:pt>
    <dgm:pt modelId="{5613610F-D5D2-4250-B04F-617F24A7B960}" type="pres">
      <dgm:prSet presAssocID="{A8594EE8-3CA6-4A2B-BAED-7840BFF7DA10}" presName="LShape" presStyleLbl="alignNode1" presStyleIdx="4" presStyleCnt="7"/>
      <dgm:spPr/>
    </dgm:pt>
    <dgm:pt modelId="{F93AEC55-05BD-4ED6-9B68-91758A6DF8DC}" type="pres">
      <dgm:prSet presAssocID="{A8594EE8-3CA6-4A2B-BAED-7840BFF7DA10}" presName="ParentText" presStyleLbl="revTx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3EAF619-ECA3-4B32-A983-F6254DF77C1E}" type="pres">
      <dgm:prSet presAssocID="{A8594EE8-3CA6-4A2B-BAED-7840BFF7DA10}" presName="Triangle" presStyleLbl="alignNode1" presStyleIdx="5" presStyleCnt="7"/>
      <dgm:spPr/>
    </dgm:pt>
    <dgm:pt modelId="{15A717B3-99F3-41D8-9038-807121B12A82}" type="pres">
      <dgm:prSet presAssocID="{D2B8019A-B54D-4553-A24C-94CCD871E510}" presName="sibTrans" presStyleCnt="0"/>
      <dgm:spPr/>
    </dgm:pt>
    <dgm:pt modelId="{381D5CCC-1900-442B-ADF9-68DD61F7230C}" type="pres">
      <dgm:prSet presAssocID="{D2B8019A-B54D-4553-A24C-94CCD871E510}" presName="space" presStyleCnt="0"/>
      <dgm:spPr/>
    </dgm:pt>
    <dgm:pt modelId="{8EC1F966-6E17-40E2-AE3D-98017BB56A85}" type="pres">
      <dgm:prSet presAssocID="{184497B5-23B8-42DE-AB16-FACB05A9F35F}" presName="composite" presStyleCnt="0"/>
      <dgm:spPr/>
    </dgm:pt>
    <dgm:pt modelId="{EA31EE2A-7E23-4541-9EDE-7DB52B184E86}" type="pres">
      <dgm:prSet presAssocID="{184497B5-23B8-42DE-AB16-FACB05A9F35F}" presName="LShape" presStyleLbl="alignNode1" presStyleIdx="6" presStyleCnt="7"/>
      <dgm:spPr/>
    </dgm:pt>
    <dgm:pt modelId="{BAA38D79-E86A-4247-AEE6-13506D4B17EC}" type="pres">
      <dgm:prSet presAssocID="{184497B5-23B8-42DE-AB16-FACB05A9F35F}" presName="ParentText" presStyleLbl="revTx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2B1FC3E-88C8-48D6-99A9-A843C9A53AB3}" type="presOf" srcId="{A8594EE8-3CA6-4A2B-BAED-7840BFF7DA10}" destId="{F93AEC55-05BD-4ED6-9B68-91758A6DF8DC}" srcOrd="0" destOrd="0" presId="urn:microsoft.com/office/officeart/2009/3/layout/StepUpProcess"/>
    <dgm:cxn modelId="{7DB9DD15-BA54-4B10-A2FE-B17F787B73CA}" type="presOf" srcId="{7DA43A22-7652-4261-A606-AA87B9CB39E7}" destId="{87CECB73-E898-49DF-8853-EC595A113F14}" srcOrd="0" destOrd="0" presId="urn:microsoft.com/office/officeart/2009/3/layout/StepUpProcess"/>
    <dgm:cxn modelId="{8843A583-8D91-411B-991F-1FF240E1A31B}" srcId="{7DA43A22-7652-4261-A606-AA87B9CB39E7}" destId="{184497B5-23B8-42DE-AB16-FACB05A9F35F}" srcOrd="3" destOrd="0" parTransId="{99DC8797-599F-4ACC-9AB3-FBC003F56025}" sibTransId="{FB48F042-A0D0-4418-8336-FCAC0B60599C}"/>
    <dgm:cxn modelId="{CADB4628-1887-421F-8960-9DD9A27F2C9F}" srcId="{7DA43A22-7652-4261-A606-AA87B9CB39E7}" destId="{FF43BBDA-09FA-4B17-AA25-C5BE518787AA}" srcOrd="1" destOrd="0" parTransId="{973E5D18-E9E9-4D61-A4F3-06DE0DA8656A}" sibTransId="{248406C6-CBF4-40B7-B38A-20AE10B2C961}"/>
    <dgm:cxn modelId="{1D66FB88-1492-479C-A01D-1EC9E460D4B4}" srcId="{7DA43A22-7652-4261-A606-AA87B9CB39E7}" destId="{A8594EE8-3CA6-4A2B-BAED-7840BFF7DA10}" srcOrd="2" destOrd="0" parTransId="{BC519470-B4D1-4EC9-A888-C13D56E5E2AF}" sibTransId="{D2B8019A-B54D-4553-A24C-94CCD871E510}"/>
    <dgm:cxn modelId="{F1389333-FECB-446A-B7DC-395EB2D97125}" type="presOf" srcId="{184497B5-23B8-42DE-AB16-FACB05A9F35F}" destId="{BAA38D79-E86A-4247-AEE6-13506D4B17EC}" srcOrd="0" destOrd="0" presId="urn:microsoft.com/office/officeart/2009/3/layout/StepUpProcess"/>
    <dgm:cxn modelId="{AAD324BF-A369-4325-B192-FB377020C707}" srcId="{7DA43A22-7652-4261-A606-AA87B9CB39E7}" destId="{18BBE2B3-2012-40D3-A05A-AE2E71F9AC65}" srcOrd="0" destOrd="0" parTransId="{E9C6E984-4F7A-49A9-8E60-392F2F1B2AC1}" sibTransId="{C4C0E314-40BB-449B-ADF0-617137177488}"/>
    <dgm:cxn modelId="{4070F3F5-9CF2-44D5-AC00-0CEB8915036A}" type="presOf" srcId="{18BBE2B3-2012-40D3-A05A-AE2E71F9AC65}" destId="{5800B4B0-05A3-4CC7-9FA4-1B9439C683D4}" srcOrd="0" destOrd="0" presId="urn:microsoft.com/office/officeart/2009/3/layout/StepUpProcess"/>
    <dgm:cxn modelId="{5F386ABB-66B6-4932-A234-2BED0D36A717}" type="presOf" srcId="{FF43BBDA-09FA-4B17-AA25-C5BE518787AA}" destId="{07808B95-66B5-45A0-9D93-8222D2F25562}" srcOrd="0" destOrd="0" presId="urn:microsoft.com/office/officeart/2009/3/layout/StepUpProcess"/>
    <dgm:cxn modelId="{C5C79A08-97B3-47FB-A4B1-9E89F8BB315E}" type="presParOf" srcId="{87CECB73-E898-49DF-8853-EC595A113F14}" destId="{51B5EE71-16F5-440E-BF42-3B2B72154FE0}" srcOrd="0" destOrd="0" presId="urn:microsoft.com/office/officeart/2009/3/layout/StepUpProcess"/>
    <dgm:cxn modelId="{D2E62EBC-6D22-4E88-8383-5245867ED26C}" type="presParOf" srcId="{51B5EE71-16F5-440E-BF42-3B2B72154FE0}" destId="{0DB1B6AC-6B89-497A-8C55-A7D91E7F7E14}" srcOrd="0" destOrd="0" presId="urn:microsoft.com/office/officeart/2009/3/layout/StepUpProcess"/>
    <dgm:cxn modelId="{E1AF096C-B9A6-4B4B-96E9-80F25FFCAA42}" type="presParOf" srcId="{51B5EE71-16F5-440E-BF42-3B2B72154FE0}" destId="{5800B4B0-05A3-4CC7-9FA4-1B9439C683D4}" srcOrd="1" destOrd="0" presId="urn:microsoft.com/office/officeart/2009/3/layout/StepUpProcess"/>
    <dgm:cxn modelId="{4C61746F-148A-463C-A057-38E35D6397A1}" type="presParOf" srcId="{51B5EE71-16F5-440E-BF42-3B2B72154FE0}" destId="{94CF3961-1281-4A74-BC4C-CD173CB5F749}" srcOrd="2" destOrd="0" presId="urn:microsoft.com/office/officeart/2009/3/layout/StepUpProcess"/>
    <dgm:cxn modelId="{ADA2868A-2918-4FF4-ACA0-AEDB9B49F358}" type="presParOf" srcId="{87CECB73-E898-49DF-8853-EC595A113F14}" destId="{C997C1C0-7167-4F53-9560-64550DD79EAE}" srcOrd="1" destOrd="0" presId="urn:microsoft.com/office/officeart/2009/3/layout/StepUpProcess"/>
    <dgm:cxn modelId="{29957163-38C7-4FFE-BE1D-510015298095}" type="presParOf" srcId="{C997C1C0-7167-4F53-9560-64550DD79EAE}" destId="{064BFBDE-D915-4247-9E57-D859C84DDE58}" srcOrd="0" destOrd="0" presId="urn:microsoft.com/office/officeart/2009/3/layout/StepUpProcess"/>
    <dgm:cxn modelId="{A9F9A4B0-1998-435E-92BA-D24BD4112932}" type="presParOf" srcId="{87CECB73-E898-49DF-8853-EC595A113F14}" destId="{36D44C5C-FE3D-43F1-BF8A-C539A8562D01}" srcOrd="2" destOrd="0" presId="urn:microsoft.com/office/officeart/2009/3/layout/StepUpProcess"/>
    <dgm:cxn modelId="{C78DDDCB-A353-4A05-A225-AFF6FECE7967}" type="presParOf" srcId="{36D44C5C-FE3D-43F1-BF8A-C539A8562D01}" destId="{358352C9-B38A-4B61-AD6F-D426A78947FE}" srcOrd="0" destOrd="0" presId="urn:microsoft.com/office/officeart/2009/3/layout/StepUpProcess"/>
    <dgm:cxn modelId="{2D65A2F5-D6AE-4583-8FCA-469CB0CCB801}" type="presParOf" srcId="{36D44C5C-FE3D-43F1-BF8A-C539A8562D01}" destId="{07808B95-66B5-45A0-9D93-8222D2F25562}" srcOrd="1" destOrd="0" presId="urn:microsoft.com/office/officeart/2009/3/layout/StepUpProcess"/>
    <dgm:cxn modelId="{A3DE9275-0246-4881-AE83-04BFD6016E6F}" type="presParOf" srcId="{36D44C5C-FE3D-43F1-BF8A-C539A8562D01}" destId="{08EB8F68-8ED7-4207-A177-E0F0513CF319}" srcOrd="2" destOrd="0" presId="urn:microsoft.com/office/officeart/2009/3/layout/StepUpProcess"/>
    <dgm:cxn modelId="{65285A08-0B75-4E7B-A01B-1F0327575A12}" type="presParOf" srcId="{87CECB73-E898-49DF-8853-EC595A113F14}" destId="{DD859FD3-35FB-4F61-87EC-A275142B1154}" srcOrd="3" destOrd="0" presId="urn:microsoft.com/office/officeart/2009/3/layout/StepUpProcess"/>
    <dgm:cxn modelId="{CCCF4BD7-F61E-4B04-8C0B-282BAA78960B}" type="presParOf" srcId="{DD859FD3-35FB-4F61-87EC-A275142B1154}" destId="{EDFC384F-8CCF-401F-ABE7-7117EAF3FF07}" srcOrd="0" destOrd="0" presId="urn:microsoft.com/office/officeart/2009/3/layout/StepUpProcess"/>
    <dgm:cxn modelId="{00D6C236-0AB8-4EA1-998E-2A5699166658}" type="presParOf" srcId="{87CECB73-E898-49DF-8853-EC595A113F14}" destId="{F799A771-3B32-4B81-BF8A-24E5BB57D8C6}" srcOrd="4" destOrd="0" presId="urn:microsoft.com/office/officeart/2009/3/layout/StepUpProcess"/>
    <dgm:cxn modelId="{A19F16D3-B7BA-403F-85C3-7E5AC22AF7EF}" type="presParOf" srcId="{F799A771-3B32-4B81-BF8A-24E5BB57D8C6}" destId="{5613610F-D5D2-4250-B04F-617F24A7B960}" srcOrd="0" destOrd="0" presId="urn:microsoft.com/office/officeart/2009/3/layout/StepUpProcess"/>
    <dgm:cxn modelId="{21C42FF7-123E-40FF-BE18-A1A9996E439D}" type="presParOf" srcId="{F799A771-3B32-4B81-BF8A-24E5BB57D8C6}" destId="{F93AEC55-05BD-4ED6-9B68-91758A6DF8DC}" srcOrd="1" destOrd="0" presId="urn:microsoft.com/office/officeart/2009/3/layout/StepUpProcess"/>
    <dgm:cxn modelId="{D6851789-E7A4-4105-AEFB-9399741764D4}" type="presParOf" srcId="{F799A771-3B32-4B81-BF8A-24E5BB57D8C6}" destId="{03EAF619-ECA3-4B32-A983-F6254DF77C1E}" srcOrd="2" destOrd="0" presId="urn:microsoft.com/office/officeart/2009/3/layout/StepUpProcess"/>
    <dgm:cxn modelId="{D40D762D-5ABC-471F-9458-4F1B487BA594}" type="presParOf" srcId="{87CECB73-E898-49DF-8853-EC595A113F14}" destId="{15A717B3-99F3-41D8-9038-807121B12A82}" srcOrd="5" destOrd="0" presId="urn:microsoft.com/office/officeart/2009/3/layout/StepUpProcess"/>
    <dgm:cxn modelId="{369B8472-583E-4AD1-ADBA-13E8FC5C888B}" type="presParOf" srcId="{15A717B3-99F3-41D8-9038-807121B12A82}" destId="{381D5CCC-1900-442B-ADF9-68DD61F7230C}" srcOrd="0" destOrd="0" presId="urn:microsoft.com/office/officeart/2009/3/layout/StepUpProcess"/>
    <dgm:cxn modelId="{43CCD964-3E55-40B5-B853-E5C761E7BFBE}" type="presParOf" srcId="{87CECB73-E898-49DF-8853-EC595A113F14}" destId="{8EC1F966-6E17-40E2-AE3D-98017BB56A85}" srcOrd="6" destOrd="0" presId="urn:microsoft.com/office/officeart/2009/3/layout/StepUpProcess"/>
    <dgm:cxn modelId="{54F054C8-DCB1-4144-9F63-D5F408159CB8}" type="presParOf" srcId="{8EC1F966-6E17-40E2-AE3D-98017BB56A85}" destId="{EA31EE2A-7E23-4541-9EDE-7DB52B184E86}" srcOrd="0" destOrd="0" presId="urn:microsoft.com/office/officeart/2009/3/layout/StepUpProcess"/>
    <dgm:cxn modelId="{5FB3EDEB-F926-41E0-A9FD-F60047E7E149}" type="presParOf" srcId="{8EC1F966-6E17-40E2-AE3D-98017BB56A85}" destId="{BAA38D79-E86A-4247-AEE6-13506D4B17EC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7DA43A22-7652-4261-A606-AA87B9CB39E7}" type="doc">
      <dgm:prSet loTypeId="urn:microsoft.com/office/officeart/2009/3/layout/StepUpProcess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18BBE2B3-2012-40D3-A05A-AE2E71F9AC65}">
      <dgm:prSet phldrT="[Text]"/>
      <dgm:spPr/>
      <dgm:t>
        <a:bodyPr/>
        <a:lstStyle/>
        <a:p>
          <a:r>
            <a:rPr lang="en-US" b="1" dirty="0">
              <a:latin typeface="Bahnschrift SemiCondensed" panose="020B0502040204020203" pitchFamily="34" charset="0"/>
            </a:rPr>
            <a:t>Welcoming actions</a:t>
          </a:r>
        </a:p>
      </dgm:t>
    </dgm:pt>
    <dgm:pt modelId="{E9C6E984-4F7A-49A9-8E60-392F2F1B2AC1}" type="parTrans" cxnId="{AAD324BF-A369-4325-B192-FB377020C707}">
      <dgm:prSet/>
      <dgm:spPr/>
      <dgm:t>
        <a:bodyPr/>
        <a:lstStyle/>
        <a:p>
          <a:endParaRPr lang="en-US"/>
        </a:p>
      </dgm:t>
    </dgm:pt>
    <dgm:pt modelId="{C4C0E314-40BB-449B-ADF0-617137177488}" type="sibTrans" cxnId="{AAD324BF-A369-4325-B192-FB377020C707}">
      <dgm:prSet/>
      <dgm:spPr/>
      <dgm:t>
        <a:bodyPr/>
        <a:lstStyle/>
        <a:p>
          <a:endParaRPr lang="en-US"/>
        </a:p>
      </dgm:t>
    </dgm:pt>
    <dgm:pt modelId="{A8594EE8-3CA6-4A2B-BAED-7840BFF7DA10}">
      <dgm:prSet phldrT="[Text]"/>
      <dgm:spPr/>
      <dgm:t>
        <a:bodyPr/>
        <a:lstStyle/>
        <a:p>
          <a:r>
            <a:rPr lang="en-US" b="1" dirty="0">
              <a:latin typeface="Bahnschrift SemiCondensed" panose="020B0502040204020203" pitchFamily="34" charset="0"/>
            </a:rPr>
            <a:t>Spiritual Rooting</a:t>
          </a:r>
          <a:endParaRPr lang="en-US" dirty="0">
            <a:latin typeface="Bahnschrift SemiCondensed" panose="020B0502040204020203" pitchFamily="34" charset="0"/>
          </a:endParaRPr>
        </a:p>
      </dgm:t>
    </dgm:pt>
    <dgm:pt modelId="{BC519470-B4D1-4EC9-A888-C13D56E5E2AF}" type="parTrans" cxnId="{1D66FB88-1492-479C-A01D-1EC9E460D4B4}">
      <dgm:prSet/>
      <dgm:spPr/>
      <dgm:t>
        <a:bodyPr/>
        <a:lstStyle/>
        <a:p>
          <a:endParaRPr lang="en-US"/>
        </a:p>
      </dgm:t>
    </dgm:pt>
    <dgm:pt modelId="{D2B8019A-B54D-4553-A24C-94CCD871E510}" type="sibTrans" cxnId="{1D66FB88-1492-479C-A01D-1EC9E460D4B4}">
      <dgm:prSet/>
      <dgm:spPr/>
      <dgm:t>
        <a:bodyPr/>
        <a:lstStyle/>
        <a:p>
          <a:endParaRPr lang="en-US"/>
        </a:p>
      </dgm:t>
    </dgm:pt>
    <dgm:pt modelId="{184497B5-23B8-42DE-AB16-FACB05A9F35F}">
      <dgm:prSet phldrT="[Text]" phldr="1"/>
      <dgm:spPr/>
      <dgm:t>
        <a:bodyPr/>
        <a:lstStyle/>
        <a:p>
          <a:endParaRPr lang="en-US"/>
        </a:p>
      </dgm:t>
    </dgm:pt>
    <dgm:pt modelId="{99DC8797-599F-4ACC-9AB3-FBC003F56025}" type="parTrans" cxnId="{8843A583-8D91-411B-991F-1FF240E1A31B}">
      <dgm:prSet/>
      <dgm:spPr/>
      <dgm:t>
        <a:bodyPr/>
        <a:lstStyle/>
        <a:p>
          <a:endParaRPr lang="en-US"/>
        </a:p>
      </dgm:t>
    </dgm:pt>
    <dgm:pt modelId="{FB48F042-A0D0-4418-8336-FCAC0B60599C}" type="sibTrans" cxnId="{8843A583-8D91-411B-991F-1FF240E1A31B}">
      <dgm:prSet/>
      <dgm:spPr/>
      <dgm:t>
        <a:bodyPr/>
        <a:lstStyle/>
        <a:p>
          <a:endParaRPr lang="en-US"/>
        </a:p>
      </dgm:t>
    </dgm:pt>
    <dgm:pt modelId="{FF43BBDA-09FA-4B17-AA25-C5BE518787AA}">
      <dgm:prSet/>
      <dgm:spPr/>
      <dgm:t>
        <a:bodyPr/>
        <a:lstStyle/>
        <a:p>
          <a:r>
            <a:rPr lang="en-US" b="1" dirty="0">
              <a:latin typeface="Bahnschrift SemiCondensed" panose="020B0502040204020203" pitchFamily="34" charset="0"/>
            </a:rPr>
            <a:t>Integration Activities</a:t>
          </a:r>
        </a:p>
      </dgm:t>
    </dgm:pt>
    <dgm:pt modelId="{973E5D18-E9E9-4D61-A4F3-06DE0DA8656A}" type="parTrans" cxnId="{CADB4628-1887-421F-8960-9DD9A27F2C9F}">
      <dgm:prSet/>
      <dgm:spPr/>
      <dgm:t>
        <a:bodyPr/>
        <a:lstStyle/>
        <a:p>
          <a:endParaRPr lang="en-US"/>
        </a:p>
      </dgm:t>
    </dgm:pt>
    <dgm:pt modelId="{248406C6-CBF4-40B7-B38A-20AE10B2C961}" type="sibTrans" cxnId="{CADB4628-1887-421F-8960-9DD9A27F2C9F}">
      <dgm:prSet/>
      <dgm:spPr/>
      <dgm:t>
        <a:bodyPr/>
        <a:lstStyle/>
        <a:p>
          <a:endParaRPr lang="en-US"/>
        </a:p>
      </dgm:t>
    </dgm:pt>
    <dgm:pt modelId="{87CECB73-E898-49DF-8853-EC595A113F14}" type="pres">
      <dgm:prSet presAssocID="{7DA43A22-7652-4261-A606-AA87B9CB39E7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51B5EE71-16F5-440E-BF42-3B2B72154FE0}" type="pres">
      <dgm:prSet presAssocID="{18BBE2B3-2012-40D3-A05A-AE2E71F9AC65}" presName="composite" presStyleCnt="0"/>
      <dgm:spPr/>
    </dgm:pt>
    <dgm:pt modelId="{0DB1B6AC-6B89-497A-8C55-A7D91E7F7E14}" type="pres">
      <dgm:prSet presAssocID="{18BBE2B3-2012-40D3-A05A-AE2E71F9AC65}" presName="LShape" presStyleLbl="alignNode1" presStyleIdx="0" presStyleCnt="7"/>
      <dgm:spPr/>
    </dgm:pt>
    <dgm:pt modelId="{5800B4B0-05A3-4CC7-9FA4-1B9439C683D4}" type="pres">
      <dgm:prSet presAssocID="{18BBE2B3-2012-40D3-A05A-AE2E71F9AC65}" presName="ParentText" presStyleLbl="revTx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4CF3961-1281-4A74-BC4C-CD173CB5F749}" type="pres">
      <dgm:prSet presAssocID="{18BBE2B3-2012-40D3-A05A-AE2E71F9AC65}" presName="Triangle" presStyleLbl="alignNode1" presStyleIdx="1" presStyleCnt="7"/>
      <dgm:spPr/>
    </dgm:pt>
    <dgm:pt modelId="{C997C1C0-7167-4F53-9560-64550DD79EAE}" type="pres">
      <dgm:prSet presAssocID="{C4C0E314-40BB-449B-ADF0-617137177488}" presName="sibTrans" presStyleCnt="0"/>
      <dgm:spPr/>
    </dgm:pt>
    <dgm:pt modelId="{064BFBDE-D915-4247-9E57-D859C84DDE58}" type="pres">
      <dgm:prSet presAssocID="{C4C0E314-40BB-449B-ADF0-617137177488}" presName="space" presStyleCnt="0"/>
      <dgm:spPr/>
    </dgm:pt>
    <dgm:pt modelId="{36D44C5C-FE3D-43F1-BF8A-C539A8562D01}" type="pres">
      <dgm:prSet presAssocID="{FF43BBDA-09FA-4B17-AA25-C5BE518787AA}" presName="composite" presStyleCnt="0"/>
      <dgm:spPr/>
    </dgm:pt>
    <dgm:pt modelId="{358352C9-B38A-4B61-AD6F-D426A78947FE}" type="pres">
      <dgm:prSet presAssocID="{FF43BBDA-09FA-4B17-AA25-C5BE518787AA}" presName="LShape" presStyleLbl="alignNode1" presStyleIdx="2" presStyleCnt="7"/>
      <dgm:spPr/>
    </dgm:pt>
    <dgm:pt modelId="{07808B95-66B5-45A0-9D93-8222D2F25562}" type="pres">
      <dgm:prSet presAssocID="{FF43BBDA-09FA-4B17-AA25-C5BE518787AA}" presName="ParentText" presStyleLbl="revTx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8EB8F68-8ED7-4207-A177-E0F0513CF319}" type="pres">
      <dgm:prSet presAssocID="{FF43BBDA-09FA-4B17-AA25-C5BE518787AA}" presName="Triangle" presStyleLbl="alignNode1" presStyleIdx="3" presStyleCnt="7"/>
      <dgm:spPr/>
    </dgm:pt>
    <dgm:pt modelId="{DD859FD3-35FB-4F61-87EC-A275142B1154}" type="pres">
      <dgm:prSet presAssocID="{248406C6-CBF4-40B7-B38A-20AE10B2C961}" presName="sibTrans" presStyleCnt="0"/>
      <dgm:spPr/>
    </dgm:pt>
    <dgm:pt modelId="{EDFC384F-8CCF-401F-ABE7-7117EAF3FF07}" type="pres">
      <dgm:prSet presAssocID="{248406C6-CBF4-40B7-B38A-20AE10B2C961}" presName="space" presStyleCnt="0"/>
      <dgm:spPr/>
    </dgm:pt>
    <dgm:pt modelId="{F799A771-3B32-4B81-BF8A-24E5BB57D8C6}" type="pres">
      <dgm:prSet presAssocID="{A8594EE8-3CA6-4A2B-BAED-7840BFF7DA10}" presName="composite" presStyleCnt="0"/>
      <dgm:spPr/>
    </dgm:pt>
    <dgm:pt modelId="{5613610F-D5D2-4250-B04F-617F24A7B960}" type="pres">
      <dgm:prSet presAssocID="{A8594EE8-3CA6-4A2B-BAED-7840BFF7DA10}" presName="LShape" presStyleLbl="alignNode1" presStyleIdx="4" presStyleCnt="7"/>
      <dgm:spPr/>
    </dgm:pt>
    <dgm:pt modelId="{F93AEC55-05BD-4ED6-9B68-91758A6DF8DC}" type="pres">
      <dgm:prSet presAssocID="{A8594EE8-3CA6-4A2B-BAED-7840BFF7DA10}" presName="ParentText" presStyleLbl="revTx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3EAF619-ECA3-4B32-A983-F6254DF77C1E}" type="pres">
      <dgm:prSet presAssocID="{A8594EE8-3CA6-4A2B-BAED-7840BFF7DA10}" presName="Triangle" presStyleLbl="alignNode1" presStyleIdx="5" presStyleCnt="7"/>
      <dgm:spPr/>
    </dgm:pt>
    <dgm:pt modelId="{15A717B3-99F3-41D8-9038-807121B12A82}" type="pres">
      <dgm:prSet presAssocID="{D2B8019A-B54D-4553-A24C-94CCD871E510}" presName="sibTrans" presStyleCnt="0"/>
      <dgm:spPr/>
    </dgm:pt>
    <dgm:pt modelId="{381D5CCC-1900-442B-ADF9-68DD61F7230C}" type="pres">
      <dgm:prSet presAssocID="{D2B8019A-B54D-4553-A24C-94CCD871E510}" presName="space" presStyleCnt="0"/>
      <dgm:spPr/>
    </dgm:pt>
    <dgm:pt modelId="{8EC1F966-6E17-40E2-AE3D-98017BB56A85}" type="pres">
      <dgm:prSet presAssocID="{184497B5-23B8-42DE-AB16-FACB05A9F35F}" presName="composite" presStyleCnt="0"/>
      <dgm:spPr/>
    </dgm:pt>
    <dgm:pt modelId="{EA31EE2A-7E23-4541-9EDE-7DB52B184E86}" type="pres">
      <dgm:prSet presAssocID="{184497B5-23B8-42DE-AB16-FACB05A9F35F}" presName="LShape" presStyleLbl="alignNode1" presStyleIdx="6" presStyleCnt="7"/>
      <dgm:spPr/>
    </dgm:pt>
    <dgm:pt modelId="{BAA38D79-E86A-4247-AEE6-13506D4B17EC}" type="pres">
      <dgm:prSet presAssocID="{184497B5-23B8-42DE-AB16-FACB05A9F35F}" presName="ParentText" presStyleLbl="revTx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2B1FC3E-88C8-48D6-99A9-A843C9A53AB3}" type="presOf" srcId="{A8594EE8-3CA6-4A2B-BAED-7840BFF7DA10}" destId="{F93AEC55-05BD-4ED6-9B68-91758A6DF8DC}" srcOrd="0" destOrd="0" presId="urn:microsoft.com/office/officeart/2009/3/layout/StepUpProcess"/>
    <dgm:cxn modelId="{7DB9DD15-BA54-4B10-A2FE-B17F787B73CA}" type="presOf" srcId="{7DA43A22-7652-4261-A606-AA87B9CB39E7}" destId="{87CECB73-E898-49DF-8853-EC595A113F14}" srcOrd="0" destOrd="0" presId="urn:microsoft.com/office/officeart/2009/3/layout/StepUpProcess"/>
    <dgm:cxn modelId="{8843A583-8D91-411B-991F-1FF240E1A31B}" srcId="{7DA43A22-7652-4261-A606-AA87B9CB39E7}" destId="{184497B5-23B8-42DE-AB16-FACB05A9F35F}" srcOrd="3" destOrd="0" parTransId="{99DC8797-599F-4ACC-9AB3-FBC003F56025}" sibTransId="{FB48F042-A0D0-4418-8336-FCAC0B60599C}"/>
    <dgm:cxn modelId="{CADB4628-1887-421F-8960-9DD9A27F2C9F}" srcId="{7DA43A22-7652-4261-A606-AA87B9CB39E7}" destId="{FF43BBDA-09FA-4B17-AA25-C5BE518787AA}" srcOrd="1" destOrd="0" parTransId="{973E5D18-E9E9-4D61-A4F3-06DE0DA8656A}" sibTransId="{248406C6-CBF4-40B7-B38A-20AE10B2C961}"/>
    <dgm:cxn modelId="{1D66FB88-1492-479C-A01D-1EC9E460D4B4}" srcId="{7DA43A22-7652-4261-A606-AA87B9CB39E7}" destId="{A8594EE8-3CA6-4A2B-BAED-7840BFF7DA10}" srcOrd="2" destOrd="0" parTransId="{BC519470-B4D1-4EC9-A888-C13D56E5E2AF}" sibTransId="{D2B8019A-B54D-4553-A24C-94CCD871E510}"/>
    <dgm:cxn modelId="{F1389333-FECB-446A-B7DC-395EB2D97125}" type="presOf" srcId="{184497B5-23B8-42DE-AB16-FACB05A9F35F}" destId="{BAA38D79-E86A-4247-AEE6-13506D4B17EC}" srcOrd="0" destOrd="0" presId="urn:microsoft.com/office/officeart/2009/3/layout/StepUpProcess"/>
    <dgm:cxn modelId="{AAD324BF-A369-4325-B192-FB377020C707}" srcId="{7DA43A22-7652-4261-A606-AA87B9CB39E7}" destId="{18BBE2B3-2012-40D3-A05A-AE2E71F9AC65}" srcOrd="0" destOrd="0" parTransId="{E9C6E984-4F7A-49A9-8E60-392F2F1B2AC1}" sibTransId="{C4C0E314-40BB-449B-ADF0-617137177488}"/>
    <dgm:cxn modelId="{4070F3F5-9CF2-44D5-AC00-0CEB8915036A}" type="presOf" srcId="{18BBE2B3-2012-40D3-A05A-AE2E71F9AC65}" destId="{5800B4B0-05A3-4CC7-9FA4-1B9439C683D4}" srcOrd="0" destOrd="0" presId="urn:microsoft.com/office/officeart/2009/3/layout/StepUpProcess"/>
    <dgm:cxn modelId="{5F386ABB-66B6-4932-A234-2BED0D36A717}" type="presOf" srcId="{FF43BBDA-09FA-4B17-AA25-C5BE518787AA}" destId="{07808B95-66B5-45A0-9D93-8222D2F25562}" srcOrd="0" destOrd="0" presId="urn:microsoft.com/office/officeart/2009/3/layout/StepUpProcess"/>
    <dgm:cxn modelId="{C5C79A08-97B3-47FB-A4B1-9E89F8BB315E}" type="presParOf" srcId="{87CECB73-E898-49DF-8853-EC595A113F14}" destId="{51B5EE71-16F5-440E-BF42-3B2B72154FE0}" srcOrd="0" destOrd="0" presId="urn:microsoft.com/office/officeart/2009/3/layout/StepUpProcess"/>
    <dgm:cxn modelId="{D2E62EBC-6D22-4E88-8383-5245867ED26C}" type="presParOf" srcId="{51B5EE71-16F5-440E-BF42-3B2B72154FE0}" destId="{0DB1B6AC-6B89-497A-8C55-A7D91E7F7E14}" srcOrd="0" destOrd="0" presId="urn:microsoft.com/office/officeart/2009/3/layout/StepUpProcess"/>
    <dgm:cxn modelId="{E1AF096C-B9A6-4B4B-96E9-80F25FFCAA42}" type="presParOf" srcId="{51B5EE71-16F5-440E-BF42-3B2B72154FE0}" destId="{5800B4B0-05A3-4CC7-9FA4-1B9439C683D4}" srcOrd="1" destOrd="0" presId="urn:microsoft.com/office/officeart/2009/3/layout/StepUpProcess"/>
    <dgm:cxn modelId="{4C61746F-148A-463C-A057-38E35D6397A1}" type="presParOf" srcId="{51B5EE71-16F5-440E-BF42-3B2B72154FE0}" destId="{94CF3961-1281-4A74-BC4C-CD173CB5F749}" srcOrd="2" destOrd="0" presId="urn:microsoft.com/office/officeart/2009/3/layout/StepUpProcess"/>
    <dgm:cxn modelId="{ADA2868A-2918-4FF4-ACA0-AEDB9B49F358}" type="presParOf" srcId="{87CECB73-E898-49DF-8853-EC595A113F14}" destId="{C997C1C0-7167-4F53-9560-64550DD79EAE}" srcOrd="1" destOrd="0" presId="urn:microsoft.com/office/officeart/2009/3/layout/StepUpProcess"/>
    <dgm:cxn modelId="{29957163-38C7-4FFE-BE1D-510015298095}" type="presParOf" srcId="{C997C1C0-7167-4F53-9560-64550DD79EAE}" destId="{064BFBDE-D915-4247-9E57-D859C84DDE58}" srcOrd="0" destOrd="0" presId="urn:microsoft.com/office/officeart/2009/3/layout/StepUpProcess"/>
    <dgm:cxn modelId="{A9F9A4B0-1998-435E-92BA-D24BD4112932}" type="presParOf" srcId="{87CECB73-E898-49DF-8853-EC595A113F14}" destId="{36D44C5C-FE3D-43F1-BF8A-C539A8562D01}" srcOrd="2" destOrd="0" presId="urn:microsoft.com/office/officeart/2009/3/layout/StepUpProcess"/>
    <dgm:cxn modelId="{C78DDDCB-A353-4A05-A225-AFF6FECE7967}" type="presParOf" srcId="{36D44C5C-FE3D-43F1-BF8A-C539A8562D01}" destId="{358352C9-B38A-4B61-AD6F-D426A78947FE}" srcOrd="0" destOrd="0" presId="urn:microsoft.com/office/officeart/2009/3/layout/StepUpProcess"/>
    <dgm:cxn modelId="{2D65A2F5-D6AE-4583-8FCA-469CB0CCB801}" type="presParOf" srcId="{36D44C5C-FE3D-43F1-BF8A-C539A8562D01}" destId="{07808B95-66B5-45A0-9D93-8222D2F25562}" srcOrd="1" destOrd="0" presId="urn:microsoft.com/office/officeart/2009/3/layout/StepUpProcess"/>
    <dgm:cxn modelId="{A3DE9275-0246-4881-AE83-04BFD6016E6F}" type="presParOf" srcId="{36D44C5C-FE3D-43F1-BF8A-C539A8562D01}" destId="{08EB8F68-8ED7-4207-A177-E0F0513CF319}" srcOrd="2" destOrd="0" presId="urn:microsoft.com/office/officeart/2009/3/layout/StepUpProcess"/>
    <dgm:cxn modelId="{65285A08-0B75-4E7B-A01B-1F0327575A12}" type="presParOf" srcId="{87CECB73-E898-49DF-8853-EC595A113F14}" destId="{DD859FD3-35FB-4F61-87EC-A275142B1154}" srcOrd="3" destOrd="0" presId="urn:microsoft.com/office/officeart/2009/3/layout/StepUpProcess"/>
    <dgm:cxn modelId="{CCCF4BD7-F61E-4B04-8C0B-282BAA78960B}" type="presParOf" srcId="{DD859FD3-35FB-4F61-87EC-A275142B1154}" destId="{EDFC384F-8CCF-401F-ABE7-7117EAF3FF07}" srcOrd="0" destOrd="0" presId="urn:microsoft.com/office/officeart/2009/3/layout/StepUpProcess"/>
    <dgm:cxn modelId="{00D6C236-0AB8-4EA1-998E-2A5699166658}" type="presParOf" srcId="{87CECB73-E898-49DF-8853-EC595A113F14}" destId="{F799A771-3B32-4B81-BF8A-24E5BB57D8C6}" srcOrd="4" destOrd="0" presId="urn:microsoft.com/office/officeart/2009/3/layout/StepUpProcess"/>
    <dgm:cxn modelId="{A19F16D3-B7BA-403F-85C3-7E5AC22AF7EF}" type="presParOf" srcId="{F799A771-3B32-4B81-BF8A-24E5BB57D8C6}" destId="{5613610F-D5D2-4250-B04F-617F24A7B960}" srcOrd="0" destOrd="0" presId="urn:microsoft.com/office/officeart/2009/3/layout/StepUpProcess"/>
    <dgm:cxn modelId="{21C42FF7-123E-40FF-BE18-A1A9996E439D}" type="presParOf" srcId="{F799A771-3B32-4B81-BF8A-24E5BB57D8C6}" destId="{F93AEC55-05BD-4ED6-9B68-91758A6DF8DC}" srcOrd="1" destOrd="0" presId="urn:microsoft.com/office/officeart/2009/3/layout/StepUpProcess"/>
    <dgm:cxn modelId="{D6851789-E7A4-4105-AEFB-9399741764D4}" type="presParOf" srcId="{F799A771-3B32-4B81-BF8A-24E5BB57D8C6}" destId="{03EAF619-ECA3-4B32-A983-F6254DF77C1E}" srcOrd="2" destOrd="0" presId="urn:microsoft.com/office/officeart/2009/3/layout/StepUpProcess"/>
    <dgm:cxn modelId="{D40D762D-5ABC-471F-9458-4F1B487BA594}" type="presParOf" srcId="{87CECB73-E898-49DF-8853-EC595A113F14}" destId="{15A717B3-99F3-41D8-9038-807121B12A82}" srcOrd="5" destOrd="0" presId="urn:microsoft.com/office/officeart/2009/3/layout/StepUpProcess"/>
    <dgm:cxn modelId="{369B8472-583E-4AD1-ADBA-13E8FC5C888B}" type="presParOf" srcId="{15A717B3-99F3-41D8-9038-807121B12A82}" destId="{381D5CCC-1900-442B-ADF9-68DD61F7230C}" srcOrd="0" destOrd="0" presId="urn:microsoft.com/office/officeart/2009/3/layout/StepUpProcess"/>
    <dgm:cxn modelId="{43CCD964-3E55-40B5-B853-E5C761E7BFBE}" type="presParOf" srcId="{87CECB73-E898-49DF-8853-EC595A113F14}" destId="{8EC1F966-6E17-40E2-AE3D-98017BB56A85}" srcOrd="6" destOrd="0" presId="urn:microsoft.com/office/officeart/2009/3/layout/StepUpProcess"/>
    <dgm:cxn modelId="{54F054C8-DCB1-4144-9F63-D5F408159CB8}" type="presParOf" srcId="{8EC1F966-6E17-40E2-AE3D-98017BB56A85}" destId="{EA31EE2A-7E23-4541-9EDE-7DB52B184E86}" srcOrd="0" destOrd="0" presId="urn:microsoft.com/office/officeart/2009/3/layout/StepUpProcess"/>
    <dgm:cxn modelId="{5FB3EDEB-F926-41E0-A9FD-F60047E7E149}" type="presParOf" srcId="{8EC1F966-6E17-40E2-AE3D-98017BB56A85}" destId="{BAA38D79-E86A-4247-AEE6-13506D4B17EC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7DA43A22-7652-4261-A606-AA87B9CB39E7}" type="doc">
      <dgm:prSet loTypeId="urn:microsoft.com/office/officeart/2009/3/layout/StepUpProcess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18BBE2B3-2012-40D3-A05A-AE2E71F9AC65}">
      <dgm:prSet phldrT="[Text]"/>
      <dgm:spPr/>
      <dgm:t>
        <a:bodyPr/>
        <a:lstStyle/>
        <a:p>
          <a:r>
            <a:rPr lang="en-US" b="1" dirty="0">
              <a:latin typeface="Bahnschrift SemiCondensed" panose="020B0502040204020203" pitchFamily="34" charset="0"/>
            </a:rPr>
            <a:t>Welcoming actions</a:t>
          </a:r>
        </a:p>
      </dgm:t>
    </dgm:pt>
    <dgm:pt modelId="{E9C6E984-4F7A-49A9-8E60-392F2F1B2AC1}" type="parTrans" cxnId="{AAD324BF-A369-4325-B192-FB377020C707}">
      <dgm:prSet/>
      <dgm:spPr/>
      <dgm:t>
        <a:bodyPr/>
        <a:lstStyle/>
        <a:p>
          <a:endParaRPr lang="en-US"/>
        </a:p>
      </dgm:t>
    </dgm:pt>
    <dgm:pt modelId="{C4C0E314-40BB-449B-ADF0-617137177488}" type="sibTrans" cxnId="{AAD324BF-A369-4325-B192-FB377020C707}">
      <dgm:prSet/>
      <dgm:spPr/>
      <dgm:t>
        <a:bodyPr/>
        <a:lstStyle/>
        <a:p>
          <a:endParaRPr lang="en-US"/>
        </a:p>
      </dgm:t>
    </dgm:pt>
    <dgm:pt modelId="{A8594EE8-3CA6-4A2B-BAED-7840BFF7DA10}">
      <dgm:prSet phldrT="[Text]"/>
      <dgm:spPr/>
      <dgm:t>
        <a:bodyPr/>
        <a:lstStyle/>
        <a:p>
          <a:r>
            <a:rPr lang="en-US" b="1" dirty="0">
              <a:latin typeface="Bahnschrift SemiCondensed" panose="020B0502040204020203" pitchFamily="34" charset="0"/>
            </a:rPr>
            <a:t>Spiritual Rooting</a:t>
          </a:r>
          <a:endParaRPr lang="en-US" dirty="0">
            <a:latin typeface="Bahnschrift SemiCondensed" panose="020B0502040204020203" pitchFamily="34" charset="0"/>
          </a:endParaRPr>
        </a:p>
      </dgm:t>
    </dgm:pt>
    <dgm:pt modelId="{BC519470-B4D1-4EC9-A888-C13D56E5E2AF}" type="parTrans" cxnId="{1D66FB88-1492-479C-A01D-1EC9E460D4B4}">
      <dgm:prSet/>
      <dgm:spPr/>
      <dgm:t>
        <a:bodyPr/>
        <a:lstStyle/>
        <a:p>
          <a:endParaRPr lang="en-US"/>
        </a:p>
      </dgm:t>
    </dgm:pt>
    <dgm:pt modelId="{D2B8019A-B54D-4553-A24C-94CCD871E510}" type="sibTrans" cxnId="{1D66FB88-1492-479C-A01D-1EC9E460D4B4}">
      <dgm:prSet/>
      <dgm:spPr/>
      <dgm:t>
        <a:bodyPr/>
        <a:lstStyle/>
        <a:p>
          <a:endParaRPr lang="en-US"/>
        </a:p>
      </dgm:t>
    </dgm:pt>
    <dgm:pt modelId="{184497B5-23B8-42DE-AB16-FACB05A9F35F}">
      <dgm:prSet phldrT="[Text]"/>
      <dgm:spPr/>
      <dgm:t>
        <a:bodyPr/>
        <a:lstStyle/>
        <a:p>
          <a:r>
            <a:rPr lang="en-US" b="1" dirty="0"/>
            <a:t>Ongoing Support</a:t>
          </a:r>
          <a:endParaRPr lang="en-US" dirty="0"/>
        </a:p>
      </dgm:t>
    </dgm:pt>
    <dgm:pt modelId="{99DC8797-599F-4ACC-9AB3-FBC003F56025}" type="parTrans" cxnId="{8843A583-8D91-411B-991F-1FF240E1A31B}">
      <dgm:prSet/>
      <dgm:spPr/>
      <dgm:t>
        <a:bodyPr/>
        <a:lstStyle/>
        <a:p>
          <a:endParaRPr lang="en-US"/>
        </a:p>
      </dgm:t>
    </dgm:pt>
    <dgm:pt modelId="{FB48F042-A0D0-4418-8336-FCAC0B60599C}" type="sibTrans" cxnId="{8843A583-8D91-411B-991F-1FF240E1A31B}">
      <dgm:prSet/>
      <dgm:spPr/>
      <dgm:t>
        <a:bodyPr/>
        <a:lstStyle/>
        <a:p>
          <a:endParaRPr lang="en-US"/>
        </a:p>
      </dgm:t>
    </dgm:pt>
    <dgm:pt modelId="{FF43BBDA-09FA-4B17-AA25-C5BE518787AA}">
      <dgm:prSet/>
      <dgm:spPr/>
      <dgm:t>
        <a:bodyPr/>
        <a:lstStyle/>
        <a:p>
          <a:r>
            <a:rPr lang="en-US" b="1" dirty="0">
              <a:latin typeface="Bahnschrift SemiCondensed" panose="020B0502040204020203" pitchFamily="34" charset="0"/>
            </a:rPr>
            <a:t>Integration Activities</a:t>
          </a:r>
        </a:p>
      </dgm:t>
    </dgm:pt>
    <dgm:pt modelId="{973E5D18-E9E9-4D61-A4F3-06DE0DA8656A}" type="parTrans" cxnId="{CADB4628-1887-421F-8960-9DD9A27F2C9F}">
      <dgm:prSet/>
      <dgm:spPr/>
      <dgm:t>
        <a:bodyPr/>
        <a:lstStyle/>
        <a:p>
          <a:endParaRPr lang="en-US"/>
        </a:p>
      </dgm:t>
    </dgm:pt>
    <dgm:pt modelId="{248406C6-CBF4-40B7-B38A-20AE10B2C961}" type="sibTrans" cxnId="{CADB4628-1887-421F-8960-9DD9A27F2C9F}">
      <dgm:prSet/>
      <dgm:spPr/>
      <dgm:t>
        <a:bodyPr/>
        <a:lstStyle/>
        <a:p>
          <a:endParaRPr lang="en-US"/>
        </a:p>
      </dgm:t>
    </dgm:pt>
    <dgm:pt modelId="{87CECB73-E898-49DF-8853-EC595A113F14}" type="pres">
      <dgm:prSet presAssocID="{7DA43A22-7652-4261-A606-AA87B9CB39E7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51B5EE71-16F5-440E-BF42-3B2B72154FE0}" type="pres">
      <dgm:prSet presAssocID="{18BBE2B3-2012-40D3-A05A-AE2E71F9AC65}" presName="composite" presStyleCnt="0"/>
      <dgm:spPr/>
    </dgm:pt>
    <dgm:pt modelId="{0DB1B6AC-6B89-497A-8C55-A7D91E7F7E14}" type="pres">
      <dgm:prSet presAssocID="{18BBE2B3-2012-40D3-A05A-AE2E71F9AC65}" presName="LShape" presStyleLbl="alignNode1" presStyleIdx="0" presStyleCnt="7"/>
      <dgm:spPr/>
    </dgm:pt>
    <dgm:pt modelId="{5800B4B0-05A3-4CC7-9FA4-1B9439C683D4}" type="pres">
      <dgm:prSet presAssocID="{18BBE2B3-2012-40D3-A05A-AE2E71F9AC65}" presName="ParentText" presStyleLbl="revTx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4CF3961-1281-4A74-BC4C-CD173CB5F749}" type="pres">
      <dgm:prSet presAssocID="{18BBE2B3-2012-40D3-A05A-AE2E71F9AC65}" presName="Triangle" presStyleLbl="alignNode1" presStyleIdx="1" presStyleCnt="7"/>
      <dgm:spPr/>
    </dgm:pt>
    <dgm:pt modelId="{C997C1C0-7167-4F53-9560-64550DD79EAE}" type="pres">
      <dgm:prSet presAssocID="{C4C0E314-40BB-449B-ADF0-617137177488}" presName="sibTrans" presStyleCnt="0"/>
      <dgm:spPr/>
    </dgm:pt>
    <dgm:pt modelId="{064BFBDE-D915-4247-9E57-D859C84DDE58}" type="pres">
      <dgm:prSet presAssocID="{C4C0E314-40BB-449B-ADF0-617137177488}" presName="space" presStyleCnt="0"/>
      <dgm:spPr/>
    </dgm:pt>
    <dgm:pt modelId="{36D44C5C-FE3D-43F1-BF8A-C539A8562D01}" type="pres">
      <dgm:prSet presAssocID="{FF43BBDA-09FA-4B17-AA25-C5BE518787AA}" presName="composite" presStyleCnt="0"/>
      <dgm:spPr/>
    </dgm:pt>
    <dgm:pt modelId="{358352C9-B38A-4B61-AD6F-D426A78947FE}" type="pres">
      <dgm:prSet presAssocID="{FF43BBDA-09FA-4B17-AA25-C5BE518787AA}" presName="LShape" presStyleLbl="alignNode1" presStyleIdx="2" presStyleCnt="7"/>
      <dgm:spPr/>
    </dgm:pt>
    <dgm:pt modelId="{07808B95-66B5-45A0-9D93-8222D2F25562}" type="pres">
      <dgm:prSet presAssocID="{FF43BBDA-09FA-4B17-AA25-C5BE518787AA}" presName="ParentText" presStyleLbl="revTx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8EB8F68-8ED7-4207-A177-E0F0513CF319}" type="pres">
      <dgm:prSet presAssocID="{FF43BBDA-09FA-4B17-AA25-C5BE518787AA}" presName="Triangle" presStyleLbl="alignNode1" presStyleIdx="3" presStyleCnt="7"/>
      <dgm:spPr/>
    </dgm:pt>
    <dgm:pt modelId="{DD859FD3-35FB-4F61-87EC-A275142B1154}" type="pres">
      <dgm:prSet presAssocID="{248406C6-CBF4-40B7-B38A-20AE10B2C961}" presName="sibTrans" presStyleCnt="0"/>
      <dgm:spPr/>
    </dgm:pt>
    <dgm:pt modelId="{EDFC384F-8CCF-401F-ABE7-7117EAF3FF07}" type="pres">
      <dgm:prSet presAssocID="{248406C6-CBF4-40B7-B38A-20AE10B2C961}" presName="space" presStyleCnt="0"/>
      <dgm:spPr/>
    </dgm:pt>
    <dgm:pt modelId="{F799A771-3B32-4B81-BF8A-24E5BB57D8C6}" type="pres">
      <dgm:prSet presAssocID="{A8594EE8-3CA6-4A2B-BAED-7840BFF7DA10}" presName="composite" presStyleCnt="0"/>
      <dgm:spPr/>
    </dgm:pt>
    <dgm:pt modelId="{5613610F-D5D2-4250-B04F-617F24A7B960}" type="pres">
      <dgm:prSet presAssocID="{A8594EE8-3CA6-4A2B-BAED-7840BFF7DA10}" presName="LShape" presStyleLbl="alignNode1" presStyleIdx="4" presStyleCnt="7"/>
      <dgm:spPr/>
    </dgm:pt>
    <dgm:pt modelId="{F93AEC55-05BD-4ED6-9B68-91758A6DF8DC}" type="pres">
      <dgm:prSet presAssocID="{A8594EE8-3CA6-4A2B-BAED-7840BFF7DA10}" presName="ParentText" presStyleLbl="revTx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3EAF619-ECA3-4B32-A983-F6254DF77C1E}" type="pres">
      <dgm:prSet presAssocID="{A8594EE8-3CA6-4A2B-BAED-7840BFF7DA10}" presName="Triangle" presStyleLbl="alignNode1" presStyleIdx="5" presStyleCnt="7"/>
      <dgm:spPr/>
    </dgm:pt>
    <dgm:pt modelId="{15A717B3-99F3-41D8-9038-807121B12A82}" type="pres">
      <dgm:prSet presAssocID="{D2B8019A-B54D-4553-A24C-94CCD871E510}" presName="sibTrans" presStyleCnt="0"/>
      <dgm:spPr/>
    </dgm:pt>
    <dgm:pt modelId="{381D5CCC-1900-442B-ADF9-68DD61F7230C}" type="pres">
      <dgm:prSet presAssocID="{D2B8019A-B54D-4553-A24C-94CCD871E510}" presName="space" presStyleCnt="0"/>
      <dgm:spPr/>
    </dgm:pt>
    <dgm:pt modelId="{8EC1F966-6E17-40E2-AE3D-98017BB56A85}" type="pres">
      <dgm:prSet presAssocID="{184497B5-23B8-42DE-AB16-FACB05A9F35F}" presName="composite" presStyleCnt="0"/>
      <dgm:spPr/>
    </dgm:pt>
    <dgm:pt modelId="{EA31EE2A-7E23-4541-9EDE-7DB52B184E86}" type="pres">
      <dgm:prSet presAssocID="{184497B5-23B8-42DE-AB16-FACB05A9F35F}" presName="LShape" presStyleLbl="alignNode1" presStyleIdx="6" presStyleCnt="7"/>
      <dgm:spPr/>
    </dgm:pt>
    <dgm:pt modelId="{BAA38D79-E86A-4247-AEE6-13506D4B17EC}" type="pres">
      <dgm:prSet presAssocID="{184497B5-23B8-42DE-AB16-FACB05A9F35F}" presName="ParentText" presStyleLbl="revTx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2B1FC3E-88C8-48D6-99A9-A843C9A53AB3}" type="presOf" srcId="{A8594EE8-3CA6-4A2B-BAED-7840BFF7DA10}" destId="{F93AEC55-05BD-4ED6-9B68-91758A6DF8DC}" srcOrd="0" destOrd="0" presId="urn:microsoft.com/office/officeart/2009/3/layout/StepUpProcess"/>
    <dgm:cxn modelId="{7DB9DD15-BA54-4B10-A2FE-B17F787B73CA}" type="presOf" srcId="{7DA43A22-7652-4261-A606-AA87B9CB39E7}" destId="{87CECB73-E898-49DF-8853-EC595A113F14}" srcOrd="0" destOrd="0" presId="urn:microsoft.com/office/officeart/2009/3/layout/StepUpProcess"/>
    <dgm:cxn modelId="{8843A583-8D91-411B-991F-1FF240E1A31B}" srcId="{7DA43A22-7652-4261-A606-AA87B9CB39E7}" destId="{184497B5-23B8-42DE-AB16-FACB05A9F35F}" srcOrd="3" destOrd="0" parTransId="{99DC8797-599F-4ACC-9AB3-FBC003F56025}" sibTransId="{FB48F042-A0D0-4418-8336-FCAC0B60599C}"/>
    <dgm:cxn modelId="{CADB4628-1887-421F-8960-9DD9A27F2C9F}" srcId="{7DA43A22-7652-4261-A606-AA87B9CB39E7}" destId="{FF43BBDA-09FA-4B17-AA25-C5BE518787AA}" srcOrd="1" destOrd="0" parTransId="{973E5D18-E9E9-4D61-A4F3-06DE0DA8656A}" sibTransId="{248406C6-CBF4-40B7-B38A-20AE10B2C961}"/>
    <dgm:cxn modelId="{1D66FB88-1492-479C-A01D-1EC9E460D4B4}" srcId="{7DA43A22-7652-4261-A606-AA87B9CB39E7}" destId="{A8594EE8-3CA6-4A2B-BAED-7840BFF7DA10}" srcOrd="2" destOrd="0" parTransId="{BC519470-B4D1-4EC9-A888-C13D56E5E2AF}" sibTransId="{D2B8019A-B54D-4553-A24C-94CCD871E510}"/>
    <dgm:cxn modelId="{F1389333-FECB-446A-B7DC-395EB2D97125}" type="presOf" srcId="{184497B5-23B8-42DE-AB16-FACB05A9F35F}" destId="{BAA38D79-E86A-4247-AEE6-13506D4B17EC}" srcOrd="0" destOrd="0" presId="urn:microsoft.com/office/officeart/2009/3/layout/StepUpProcess"/>
    <dgm:cxn modelId="{AAD324BF-A369-4325-B192-FB377020C707}" srcId="{7DA43A22-7652-4261-A606-AA87B9CB39E7}" destId="{18BBE2B3-2012-40D3-A05A-AE2E71F9AC65}" srcOrd="0" destOrd="0" parTransId="{E9C6E984-4F7A-49A9-8E60-392F2F1B2AC1}" sibTransId="{C4C0E314-40BB-449B-ADF0-617137177488}"/>
    <dgm:cxn modelId="{4070F3F5-9CF2-44D5-AC00-0CEB8915036A}" type="presOf" srcId="{18BBE2B3-2012-40D3-A05A-AE2E71F9AC65}" destId="{5800B4B0-05A3-4CC7-9FA4-1B9439C683D4}" srcOrd="0" destOrd="0" presId="urn:microsoft.com/office/officeart/2009/3/layout/StepUpProcess"/>
    <dgm:cxn modelId="{5F386ABB-66B6-4932-A234-2BED0D36A717}" type="presOf" srcId="{FF43BBDA-09FA-4B17-AA25-C5BE518787AA}" destId="{07808B95-66B5-45A0-9D93-8222D2F25562}" srcOrd="0" destOrd="0" presId="urn:microsoft.com/office/officeart/2009/3/layout/StepUpProcess"/>
    <dgm:cxn modelId="{C5C79A08-97B3-47FB-A4B1-9E89F8BB315E}" type="presParOf" srcId="{87CECB73-E898-49DF-8853-EC595A113F14}" destId="{51B5EE71-16F5-440E-BF42-3B2B72154FE0}" srcOrd="0" destOrd="0" presId="urn:microsoft.com/office/officeart/2009/3/layout/StepUpProcess"/>
    <dgm:cxn modelId="{D2E62EBC-6D22-4E88-8383-5245867ED26C}" type="presParOf" srcId="{51B5EE71-16F5-440E-BF42-3B2B72154FE0}" destId="{0DB1B6AC-6B89-497A-8C55-A7D91E7F7E14}" srcOrd="0" destOrd="0" presId="urn:microsoft.com/office/officeart/2009/3/layout/StepUpProcess"/>
    <dgm:cxn modelId="{E1AF096C-B9A6-4B4B-96E9-80F25FFCAA42}" type="presParOf" srcId="{51B5EE71-16F5-440E-BF42-3B2B72154FE0}" destId="{5800B4B0-05A3-4CC7-9FA4-1B9439C683D4}" srcOrd="1" destOrd="0" presId="urn:microsoft.com/office/officeart/2009/3/layout/StepUpProcess"/>
    <dgm:cxn modelId="{4C61746F-148A-463C-A057-38E35D6397A1}" type="presParOf" srcId="{51B5EE71-16F5-440E-BF42-3B2B72154FE0}" destId="{94CF3961-1281-4A74-BC4C-CD173CB5F749}" srcOrd="2" destOrd="0" presId="urn:microsoft.com/office/officeart/2009/3/layout/StepUpProcess"/>
    <dgm:cxn modelId="{ADA2868A-2918-4FF4-ACA0-AEDB9B49F358}" type="presParOf" srcId="{87CECB73-E898-49DF-8853-EC595A113F14}" destId="{C997C1C0-7167-4F53-9560-64550DD79EAE}" srcOrd="1" destOrd="0" presId="urn:microsoft.com/office/officeart/2009/3/layout/StepUpProcess"/>
    <dgm:cxn modelId="{29957163-38C7-4FFE-BE1D-510015298095}" type="presParOf" srcId="{C997C1C0-7167-4F53-9560-64550DD79EAE}" destId="{064BFBDE-D915-4247-9E57-D859C84DDE58}" srcOrd="0" destOrd="0" presId="urn:microsoft.com/office/officeart/2009/3/layout/StepUpProcess"/>
    <dgm:cxn modelId="{A9F9A4B0-1998-435E-92BA-D24BD4112932}" type="presParOf" srcId="{87CECB73-E898-49DF-8853-EC595A113F14}" destId="{36D44C5C-FE3D-43F1-BF8A-C539A8562D01}" srcOrd="2" destOrd="0" presId="urn:microsoft.com/office/officeart/2009/3/layout/StepUpProcess"/>
    <dgm:cxn modelId="{C78DDDCB-A353-4A05-A225-AFF6FECE7967}" type="presParOf" srcId="{36D44C5C-FE3D-43F1-BF8A-C539A8562D01}" destId="{358352C9-B38A-4B61-AD6F-D426A78947FE}" srcOrd="0" destOrd="0" presId="urn:microsoft.com/office/officeart/2009/3/layout/StepUpProcess"/>
    <dgm:cxn modelId="{2D65A2F5-D6AE-4583-8FCA-469CB0CCB801}" type="presParOf" srcId="{36D44C5C-FE3D-43F1-BF8A-C539A8562D01}" destId="{07808B95-66B5-45A0-9D93-8222D2F25562}" srcOrd="1" destOrd="0" presId="urn:microsoft.com/office/officeart/2009/3/layout/StepUpProcess"/>
    <dgm:cxn modelId="{A3DE9275-0246-4881-AE83-04BFD6016E6F}" type="presParOf" srcId="{36D44C5C-FE3D-43F1-BF8A-C539A8562D01}" destId="{08EB8F68-8ED7-4207-A177-E0F0513CF319}" srcOrd="2" destOrd="0" presId="urn:microsoft.com/office/officeart/2009/3/layout/StepUpProcess"/>
    <dgm:cxn modelId="{65285A08-0B75-4E7B-A01B-1F0327575A12}" type="presParOf" srcId="{87CECB73-E898-49DF-8853-EC595A113F14}" destId="{DD859FD3-35FB-4F61-87EC-A275142B1154}" srcOrd="3" destOrd="0" presId="urn:microsoft.com/office/officeart/2009/3/layout/StepUpProcess"/>
    <dgm:cxn modelId="{CCCF4BD7-F61E-4B04-8C0B-282BAA78960B}" type="presParOf" srcId="{DD859FD3-35FB-4F61-87EC-A275142B1154}" destId="{EDFC384F-8CCF-401F-ABE7-7117EAF3FF07}" srcOrd="0" destOrd="0" presId="urn:microsoft.com/office/officeart/2009/3/layout/StepUpProcess"/>
    <dgm:cxn modelId="{00D6C236-0AB8-4EA1-998E-2A5699166658}" type="presParOf" srcId="{87CECB73-E898-49DF-8853-EC595A113F14}" destId="{F799A771-3B32-4B81-BF8A-24E5BB57D8C6}" srcOrd="4" destOrd="0" presId="urn:microsoft.com/office/officeart/2009/3/layout/StepUpProcess"/>
    <dgm:cxn modelId="{A19F16D3-B7BA-403F-85C3-7E5AC22AF7EF}" type="presParOf" srcId="{F799A771-3B32-4B81-BF8A-24E5BB57D8C6}" destId="{5613610F-D5D2-4250-B04F-617F24A7B960}" srcOrd="0" destOrd="0" presId="urn:microsoft.com/office/officeart/2009/3/layout/StepUpProcess"/>
    <dgm:cxn modelId="{21C42FF7-123E-40FF-BE18-A1A9996E439D}" type="presParOf" srcId="{F799A771-3B32-4B81-BF8A-24E5BB57D8C6}" destId="{F93AEC55-05BD-4ED6-9B68-91758A6DF8DC}" srcOrd="1" destOrd="0" presId="urn:microsoft.com/office/officeart/2009/3/layout/StepUpProcess"/>
    <dgm:cxn modelId="{D6851789-E7A4-4105-AEFB-9399741764D4}" type="presParOf" srcId="{F799A771-3B32-4B81-BF8A-24E5BB57D8C6}" destId="{03EAF619-ECA3-4B32-A983-F6254DF77C1E}" srcOrd="2" destOrd="0" presId="urn:microsoft.com/office/officeart/2009/3/layout/StepUpProcess"/>
    <dgm:cxn modelId="{D40D762D-5ABC-471F-9458-4F1B487BA594}" type="presParOf" srcId="{87CECB73-E898-49DF-8853-EC595A113F14}" destId="{15A717B3-99F3-41D8-9038-807121B12A82}" srcOrd="5" destOrd="0" presId="urn:microsoft.com/office/officeart/2009/3/layout/StepUpProcess"/>
    <dgm:cxn modelId="{369B8472-583E-4AD1-ADBA-13E8FC5C888B}" type="presParOf" srcId="{15A717B3-99F3-41D8-9038-807121B12A82}" destId="{381D5CCC-1900-442B-ADF9-68DD61F7230C}" srcOrd="0" destOrd="0" presId="urn:microsoft.com/office/officeart/2009/3/layout/StepUpProcess"/>
    <dgm:cxn modelId="{43CCD964-3E55-40B5-B853-E5C761E7BFBE}" type="presParOf" srcId="{87CECB73-E898-49DF-8853-EC595A113F14}" destId="{8EC1F966-6E17-40E2-AE3D-98017BB56A85}" srcOrd="6" destOrd="0" presId="urn:microsoft.com/office/officeart/2009/3/layout/StepUpProcess"/>
    <dgm:cxn modelId="{54F054C8-DCB1-4144-9F63-D5F408159CB8}" type="presParOf" srcId="{8EC1F966-6E17-40E2-AE3D-98017BB56A85}" destId="{EA31EE2A-7E23-4541-9EDE-7DB52B184E86}" srcOrd="0" destOrd="0" presId="urn:microsoft.com/office/officeart/2009/3/layout/StepUpProcess"/>
    <dgm:cxn modelId="{5FB3EDEB-F926-41E0-A9FD-F60047E7E149}" type="presParOf" srcId="{8EC1F966-6E17-40E2-AE3D-98017BB56A85}" destId="{BAA38D79-E86A-4247-AEE6-13506D4B17EC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62ACA6-47FD-43DE-9AD4-3001243477A5}">
      <dsp:nvSpPr>
        <dsp:cNvPr id="0" name=""/>
        <dsp:cNvSpPr/>
      </dsp:nvSpPr>
      <dsp:spPr>
        <a:xfrm rot="16200000">
          <a:off x="2644" y="1117203"/>
          <a:ext cx="5893593" cy="5893593"/>
        </a:xfrm>
        <a:prstGeom prst="downArrow">
          <a:avLst>
            <a:gd name="adj1" fmla="val 50000"/>
            <a:gd name="adj2" fmla="val 3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6936" tIns="376936" rIns="376936" bIns="376936" numCol="1" spcCol="1270" anchor="ctr" anchorCtr="0">
          <a:noAutofit/>
        </a:bodyPr>
        <a:lstStyle/>
        <a:p>
          <a:pPr lvl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5300" kern="1200" dirty="0">
              <a:latin typeface="Arial Black" panose="020B0A04020102020204" pitchFamily="34" charset="0"/>
            </a:rPr>
            <a:t>INTERNAL FACTORS</a:t>
          </a:r>
          <a:endParaRPr lang="en-US" sz="5300" kern="1200" dirty="0">
            <a:latin typeface="Arial Black" panose="020B0A04020102020204" pitchFamily="34" charset="0"/>
          </a:endParaRPr>
        </a:p>
      </dsp:txBody>
      <dsp:txXfrm rot="5400000">
        <a:off x="2645" y="2590600"/>
        <a:ext cx="4862214" cy="2946797"/>
      </dsp:txXfrm>
    </dsp:sp>
    <dsp:sp modelId="{889B3A27-2F50-46BC-B5E5-3DD2E929BE2F}">
      <dsp:nvSpPr>
        <dsp:cNvPr id="0" name=""/>
        <dsp:cNvSpPr/>
      </dsp:nvSpPr>
      <dsp:spPr>
        <a:xfrm rot="5400000">
          <a:off x="6295761" y="1117203"/>
          <a:ext cx="5893593" cy="5893593"/>
        </a:xfrm>
        <a:prstGeom prst="downArrow">
          <a:avLst>
            <a:gd name="adj1" fmla="val 50000"/>
            <a:gd name="adj2" fmla="val 3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6936" tIns="376936" rIns="376936" bIns="376936" numCol="1" spcCol="1270" anchor="ctr" anchorCtr="0">
          <a:noAutofit/>
        </a:bodyPr>
        <a:lstStyle/>
        <a:p>
          <a:pPr lvl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5300" kern="1200" dirty="0">
              <a:latin typeface="Arial Black" panose="020B0A04020102020204" pitchFamily="34" charset="0"/>
            </a:rPr>
            <a:t>EXTERNAL FACTORS</a:t>
          </a:r>
          <a:endParaRPr lang="en-US" sz="5300" kern="1200" dirty="0">
            <a:latin typeface="Arial Black" panose="020B0A04020102020204" pitchFamily="34" charset="0"/>
          </a:endParaRPr>
        </a:p>
      </dsp:txBody>
      <dsp:txXfrm rot="-5400000">
        <a:off x="7327141" y="2590601"/>
        <a:ext cx="4862214" cy="294679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D4B4D73-91EF-4737-AF7F-CF1E6F9B11B5}">
      <dsp:nvSpPr>
        <dsp:cNvPr id="0" name=""/>
        <dsp:cNvSpPr/>
      </dsp:nvSpPr>
      <dsp:spPr>
        <a:xfrm>
          <a:off x="5815" y="181574"/>
          <a:ext cx="3497051" cy="139882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6032" tIns="146304" rIns="256032" bIns="146304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1" kern="1200" dirty="0">
              <a:latin typeface="Bahnschrift SemiLight Condensed" panose="020B0502040204020203" pitchFamily="34" charset="0"/>
            </a:rPr>
            <a:t>Blaming field leadership inaction</a:t>
          </a:r>
        </a:p>
      </dsp:txBody>
      <dsp:txXfrm>
        <a:off x="5815" y="181574"/>
        <a:ext cx="3497051" cy="1398820"/>
      </dsp:txXfrm>
    </dsp:sp>
    <dsp:sp modelId="{2B61696F-B4F2-48B5-9F99-035AA4142093}">
      <dsp:nvSpPr>
        <dsp:cNvPr id="0" name=""/>
        <dsp:cNvSpPr/>
      </dsp:nvSpPr>
      <dsp:spPr>
        <a:xfrm>
          <a:off x="5815" y="1580394"/>
          <a:ext cx="3497051" cy="5420391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2024" tIns="192024" rIns="256032" bIns="288036" numCol="1" spcCol="1270" anchor="t" anchorCtr="0">
          <a:noAutofit/>
        </a:bodyPr>
        <a:lstStyle/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600" b="1" kern="1200" dirty="0">
              <a:latin typeface="Bahnschrift SemiLight Condensed" panose="020B0502040204020203" pitchFamily="34" charset="0"/>
            </a:rPr>
            <a:t>Members criticize denominational or regional leaders for not providing adequate support or resources to prevent member exodus.</a:t>
          </a:r>
        </a:p>
      </dsp:txBody>
      <dsp:txXfrm>
        <a:off x="5815" y="1580394"/>
        <a:ext cx="3497051" cy="5420391"/>
      </dsp:txXfrm>
    </dsp:sp>
    <dsp:sp modelId="{9996EDD5-3F77-40DA-8948-CBB752E33A42}">
      <dsp:nvSpPr>
        <dsp:cNvPr id="0" name=""/>
        <dsp:cNvSpPr/>
      </dsp:nvSpPr>
      <dsp:spPr>
        <a:xfrm>
          <a:off x="3992454" y="181574"/>
          <a:ext cx="3497051" cy="139882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6032" tIns="146304" rIns="256032" bIns="146304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1" kern="1200" dirty="0">
              <a:latin typeface="Bahnschrift SemiLight Condensed" panose="020B0502040204020203" pitchFamily="34" charset="0"/>
            </a:rPr>
            <a:t>Criticizing church leadership</a:t>
          </a:r>
        </a:p>
      </dsp:txBody>
      <dsp:txXfrm>
        <a:off x="3992454" y="181574"/>
        <a:ext cx="3497051" cy="1398820"/>
      </dsp:txXfrm>
    </dsp:sp>
    <dsp:sp modelId="{6DD37EEC-06BA-4863-9588-4CD0A7918AFD}">
      <dsp:nvSpPr>
        <dsp:cNvPr id="0" name=""/>
        <dsp:cNvSpPr/>
      </dsp:nvSpPr>
      <dsp:spPr>
        <a:xfrm>
          <a:off x="3992454" y="1580394"/>
          <a:ext cx="3497051" cy="5420391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2024" tIns="192024" rIns="256032" bIns="288036" numCol="1" spcCol="1270" anchor="t" anchorCtr="0">
          <a:noAutofit/>
        </a:bodyPr>
        <a:lstStyle/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600" b="1" kern="1200" dirty="0">
              <a:latin typeface="Bahnschrift SemiLight Condensed" panose="020B0502040204020203" pitchFamily="34" charset="0"/>
            </a:rPr>
            <a:t>Focus shifts to pastoral failings, poor conflict management, or leadership dysfunction as the primary cause of departures.</a:t>
          </a:r>
        </a:p>
      </dsp:txBody>
      <dsp:txXfrm>
        <a:off x="3992454" y="1580394"/>
        <a:ext cx="3497051" cy="5420391"/>
      </dsp:txXfrm>
    </dsp:sp>
    <dsp:sp modelId="{E7A3BC91-69F6-446E-B0E8-2948D11D653B}">
      <dsp:nvSpPr>
        <dsp:cNvPr id="0" name=""/>
        <dsp:cNvSpPr/>
      </dsp:nvSpPr>
      <dsp:spPr>
        <a:xfrm>
          <a:off x="7979093" y="181574"/>
          <a:ext cx="3497051" cy="139882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6032" tIns="146304" rIns="256032" bIns="146304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1" kern="1200">
              <a:latin typeface="Bahnschrift SemiLight Condensed" panose="020B0502040204020203" pitchFamily="34" charset="0"/>
            </a:rPr>
            <a:t>Blaming poor social integration</a:t>
          </a:r>
          <a:endParaRPr lang="en-US" sz="3600" b="1" kern="1200" dirty="0">
            <a:latin typeface="Bahnschrift SemiLight Condensed" panose="020B0502040204020203" pitchFamily="34" charset="0"/>
          </a:endParaRPr>
        </a:p>
      </dsp:txBody>
      <dsp:txXfrm>
        <a:off x="7979093" y="181574"/>
        <a:ext cx="3497051" cy="1398820"/>
      </dsp:txXfrm>
    </dsp:sp>
    <dsp:sp modelId="{77E310DE-0F6F-406E-8EDD-AA2BAF6B372F}">
      <dsp:nvSpPr>
        <dsp:cNvPr id="0" name=""/>
        <dsp:cNvSpPr/>
      </dsp:nvSpPr>
      <dsp:spPr>
        <a:xfrm>
          <a:off x="7979093" y="1580394"/>
          <a:ext cx="3497051" cy="5420391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2024" tIns="192024" rIns="256032" bIns="288036" numCol="1" spcCol="1270" anchor="t" anchorCtr="0">
          <a:noAutofit/>
        </a:bodyPr>
        <a:lstStyle/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600" b="1" kern="1200" dirty="0">
              <a:latin typeface="Bahnschrift SemiLight Condensed" panose="020B0502040204020203" pitchFamily="34" charset="0"/>
            </a:rPr>
            <a:t>Attributing losses to failure in helping members connect meaningfully within the congregation and form relationships.</a:t>
          </a:r>
        </a:p>
      </dsp:txBody>
      <dsp:txXfrm>
        <a:off x="7979093" y="1580394"/>
        <a:ext cx="3497051" cy="5420391"/>
      </dsp:txXfrm>
    </dsp:sp>
    <dsp:sp modelId="{BEA25640-9B41-4B06-A191-445D1DE7F41D}">
      <dsp:nvSpPr>
        <dsp:cNvPr id="0" name=""/>
        <dsp:cNvSpPr/>
      </dsp:nvSpPr>
      <dsp:spPr>
        <a:xfrm>
          <a:off x="11965732" y="181574"/>
          <a:ext cx="3497051" cy="139882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6032" tIns="146304" rIns="256032" bIns="146304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1" kern="1200">
              <a:latin typeface="Bahnschrift SemiLight Condensed" panose="020B0502040204020203" pitchFamily="34" charset="0"/>
            </a:rPr>
            <a:t>Complaints about doctrinal rigidity</a:t>
          </a:r>
          <a:endParaRPr lang="en-US" sz="3600" b="1" kern="1200" dirty="0">
            <a:latin typeface="Bahnschrift SemiLight Condensed" panose="020B0502040204020203" pitchFamily="34" charset="0"/>
          </a:endParaRPr>
        </a:p>
      </dsp:txBody>
      <dsp:txXfrm>
        <a:off x="11965732" y="181574"/>
        <a:ext cx="3497051" cy="1398820"/>
      </dsp:txXfrm>
    </dsp:sp>
    <dsp:sp modelId="{2EE64D1F-EA38-4C8B-A04E-73BBA94896DA}">
      <dsp:nvSpPr>
        <dsp:cNvPr id="0" name=""/>
        <dsp:cNvSpPr/>
      </dsp:nvSpPr>
      <dsp:spPr>
        <a:xfrm>
          <a:off x="11965732" y="1580394"/>
          <a:ext cx="3497051" cy="5420391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2024" tIns="192024" rIns="256032" bIns="288036" numCol="1" spcCol="1270" anchor="t" anchorCtr="0">
          <a:noAutofit/>
        </a:bodyPr>
        <a:lstStyle/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600" b="1" kern="1200" dirty="0">
              <a:latin typeface="Bahnschrift SemiLight Condensed" panose="020B0502040204020203" pitchFamily="34" charset="0"/>
            </a:rPr>
            <a:t>Members cite inflexible theological positions or excessive traditionalism as driving people away, especially younger generations</a:t>
          </a:r>
        </a:p>
      </dsp:txBody>
      <dsp:txXfrm>
        <a:off x="11965732" y="1580394"/>
        <a:ext cx="3497051" cy="542039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984D24-E925-433D-B3A0-FE0B4304BAE3}">
      <dsp:nvSpPr>
        <dsp:cNvPr id="0" name=""/>
        <dsp:cNvSpPr/>
      </dsp:nvSpPr>
      <dsp:spPr>
        <a:xfrm>
          <a:off x="0" y="8073707"/>
          <a:ext cx="15849600" cy="0"/>
        </a:xfrm>
        <a:prstGeom prst="line">
          <a:avLst/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EEA8E30-2257-4A0F-91CC-FDD76E6C22EC}">
      <dsp:nvSpPr>
        <dsp:cNvPr id="0" name=""/>
        <dsp:cNvSpPr/>
      </dsp:nvSpPr>
      <dsp:spPr>
        <a:xfrm>
          <a:off x="0" y="6912922"/>
          <a:ext cx="15849600" cy="0"/>
        </a:xfrm>
        <a:prstGeom prst="line">
          <a:avLst/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4BE14CF-3D6D-4968-8096-45B2AC537989}">
      <dsp:nvSpPr>
        <dsp:cNvPr id="0" name=""/>
        <dsp:cNvSpPr/>
      </dsp:nvSpPr>
      <dsp:spPr>
        <a:xfrm>
          <a:off x="0" y="5752138"/>
          <a:ext cx="15849600" cy="0"/>
        </a:xfrm>
        <a:prstGeom prst="line">
          <a:avLst/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3A435F3-7BD5-4F15-A0C2-264C8185EFFE}">
      <dsp:nvSpPr>
        <dsp:cNvPr id="0" name=""/>
        <dsp:cNvSpPr/>
      </dsp:nvSpPr>
      <dsp:spPr>
        <a:xfrm>
          <a:off x="0" y="4591354"/>
          <a:ext cx="15849600" cy="0"/>
        </a:xfrm>
        <a:prstGeom prst="line">
          <a:avLst/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A6C7F47-7428-4BB7-83B1-00F7AAE5EAC1}">
      <dsp:nvSpPr>
        <dsp:cNvPr id="0" name=""/>
        <dsp:cNvSpPr/>
      </dsp:nvSpPr>
      <dsp:spPr>
        <a:xfrm>
          <a:off x="0" y="3430570"/>
          <a:ext cx="15849600" cy="0"/>
        </a:xfrm>
        <a:prstGeom prst="line">
          <a:avLst/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8986654-8F05-4537-8A69-7B4B422EC4DD}">
      <dsp:nvSpPr>
        <dsp:cNvPr id="0" name=""/>
        <dsp:cNvSpPr/>
      </dsp:nvSpPr>
      <dsp:spPr>
        <a:xfrm>
          <a:off x="0" y="2269785"/>
          <a:ext cx="15849600" cy="0"/>
        </a:xfrm>
        <a:prstGeom prst="line">
          <a:avLst/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73B8BFD-F6EF-4353-B5BB-3176F17B490E}">
      <dsp:nvSpPr>
        <dsp:cNvPr id="0" name=""/>
        <dsp:cNvSpPr/>
      </dsp:nvSpPr>
      <dsp:spPr>
        <a:xfrm>
          <a:off x="0" y="1109001"/>
          <a:ext cx="15849600" cy="0"/>
        </a:xfrm>
        <a:prstGeom prst="line">
          <a:avLst/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B17ED3C-5280-4734-B595-502A0D0EA534}">
      <dsp:nvSpPr>
        <dsp:cNvPr id="0" name=""/>
        <dsp:cNvSpPr/>
      </dsp:nvSpPr>
      <dsp:spPr>
        <a:xfrm>
          <a:off x="4120895" y="3492"/>
          <a:ext cx="11728704" cy="11055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b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b="1" kern="1200" dirty="0">
              <a:latin typeface="Bahnschrift SemiLight Condensed" panose="020B0502040204020203" pitchFamily="34" charset="0"/>
            </a:rPr>
            <a:t>Increases anxiety, isolation, and risk of dropout</a:t>
          </a:r>
        </a:p>
      </dsp:txBody>
      <dsp:txXfrm>
        <a:off x="4120895" y="3492"/>
        <a:ext cx="11728704" cy="1105508"/>
      </dsp:txXfrm>
    </dsp:sp>
    <dsp:sp modelId="{B5EDBBED-55D9-40D3-8B64-003A6D632AFA}">
      <dsp:nvSpPr>
        <dsp:cNvPr id="0" name=""/>
        <dsp:cNvSpPr/>
      </dsp:nvSpPr>
      <dsp:spPr>
        <a:xfrm>
          <a:off x="0" y="3492"/>
          <a:ext cx="4120896" cy="1105508"/>
        </a:xfrm>
        <a:prstGeom prst="round2SameRect">
          <a:avLst>
            <a:gd name="adj1" fmla="val 1667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b="1" kern="1200" dirty="0">
              <a:latin typeface="Bahnschrift SemiLight Condensed" panose="020B0502040204020203" pitchFamily="34" charset="0"/>
            </a:rPr>
            <a:t>Lack of welcome</a:t>
          </a:r>
        </a:p>
      </dsp:txBody>
      <dsp:txXfrm>
        <a:off x="53976" y="57468"/>
        <a:ext cx="4012944" cy="1051532"/>
      </dsp:txXfrm>
    </dsp:sp>
    <dsp:sp modelId="{CADB32FC-C363-4EA9-A7E4-E18D44D7DB52}">
      <dsp:nvSpPr>
        <dsp:cNvPr id="0" name=""/>
        <dsp:cNvSpPr/>
      </dsp:nvSpPr>
      <dsp:spPr>
        <a:xfrm>
          <a:off x="4120895" y="1164277"/>
          <a:ext cx="11728704" cy="11055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b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b="1" kern="1200" dirty="0">
              <a:latin typeface="Bahnschrift SemiLight Condensed" panose="020B0502040204020203" pitchFamily="34" charset="0"/>
            </a:rPr>
            <a:t>Destroys trust, creates exclusion</a:t>
          </a:r>
        </a:p>
      </dsp:txBody>
      <dsp:txXfrm>
        <a:off x="4120895" y="1164277"/>
        <a:ext cx="11728704" cy="1105508"/>
      </dsp:txXfrm>
    </dsp:sp>
    <dsp:sp modelId="{B152FE06-49E2-46D7-9700-CE087DA77584}">
      <dsp:nvSpPr>
        <dsp:cNvPr id="0" name=""/>
        <dsp:cNvSpPr/>
      </dsp:nvSpPr>
      <dsp:spPr>
        <a:xfrm>
          <a:off x="0" y="1164277"/>
          <a:ext cx="4120896" cy="1105508"/>
        </a:xfrm>
        <a:prstGeom prst="round2SameRect">
          <a:avLst>
            <a:gd name="adj1" fmla="val 1667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b="1" kern="1200" dirty="0">
              <a:latin typeface="Bahnschrift SemiLight Condensed" panose="020B0502040204020203" pitchFamily="34" charset="0"/>
            </a:rPr>
            <a:t>Cliques/favoritism</a:t>
          </a:r>
        </a:p>
      </dsp:txBody>
      <dsp:txXfrm>
        <a:off x="53976" y="1218253"/>
        <a:ext cx="4012944" cy="1051532"/>
      </dsp:txXfrm>
    </dsp:sp>
    <dsp:sp modelId="{3AB0C68A-EC5C-486D-923B-01B1AA4839D6}">
      <dsp:nvSpPr>
        <dsp:cNvPr id="0" name=""/>
        <dsp:cNvSpPr/>
      </dsp:nvSpPr>
      <dsp:spPr>
        <a:xfrm>
          <a:off x="4120895" y="2325061"/>
          <a:ext cx="11728704" cy="11055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b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b="1" kern="1200" dirty="0">
              <a:latin typeface="Bahnschrift SemiLight Condensed" panose="020B0502040204020203" pitchFamily="34" charset="0"/>
            </a:rPr>
            <a:t>Causes shame, discouragement, and departure</a:t>
          </a:r>
        </a:p>
      </dsp:txBody>
      <dsp:txXfrm>
        <a:off x="4120895" y="2325061"/>
        <a:ext cx="11728704" cy="1105508"/>
      </dsp:txXfrm>
    </dsp:sp>
    <dsp:sp modelId="{ECEA0BFB-91F5-4A67-8A56-1D71720ADA8D}">
      <dsp:nvSpPr>
        <dsp:cNvPr id="0" name=""/>
        <dsp:cNvSpPr/>
      </dsp:nvSpPr>
      <dsp:spPr>
        <a:xfrm>
          <a:off x="0" y="2325061"/>
          <a:ext cx="4120896" cy="1105508"/>
        </a:xfrm>
        <a:prstGeom prst="round2SameRect">
          <a:avLst>
            <a:gd name="adj1" fmla="val 1667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b="1" kern="1200" dirty="0">
              <a:latin typeface="Bahnschrift SemiLight Condensed" panose="020B0502040204020203" pitchFamily="34" charset="0"/>
            </a:rPr>
            <a:t>Judgment and hypocrisy</a:t>
          </a:r>
        </a:p>
      </dsp:txBody>
      <dsp:txXfrm>
        <a:off x="53976" y="2379037"/>
        <a:ext cx="4012944" cy="1051532"/>
      </dsp:txXfrm>
    </dsp:sp>
    <dsp:sp modelId="{BC571FF3-1597-4C32-BEDC-A14B0D3CE7BD}">
      <dsp:nvSpPr>
        <dsp:cNvPr id="0" name=""/>
        <dsp:cNvSpPr/>
      </dsp:nvSpPr>
      <dsp:spPr>
        <a:xfrm>
          <a:off x="4120895" y="3485845"/>
          <a:ext cx="11728704" cy="11055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b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b="1" kern="1200" dirty="0">
              <a:latin typeface="Bahnschrift SemiLight Condensed" panose="020B0502040204020203" pitchFamily="34" charset="0"/>
            </a:rPr>
            <a:t>Leaves new members feeling abandoned</a:t>
          </a:r>
        </a:p>
      </dsp:txBody>
      <dsp:txXfrm>
        <a:off x="4120895" y="3485845"/>
        <a:ext cx="11728704" cy="1105508"/>
      </dsp:txXfrm>
    </dsp:sp>
    <dsp:sp modelId="{81B47C86-2E71-4F1A-B065-0370BDEC599D}">
      <dsp:nvSpPr>
        <dsp:cNvPr id="0" name=""/>
        <dsp:cNvSpPr/>
      </dsp:nvSpPr>
      <dsp:spPr>
        <a:xfrm>
          <a:off x="0" y="3485845"/>
          <a:ext cx="4120896" cy="1105508"/>
        </a:xfrm>
        <a:prstGeom prst="round2SameRect">
          <a:avLst>
            <a:gd name="adj1" fmla="val 1667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b="1" kern="1200" dirty="0">
              <a:latin typeface="Bahnschrift SemiLight Condensed" panose="020B0502040204020203" pitchFamily="34" charset="0"/>
            </a:rPr>
            <a:t>Neglected follow-up</a:t>
          </a:r>
        </a:p>
      </dsp:txBody>
      <dsp:txXfrm>
        <a:off x="53976" y="3539821"/>
        <a:ext cx="4012944" cy="1051532"/>
      </dsp:txXfrm>
    </dsp:sp>
    <dsp:sp modelId="{EFFA4BD0-A115-4D81-8872-2C21EA35D0FE}">
      <dsp:nvSpPr>
        <dsp:cNvPr id="0" name=""/>
        <dsp:cNvSpPr/>
      </dsp:nvSpPr>
      <dsp:spPr>
        <a:xfrm>
          <a:off x="4120895" y="4646629"/>
          <a:ext cx="11728704" cy="11055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b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b="1" kern="1200" dirty="0">
              <a:latin typeface="Bahnschrift SemiLight Condensed" panose="020B0502040204020203" pitchFamily="34" charset="0"/>
            </a:rPr>
            <a:t>People leave when they feel invisible or unneeded</a:t>
          </a:r>
        </a:p>
      </dsp:txBody>
      <dsp:txXfrm>
        <a:off x="4120895" y="4646629"/>
        <a:ext cx="11728704" cy="1105508"/>
      </dsp:txXfrm>
    </dsp:sp>
    <dsp:sp modelId="{C0A05A1D-42BC-47D6-81F9-FAFA9B4E545D}">
      <dsp:nvSpPr>
        <dsp:cNvPr id="0" name=""/>
        <dsp:cNvSpPr/>
      </dsp:nvSpPr>
      <dsp:spPr>
        <a:xfrm>
          <a:off x="0" y="4646629"/>
          <a:ext cx="4120896" cy="1105508"/>
        </a:xfrm>
        <a:prstGeom prst="round2SameRect">
          <a:avLst>
            <a:gd name="adj1" fmla="val 1667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b="1" kern="1200" dirty="0">
              <a:latin typeface="Bahnschrift SemiLight Condensed" panose="020B0502040204020203" pitchFamily="34" charset="0"/>
            </a:rPr>
            <a:t>No voice or role</a:t>
          </a:r>
        </a:p>
      </dsp:txBody>
      <dsp:txXfrm>
        <a:off x="53976" y="4700605"/>
        <a:ext cx="4012944" cy="1051532"/>
      </dsp:txXfrm>
    </dsp:sp>
    <dsp:sp modelId="{48046BC1-A765-4390-B5F2-89721935165D}">
      <dsp:nvSpPr>
        <dsp:cNvPr id="0" name=""/>
        <dsp:cNvSpPr/>
      </dsp:nvSpPr>
      <dsp:spPr>
        <a:xfrm>
          <a:off x="4120895" y="5807414"/>
          <a:ext cx="11728704" cy="11055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b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b="1" kern="1200" dirty="0">
              <a:latin typeface="Bahnschrift SemiLight Condensed" panose="020B0502040204020203" pitchFamily="34" charset="0"/>
            </a:rPr>
            <a:t>Stunts spiritual growth, no guidance, weak faith formation</a:t>
          </a:r>
        </a:p>
      </dsp:txBody>
      <dsp:txXfrm>
        <a:off x="4120895" y="5807414"/>
        <a:ext cx="11728704" cy="1105508"/>
      </dsp:txXfrm>
    </dsp:sp>
    <dsp:sp modelId="{3B279CB4-1FC6-43CD-8D61-8025848C004D}">
      <dsp:nvSpPr>
        <dsp:cNvPr id="0" name=""/>
        <dsp:cNvSpPr/>
      </dsp:nvSpPr>
      <dsp:spPr>
        <a:xfrm>
          <a:off x="0" y="5807414"/>
          <a:ext cx="4120896" cy="1105508"/>
        </a:xfrm>
        <a:prstGeom prst="round2SameRect">
          <a:avLst>
            <a:gd name="adj1" fmla="val 1667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b="1" kern="1200" dirty="0">
              <a:latin typeface="Bahnschrift SemiLight Condensed" panose="020B0502040204020203" pitchFamily="34" charset="0"/>
            </a:rPr>
            <a:t>Lack of mentorship</a:t>
          </a:r>
        </a:p>
      </dsp:txBody>
      <dsp:txXfrm>
        <a:off x="53976" y="5861390"/>
        <a:ext cx="4012944" cy="1051532"/>
      </dsp:txXfrm>
    </dsp:sp>
    <dsp:sp modelId="{776FE6CE-0D09-4045-9B81-056211B6637B}">
      <dsp:nvSpPr>
        <dsp:cNvPr id="0" name=""/>
        <dsp:cNvSpPr/>
      </dsp:nvSpPr>
      <dsp:spPr>
        <a:xfrm>
          <a:off x="4120895" y="6968198"/>
          <a:ext cx="11728704" cy="11055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b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b="1" kern="1200" dirty="0">
              <a:latin typeface="Bahnschrift SemiLight Condensed" panose="020B0502040204020203" pitchFamily="34" charset="0"/>
            </a:rPr>
            <a:t>Creates confusion, unstable faith, vulnerability to error</a:t>
          </a:r>
        </a:p>
      </dsp:txBody>
      <dsp:txXfrm>
        <a:off x="4120895" y="6968198"/>
        <a:ext cx="11728704" cy="1105508"/>
      </dsp:txXfrm>
    </dsp:sp>
    <dsp:sp modelId="{48AE204A-2AD4-426B-8C60-EE38F3C97387}">
      <dsp:nvSpPr>
        <dsp:cNvPr id="0" name=""/>
        <dsp:cNvSpPr/>
      </dsp:nvSpPr>
      <dsp:spPr>
        <a:xfrm>
          <a:off x="0" y="6968198"/>
          <a:ext cx="4120896" cy="1105508"/>
        </a:xfrm>
        <a:prstGeom prst="round2SameRect">
          <a:avLst>
            <a:gd name="adj1" fmla="val 1667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b="1" kern="1200" dirty="0">
              <a:latin typeface="Bahnschrift SemiLight Condensed" panose="020B0502040204020203" pitchFamily="34" charset="0"/>
            </a:rPr>
            <a:t>No Bible/doctrinal teaching</a:t>
          </a:r>
        </a:p>
      </dsp:txBody>
      <dsp:txXfrm>
        <a:off x="53976" y="7022174"/>
        <a:ext cx="4012944" cy="105153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B1B6AC-6B89-497A-8C55-A7D91E7F7E14}">
      <dsp:nvSpPr>
        <dsp:cNvPr id="0" name=""/>
        <dsp:cNvSpPr/>
      </dsp:nvSpPr>
      <dsp:spPr>
        <a:xfrm rot="5400000">
          <a:off x="709100" y="3231941"/>
          <a:ext cx="2131441" cy="3546669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800B4B0-05A3-4CC7-9FA4-1B9439C683D4}">
      <dsp:nvSpPr>
        <dsp:cNvPr id="0" name=""/>
        <dsp:cNvSpPr/>
      </dsp:nvSpPr>
      <dsp:spPr>
        <a:xfrm>
          <a:off x="353310" y="4291631"/>
          <a:ext cx="3201953" cy="28066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4310" tIns="194310" rIns="194310" bIns="194310" numCol="1" spcCol="1270" anchor="t" anchorCtr="0">
          <a:noAutofit/>
        </a:bodyPr>
        <a:lstStyle/>
        <a:p>
          <a:pPr lvl="0" algn="l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100" b="1" kern="1200" dirty="0">
              <a:latin typeface="Bahnschrift SemiCondensed" panose="020B0502040204020203" pitchFamily="34" charset="0"/>
            </a:rPr>
            <a:t>Welcoming actions</a:t>
          </a:r>
          <a:endParaRPr lang="en-US" sz="5100" kern="1200" dirty="0">
            <a:latin typeface="Bahnschrift SemiCondensed" panose="020B0502040204020203" pitchFamily="34" charset="0"/>
          </a:endParaRPr>
        </a:p>
      </dsp:txBody>
      <dsp:txXfrm>
        <a:off x="353310" y="4291631"/>
        <a:ext cx="3201953" cy="2806699"/>
      </dsp:txXfrm>
    </dsp:sp>
    <dsp:sp modelId="{94CF3961-1281-4A74-BC4C-CD173CB5F749}">
      <dsp:nvSpPr>
        <dsp:cNvPr id="0" name=""/>
        <dsp:cNvSpPr/>
      </dsp:nvSpPr>
      <dsp:spPr>
        <a:xfrm>
          <a:off x="2951121" y="2970831"/>
          <a:ext cx="604142" cy="604142"/>
        </a:xfrm>
        <a:prstGeom prst="triangle">
          <a:avLst>
            <a:gd name="adj" fmla="val 100000"/>
          </a:avLst>
        </a:prstGeom>
        <a:solidFill>
          <a:schemeClr val="accent2">
            <a:hueOff val="780253"/>
            <a:satOff val="-973"/>
            <a:lumOff val="229"/>
            <a:alphaOff val="0"/>
          </a:schemeClr>
        </a:solidFill>
        <a:ln w="25400" cap="flat" cmpd="sng" algn="ctr">
          <a:solidFill>
            <a:schemeClr val="accent2">
              <a:hueOff val="780253"/>
              <a:satOff val="-973"/>
              <a:lumOff val="22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58352C9-B38A-4B61-AD6F-D426A78947FE}">
      <dsp:nvSpPr>
        <dsp:cNvPr id="0" name=""/>
        <dsp:cNvSpPr/>
      </dsp:nvSpPr>
      <dsp:spPr>
        <a:xfrm rot="5400000">
          <a:off x="4628917" y="2261978"/>
          <a:ext cx="2131441" cy="3546669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hueOff val="1560506"/>
            <a:satOff val="-1946"/>
            <a:lumOff val="458"/>
            <a:alphaOff val="0"/>
          </a:schemeClr>
        </a:solidFill>
        <a:ln w="25400" cap="flat" cmpd="sng" algn="ctr">
          <a:solidFill>
            <a:schemeClr val="accent2">
              <a:hueOff val="1560506"/>
              <a:satOff val="-1946"/>
              <a:lumOff val="45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7808B95-66B5-45A0-9D93-8222D2F25562}">
      <dsp:nvSpPr>
        <dsp:cNvPr id="0" name=""/>
        <dsp:cNvSpPr/>
      </dsp:nvSpPr>
      <dsp:spPr>
        <a:xfrm>
          <a:off x="4273126" y="3321669"/>
          <a:ext cx="3201953" cy="28066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4310" tIns="194310" rIns="194310" bIns="194310" numCol="1" spcCol="1270" anchor="t" anchorCtr="0">
          <a:noAutofit/>
        </a:bodyPr>
        <a:lstStyle/>
        <a:p>
          <a:pPr lvl="0" algn="l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100" kern="1200"/>
        </a:p>
      </dsp:txBody>
      <dsp:txXfrm>
        <a:off x="4273126" y="3321669"/>
        <a:ext cx="3201953" cy="2806699"/>
      </dsp:txXfrm>
    </dsp:sp>
    <dsp:sp modelId="{08EB8F68-8ED7-4207-A177-E0F0513CF319}">
      <dsp:nvSpPr>
        <dsp:cNvPr id="0" name=""/>
        <dsp:cNvSpPr/>
      </dsp:nvSpPr>
      <dsp:spPr>
        <a:xfrm>
          <a:off x="6870938" y="2000869"/>
          <a:ext cx="604142" cy="604142"/>
        </a:xfrm>
        <a:prstGeom prst="triangle">
          <a:avLst>
            <a:gd name="adj" fmla="val 100000"/>
          </a:avLst>
        </a:prstGeom>
        <a:solidFill>
          <a:schemeClr val="accent2">
            <a:hueOff val="2340759"/>
            <a:satOff val="-2919"/>
            <a:lumOff val="686"/>
            <a:alphaOff val="0"/>
          </a:schemeClr>
        </a:solidFill>
        <a:ln w="25400" cap="flat" cmpd="sng" algn="ctr">
          <a:solidFill>
            <a:schemeClr val="accent2">
              <a:hueOff val="2340759"/>
              <a:satOff val="-2919"/>
              <a:lumOff val="68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613610F-D5D2-4250-B04F-617F24A7B960}">
      <dsp:nvSpPr>
        <dsp:cNvPr id="0" name=""/>
        <dsp:cNvSpPr/>
      </dsp:nvSpPr>
      <dsp:spPr>
        <a:xfrm rot="5400000">
          <a:off x="8548734" y="1292016"/>
          <a:ext cx="2131441" cy="3546669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hueOff val="3121013"/>
            <a:satOff val="-3893"/>
            <a:lumOff val="915"/>
            <a:alphaOff val="0"/>
          </a:schemeClr>
        </a:solidFill>
        <a:ln w="25400" cap="flat" cmpd="sng" algn="ctr">
          <a:solidFill>
            <a:schemeClr val="accent2">
              <a:hueOff val="3121013"/>
              <a:satOff val="-3893"/>
              <a:lumOff val="91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93AEC55-05BD-4ED6-9B68-91758A6DF8DC}">
      <dsp:nvSpPr>
        <dsp:cNvPr id="0" name=""/>
        <dsp:cNvSpPr/>
      </dsp:nvSpPr>
      <dsp:spPr>
        <a:xfrm>
          <a:off x="8192943" y="2351706"/>
          <a:ext cx="3201953" cy="28066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4310" tIns="194310" rIns="194310" bIns="194310" numCol="1" spcCol="1270" anchor="t" anchorCtr="0">
          <a:noAutofit/>
        </a:bodyPr>
        <a:lstStyle/>
        <a:p>
          <a:pPr lvl="0" algn="l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100" kern="1200" dirty="0"/>
        </a:p>
      </dsp:txBody>
      <dsp:txXfrm>
        <a:off x="8192943" y="2351706"/>
        <a:ext cx="3201953" cy="2806699"/>
      </dsp:txXfrm>
    </dsp:sp>
    <dsp:sp modelId="{03EAF619-ECA3-4B32-A983-F6254DF77C1E}">
      <dsp:nvSpPr>
        <dsp:cNvPr id="0" name=""/>
        <dsp:cNvSpPr/>
      </dsp:nvSpPr>
      <dsp:spPr>
        <a:xfrm>
          <a:off x="10790754" y="1030906"/>
          <a:ext cx="604142" cy="604142"/>
        </a:xfrm>
        <a:prstGeom prst="triangle">
          <a:avLst>
            <a:gd name="adj" fmla="val 100000"/>
          </a:avLst>
        </a:prstGeom>
        <a:solidFill>
          <a:schemeClr val="accent2">
            <a:hueOff val="3901266"/>
            <a:satOff val="-4866"/>
            <a:lumOff val="1144"/>
            <a:alphaOff val="0"/>
          </a:schemeClr>
        </a:solidFill>
        <a:ln w="25400" cap="flat" cmpd="sng" algn="ctr">
          <a:solidFill>
            <a:schemeClr val="accent2">
              <a:hueOff val="3901266"/>
              <a:satOff val="-4866"/>
              <a:lumOff val="114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31EE2A-7E23-4541-9EDE-7DB52B184E86}">
      <dsp:nvSpPr>
        <dsp:cNvPr id="0" name=""/>
        <dsp:cNvSpPr/>
      </dsp:nvSpPr>
      <dsp:spPr>
        <a:xfrm rot="5400000">
          <a:off x="12468550" y="322053"/>
          <a:ext cx="2131441" cy="3546669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accent2">
              <a:hueOff val="4681519"/>
              <a:satOff val="-5839"/>
              <a:lumOff val="137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AA38D79-E86A-4247-AEE6-13506D4B17EC}">
      <dsp:nvSpPr>
        <dsp:cNvPr id="0" name=""/>
        <dsp:cNvSpPr/>
      </dsp:nvSpPr>
      <dsp:spPr>
        <a:xfrm>
          <a:off x="12112760" y="1381744"/>
          <a:ext cx="3201953" cy="28066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4310" tIns="194310" rIns="194310" bIns="194310" numCol="1" spcCol="1270" anchor="t" anchorCtr="0">
          <a:noAutofit/>
        </a:bodyPr>
        <a:lstStyle/>
        <a:p>
          <a:pPr lvl="0" algn="l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100" kern="1200"/>
        </a:p>
      </dsp:txBody>
      <dsp:txXfrm>
        <a:off x="12112760" y="1381744"/>
        <a:ext cx="3201953" cy="280669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B1B6AC-6B89-497A-8C55-A7D91E7F7E14}">
      <dsp:nvSpPr>
        <dsp:cNvPr id="0" name=""/>
        <dsp:cNvSpPr/>
      </dsp:nvSpPr>
      <dsp:spPr>
        <a:xfrm rot="5400000">
          <a:off x="709100" y="3231941"/>
          <a:ext cx="2131441" cy="3546669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800B4B0-05A3-4CC7-9FA4-1B9439C683D4}">
      <dsp:nvSpPr>
        <dsp:cNvPr id="0" name=""/>
        <dsp:cNvSpPr/>
      </dsp:nvSpPr>
      <dsp:spPr>
        <a:xfrm>
          <a:off x="353310" y="4291631"/>
          <a:ext cx="3201953" cy="28066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4310" tIns="194310" rIns="194310" bIns="194310" numCol="1" spcCol="1270" anchor="t" anchorCtr="0">
          <a:noAutofit/>
        </a:bodyPr>
        <a:lstStyle/>
        <a:p>
          <a:pPr lvl="0" algn="l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100" b="1" kern="1200" dirty="0">
              <a:latin typeface="Bahnschrift SemiCondensed" panose="020B0502040204020203" pitchFamily="34" charset="0"/>
            </a:rPr>
            <a:t>Welcoming actions</a:t>
          </a:r>
          <a:endParaRPr lang="en-US" sz="5100" kern="1200" dirty="0">
            <a:latin typeface="Bahnschrift SemiCondensed" panose="020B0502040204020203" pitchFamily="34" charset="0"/>
          </a:endParaRPr>
        </a:p>
      </dsp:txBody>
      <dsp:txXfrm>
        <a:off x="353310" y="4291631"/>
        <a:ext cx="3201953" cy="2806699"/>
      </dsp:txXfrm>
    </dsp:sp>
    <dsp:sp modelId="{94CF3961-1281-4A74-BC4C-CD173CB5F749}">
      <dsp:nvSpPr>
        <dsp:cNvPr id="0" name=""/>
        <dsp:cNvSpPr/>
      </dsp:nvSpPr>
      <dsp:spPr>
        <a:xfrm>
          <a:off x="2951121" y="2970831"/>
          <a:ext cx="604142" cy="604142"/>
        </a:xfrm>
        <a:prstGeom prst="triangle">
          <a:avLst>
            <a:gd name="adj" fmla="val 10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58352C9-B38A-4B61-AD6F-D426A78947FE}">
      <dsp:nvSpPr>
        <dsp:cNvPr id="0" name=""/>
        <dsp:cNvSpPr/>
      </dsp:nvSpPr>
      <dsp:spPr>
        <a:xfrm rot="5400000">
          <a:off x="4628917" y="2261978"/>
          <a:ext cx="2131441" cy="3546669"/>
        </a:xfrm>
        <a:prstGeom prst="corner">
          <a:avLst>
            <a:gd name="adj1" fmla="val 16120"/>
            <a:gd name="adj2" fmla="val 1611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7808B95-66B5-45A0-9D93-8222D2F25562}">
      <dsp:nvSpPr>
        <dsp:cNvPr id="0" name=""/>
        <dsp:cNvSpPr/>
      </dsp:nvSpPr>
      <dsp:spPr>
        <a:xfrm>
          <a:off x="4273126" y="3321669"/>
          <a:ext cx="3201953" cy="28066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4310" tIns="194310" rIns="194310" bIns="194310" numCol="1" spcCol="1270" anchor="t" anchorCtr="0">
          <a:noAutofit/>
        </a:bodyPr>
        <a:lstStyle/>
        <a:p>
          <a:pPr lvl="0" algn="l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100" b="1" kern="1200" dirty="0">
              <a:latin typeface="Bahnschrift SemiCondensed" panose="020B0502040204020203" pitchFamily="34" charset="0"/>
            </a:rPr>
            <a:t>Integration Activities</a:t>
          </a:r>
        </a:p>
      </dsp:txBody>
      <dsp:txXfrm>
        <a:off x="4273126" y="3321669"/>
        <a:ext cx="3201953" cy="2806699"/>
      </dsp:txXfrm>
    </dsp:sp>
    <dsp:sp modelId="{08EB8F68-8ED7-4207-A177-E0F0513CF319}">
      <dsp:nvSpPr>
        <dsp:cNvPr id="0" name=""/>
        <dsp:cNvSpPr/>
      </dsp:nvSpPr>
      <dsp:spPr>
        <a:xfrm>
          <a:off x="6870938" y="2000869"/>
          <a:ext cx="604142" cy="604142"/>
        </a:xfrm>
        <a:prstGeom prst="triangle">
          <a:avLst>
            <a:gd name="adj" fmla="val 10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613610F-D5D2-4250-B04F-617F24A7B960}">
      <dsp:nvSpPr>
        <dsp:cNvPr id="0" name=""/>
        <dsp:cNvSpPr/>
      </dsp:nvSpPr>
      <dsp:spPr>
        <a:xfrm rot="5400000">
          <a:off x="8548734" y="1292016"/>
          <a:ext cx="2131441" cy="3546669"/>
        </a:xfrm>
        <a:prstGeom prst="corner">
          <a:avLst>
            <a:gd name="adj1" fmla="val 16120"/>
            <a:gd name="adj2" fmla="val 1611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93AEC55-05BD-4ED6-9B68-91758A6DF8DC}">
      <dsp:nvSpPr>
        <dsp:cNvPr id="0" name=""/>
        <dsp:cNvSpPr/>
      </dsp:nvSpPr>
      <dsp:spPr>
        <a:xfrm>
          <a:off x="8192943" y="2351706"/>
          <a:ext cx="3201953" cy="28066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4310" tIns="194310" rIns="194310" bIns="194310" numCol="1" spcCol="1270" anchor="t" anchorCtr="0">
          <a:noAutofit/>
        </a:bodyPr>
        <a:lstStyle/>
        <a:p>
          <a:pPr lvl="0" algn="l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100" kern="1200"/>
        </a:p>
      </dsp:txBody>
      <dsp:txXfrm>
        <a:off x="8192943" y="2351706"/>
        <a:ext cx="3201953" cy="2806699"/>
      </dsp:txXfrm>
    </dsp:sp>
    <dsp:sp modelId="{03EAF619-ECA3-4B32-A983-F6254DF77C1E}">
      <dsp:nvSpPr>
        <dsp:cNvPr id="0" name=""/>
        <dsp:cNvSpPr/>
      </dsp:nvSpPr>
      <dsp:spPr>
        <a:xfrm>
          <a:off x="10790754" y="1030906"/>
          <a:ext cx="604142" cy="604142"/>
        </a:xfrm>
        <a:prstGeom prst="triangle">
          <a:avLst>
            <a:gd name="adj" fmla="val 10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31EE2A-7E23-4541-9EDE-7DB52B184E86}">
      <dsp:nvSpPr>
        <dsp:cNvPr id="0" name=""/>
        <dsp:cNvSpPr/>
      </dsp:nvSpPr>
      <dsp:spPr>
        <a:xfrm rot="5400000">
          <a:off x="12468550" y="322053"/>
          <a:ext cx="2131441" cy="3546669"/>
        </a:xfrm>
        <a:prstGeom prst="corner">
          <a:avLst>
            <a:gd name="adj1" fmla="val 16120"/>
            <a:gd name="adj2" fmla="val 1611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AA38D79-E86A-4247-AEE6-13506D4B17EC}">
      <dsp:nvSpPr>
        <dsp:cNvPr id="0" name=""/>
        <dsp:cNvSpPr/>
      </dsp:nvSpPr>
      <dsp:spPr>
        <a:xfrm>
          <a:off x="12112760" y="1381744"/>
          <a:ext cx="3201953" cy="28066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4310" tIns="194310" rIns="194310" bIns="194310" numCol="1" spcCol="1270" anchor="t" anchorCtr="0">
          <a:noAutofit/>
        </a:bodyPr>
        <a:lstStyle/>
        <a:p>
          <a:pPr lvl="0" algn="l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100" kern="1200"/>
        </a:p>
      </dsp:txBody>
      <dsp:txXfrm>
        <a:off x="12112760" y="1381744"/>
        <a:ext cx="3201953" cy="280669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B1B6AC-6B89-497A-8C55-A7D91E7F7E14}">
      <dsp:nvSpPr>
        <dsp:cNvPr id="0" name=""/>
        <dsp:cNvSpPr/>
      </dsp:nvSpPr>
      <dsp:spPr>
        <a:xfrm rot="5400000">
          <a:off x="709100" y="3231941"/>
          <a:ext cx="2131441" cy="3546669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800B4B0-05A3-4CC7-9FA4-1B9439C683D4}">
      <dsp:nvSpPr>
        <dsp:cNvPr id="0" name=""/>
        <dsp:cNvSpPr/>
      </dsp:nvSpPr>
      <dsp:spPr>
        <a:xfrm>
          <a:off x="353310" y="4291631"/>
          <a:ext cx="3201953" cy="28066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4310" tIns="194310" rIns="194310" bIns="194310" numCol="1" spcCol="1270" anchor="t" anchorCtr="0">
          <a:noAutofit/>
        </a:bodyPr>
        <a:lstStyle/>
        <a:p>
          <a:pPr lvl="0" algn="l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100" b="1" kern="1200" dirty="0">
              <a:latin typeface="Bahnschrift SemiCondensed" panose="020B0502040204020203" pitchFamily="34" charset="0"/>
            </a:rPr>
            <a:t>Welcoming actions</a:t>
          </a:r>
        </a:p>
      </dsp:txBody>
      <dsp:txXfrm>
        <a:off x="353310" y="4291631"/>
        <a:ext cx="3201953" cy="2806699"/>
      </dsp:txXfrm>
    </dsp:sp>
    <dsp:sp modelId="{94CF3961-1281-4A74-BC4C-CD173CB5F749}">
      <dsp:nvSpPr>
        <dsp:cNvPr id="0" name=""/>
        <dsp:cNvSpPr/>
      </dsp:nvSpPr>
      <dsp:spPr>
        <a:xfrm>
          <a:off x="2951121" y="2970831"/>
          <a:ext cx="604142" cy="604142"/>
        </a:xfrm>
        <a:prstGeom prst="triangle">
          <a:avLst>
            <a:gd name="adj" fmla="val 10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58352C9-B38A-4B61-AD6F-D426A78947FE}">
      <dsp:nvSpPr>
        <dsp:cNvPr id="0" name=""/>
        <dsp:cNvSpPr/>
      </dsp:nvSpPr>
      <dsp:spPr>
        <a:xfrm rot="5400000">
          <a:off x="4628917" y="2261978"/>
          <a:ext cx="2131441" cy="3546669"/>
        </a:xfrm>
        <a:prstGeom prst="corner">
          <a:avLst>
            <a:gd name="adj1" fmla="val 16120"/>
            <a:gd name="adj2" fmla="val 1611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7808B95-66B5-45A0-9D93-8222D2F25562}">
      <dsp:nvSpPr>
        <dsp:cNvPr id="0" name=""/>
        <dsp:cNvSpPr/>
      </dsp:nvSpPr>
      <dsp:spPr>
        <a:xfrm>
          <a:off x="4273126" y="3321669"/>
          <a:ext cx="3201953" cy="28066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4310" tIns="194310" rIns="194310" bIns="194310" numCol="1" spcCol="1270" anchor="t" anchorCtr="0">
          <a:noAutofit/>
        </a:bodyPr>
        <a:lstStyle/>
        <a:p>
          <a:pPr lvl="0" algn="l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100" b="1" kern="1200" dirty="0">
              <a:latin typeface="Bahnschrift SemiCondensed" panose="020B0502040204020203" pitchFamily="34" charset="0"/>
            </a:rPr>
            <a:t>Integration Activities</a:t>
          </a:r>
        </a:p>
      </dsp:txBody>
      <dsp:txXfrm>
        <a:off x="4273126" y="3321669"/>
        <a:ext cx="3201953" cy="2806699"/>
      </dsp:txXfrm>
    </dsp:sp>
    <dsp:sp modelId="{08EB8F68-8ED7-4207-A177-E0F0513CF319}">
      <dsp:nvSpPr>
        <dsp:cNvPr id="0" name=""/>
        <dsp:cNvSpPr/>
      </dsp:nvSpPr>
      <dsp:spPr>
        <a:xfrm>
          <a:off x="6870938" y="2000869"/>
          <a:ext cx="604142" cy="604142"/>
        </a:xfrm>
        <a:prstGeom prst="triangle">
          <a:avLst>
            <a:gd name="adj" fmla="val 10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613610F-D5D2-4250-B04F-617F24A7B960}">
      <dsp:nvSpPr>
        <dsp:cNvPr id="0" name=""/>
        <dsp:cNvSpPr/>
      </dsp:nvSpPr>
      <dsp:spPr>
        <a:xfrm rot="5400000">
          <a:off x="8548734" y="1292016"/>
          <a:ext cx="2131441" cy="3546669"/>
        </a:xfrm>
        <a:prstGeom prst="corner">
          <a:avLst>
            <a:gd name="adj1" fmla="val 16120"/>
            <a:gd name="adj2" fmla="val 1611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93AEC55-05BD-4ED6-9B68-91758A6DF8DC}">
      <dsp:nvSpPr>
        <dsp:cNvPr id="0" name=""/>
        <dsp:cNvSpPr/>
      </dsp:nvSpPr>
      <dsp:spPr>
        <a:xfrm>
          <a:off x="8192943" y="2351706"/>
          <a:ext cx="3201953" cy="28066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4310" tIns="194310" rIns="194310" bIns="194310" numCol="1" spcCol="1270" anchor="t" anchorCtr="0">
          <a:noAutofit/>
        </a:bodyPr>
        <a:lstStyle/>
        <a:p>
          <a:pPr lvl="0" algn="l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100" b="1" kern="1200" dirty="0">
              <a:latin typeface="Bahnschrift SemiCondensed" panose="020B0502040204020203" pitchFamily="34" charset="0"/>
            </a:rPr>
            <a:t>Spiritual Rooting</a:t>
          </a:r>
          <a:endParaRPr lang="en-US" sz="5100" kern="1200" dirty="0">
            <a:latin typeface="Bahnschrift SemiCondensed" panose="020B0502040204020203" pitchFamily="34" charset="0"/>
          </a:endParaRPr>
        </a:p>
      </dsp:txBody>
      <dsp:txXfrm>
        <a:off x="8192943" y="2351706"/>
        <a:ext cx="3201953" cy="2806699"/>
      </dsp:txXfrm>
    </dsp:sp>
    <dsp:sp modelId="{03EAF619-ECA3-4B32-A983-F6254DF77C1E}">
      <dsp:nvSpPr>
        <dsp:cNvPr id="0" name=""/>
        <dsp:cNvSpPr/>
      </dsp:nvSpPr>
      <dsp:spPr>
        <a:xfrm>
          <a:off x="10790754" y="1030906"/>
          <a:ext cx="604142" cy="604142"/>
        </a:xfrm>
        <a:prstGeom prst="triangle">
          <a:avLst>
            <a:gd name="adj" fmla="val 10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31EE2A-7E23-4541-9EDE-7DB52B184E86}">
      <dsp:nvSpPr>
        <dsp:cNvPr id="0" name=""/>
        <dsp:cNvSpPr/>
      </dsp:nvSpPr>
      <dsp:spPr>
        <a:xfrm rot="5400000">
          <a:off x="12468550" y="322053"/>
          <a:ext cx="2131441" cy="3546669"/>
        </a:xfrm>
        <a:prstGeom prst="corner">
          <a:avLst>
            <a:gd name="adj1" fmla="val 16120"/>
            <a:gd name="adj2" fmla="val 1611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AA38D79-E86A-4247-AEE6-13506D4B17EC}">
      <dsp:nvSpPr>
        <dsp:cNvPr id="0" name=""/>
        <dsp:cNvSpPr/>
      </dsp:nvSpPr>
      <dsp:spPr>
        <a:xfrm>
          <a:off x="12112760" y="1381744"/>
          <a:ext cx="3201953" cy="28066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4310" tIns="194310" rIns="194310" bIns="194310" numCol="1" spcCol="1270" anchor="t" anchorCtr="0">
          <a:noAutofit/>
        </a:bodyPr>
        <a:lstStyle/>
        <a:p>
          <a:pPr lvl="0" algn="l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100" kern="1200"/>
        </a:p>
      </dsp:txBody>
      <dsp:txXfrm>
        <a:off x="12112760" y="1381744"/>
        <a:ext cx="3201953" cy="2806699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B1B6AC-6B89-497A-8C55-A7D91E7F7E14}">
      <dsp:nvSpPr>
        <dsp:cNvPr id="0" name=""/>
        <dsp:cNvSpPr/>
      </dsp:nvSpPr>
      <dsp:spPr>
        <a:xfrm rot="5400000">
          <a:off x="709100" y="3231941"/>
          <a:ext cx="2131441" cy="3546669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800B4B0-05A3-4CC7-9FA4-1B9439C683D4}">
      <dsp:nvSpPr>
        <dsp:cNvPr id="0" name=""/>
        <dsp:cNvSpPr/>
      </dsp:nvSpPr>
      <dsp:spPr>
        <a:xfrm>
          <a:off x="353310" y="4291631"/>
          <a:ext cx="3201953" cy="28066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4310" tIns="194310" rIns="194310" bIns="194310" numCol="1" spcCol="1270" anchor="t" anchorCtr="0">
          <a:noAutofit/>
        </a:bodyPr>
        <a:lstStyle/>
        <a:p>
          <a:pPr lvl="0" algn="l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100" b="1" kern="1200" dirty="0">
              <a:latin typeface="Bahnschrift SemiCondensed" panose="020B0502040204020203" pitchFamily="34" charset="0"/>
            </a:rPr>
            <a:t>Welcoming actions</a:t>
          </a:r>
        </a:p>
      </dsp:txBody>
      <dsp:txXfrm>
        <a:off x="353310" y="4291631"/>
        <a:ext cx="3201953" cy="2806699"/>
      </dsp:txXfrm>
    </dsp:sp>
    <dsp:sp modelId="{94CF3961-1281-4A74-BC4C-CD173CB5F749}">
      <dsp:nvSpPr>
        <dsp:cNvPr id="0" name=""/>
        <dsp:cNvSpPr/>
      </dsp:nvSpPr>
      <dsp:spPr>
        <a:xfrm>
          <a:off x="2951121" y="2970831"/>
          <a:ext cx="604142" cy="604142"/>
        </a:xfrm>
        <a:prstGeom prst="triangle">
          <a:avLst>
            <a:gd name="adj" fmla="val 10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58352C9-B38A-4B61-AD6F-D426A78947FE}">
      <dsp:nvSpPr>
        <dsp:cNvPr id="0" name=""/>
        <dsp:cNvSpPr/>
      </dsp:nvSpPr>
      <dsp:spPr>
        <a:xfrm rot="5400000">
          <a:off x="4628917" y="2261978"/>
          <a:ext cx="2131441" cy="3546669"/>
        </a:xfrm>
        <a:prstGeom prst="corner">
          <a:avLst>
            <a:gd name="adj1" fmla="val 16120"/>
            <a:gd name="adj2" fmla="val 1611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7808B95-66B5-45A0-9D93-8222D2F25562}">
      <dsp:nvSpPr>
        <dsp:cNvPr id="0" name=""/>
        <dsp:cNvSpPr/>
      </dsp:nvSpPr>
      <dsp:spPr>
        <a:xfrm>
          <a:off x="4273126" y="3321669"/>
          <a:ext cx="3201953" cy="28066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4310" tIns="194310" rIns="194310" bIns="194310" numCol="1" spcCol="1270" anchor="t" anchorCtr="0">
          <a:noAutofit/>
        </a:bodyPr>
        <a:lstStyle/>
        <a:p>
          <a:pPr lvl="0" algn="l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100" b="1" kern="1200" dirty="0">
              <a:latin typeface="Bahnschrift SemiCondensed" panose="020B0502040204020203" pitchFamily="34" charset="0"/>
            </a:rPr>
            <a:t>Integration Activities</a:t>
          </a:r>
        </a:p>
      </dsp:txBody>
      <dsp:txXfrm>
        <a:off x="4273126" y="3321669"/>
        <a:ext cx="3201953" cy="2806699"/>
      </dsp:txXfrm>
    </dsp:sp>
    <dsp:sp modelId="{08EB8F68-8ED7-4207-A177-E0F0513CF319}">
      <dsp:nvSpPr>
        <dsp:cNvPr id="0" name=""/>
        <dsp:cNvSpPr/>
      </dsp:nvSpPr>
      <dsp:spPr>
        <a:xfrm>
          <a:off x="6870938" y="2000869"/>
          <a:ext cx="604142" cy="604142"/>
        </a:xfrm>
        <a:prstGeom prst="triangle">
          <a:avLst>
            <a:gd name="adj" fmla="val 10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613610F-D5D2-4250-B04F-617F24A7B960}">
      <dsp:nvSpPr>
        <dsp:cNvPr id="0" name=""/>
        <dsp:cNvSpPr/>
      </dsp:nvSpPr>
      <dsp:spPr>
        <a:xfrm rot="5400000">
          <a:off x="8548734" y="1292016"/>
          <a:ext cx="2131441" cy="3546669"/>
        </a:xfrm>
        <a:prstGeom prst="corner">
          <a:avLst>
            <a:gd name="adj1" fmla="val 16120"/>
            <a:gd name="adj2" fmla="val 1611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93AEC55-05BD-4ED6-9B68-91758A6DF8DC}">
      <dsp:nvSpPr>
        <dsp:cNvPr id="0" name=""/>
        <dsp:cNvSpPr/>
      </dsp:nvSpPr>
      <dsp:spPr>
        <a:xfrm>
          <a:off x="8192943" y="2351706"/>
          <a:ext cx="3201953" cy="28066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4310" tIns="194310" rIns="194310" bIns="194310" numCol="1" spcCol="1270" anchor="t" anchorCtr="0">
          <a:noAutofit/>
        </a:bodyPr>
        <a:lstStyle/>
        <a:p>
          <a:pPr lvl="0" algn="l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100" b="1" kern="1200" dirty="0">
              <a:latin typeface="Bahnschrift SemiCondensed" panose="020B0502040204020203" pitchFamily="34" charset="0"/>
            </a:rPr>
            <a:t>Spiritual Rooting</a:t>
          </a:r>
          <a:endParaRPr lang="en-US" sz="5100" kern="1200" dirty="0">
            <a:latin typeface="Bahnschrift SemiCondensed" panose="020B0502040204020203" pitchFamily="34" charset="0"/>
          </a:endParaRPr>
        </a:p>
      </dsp:txBody>
      <dsp:txXfrm>
        <a:off x="8192943" y="2351706"/>
        <a:ext cx="3201953" cy="2806699"/>
      </dsp:txXfrm>
    </dsp:sp>
    <dsp:sp modelId="{03EAF619-ECA3-4B32-A983-F6254DF77C1E}">
      <dsp:nvSpPr>
        <dsp:cNvPr id="0" name=""/>
        <dsp:cNvSpPr/>
      </dsp:nvSpPr>
      <dsp:spPr>
        <a:xfrm>
          <a:off x="10790754" y="1030906"/>
          <a:ext cx="604142" cy="604142"/>
        </a:xfrm>
        <a:prstGeom prst="triangle">
          <a:avLst>
            <a:gd name="adj" fmla="val 10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31EE2A-7E23-4541-9EDE-7DB52B184E86}">
      <dsp:nvSpPr>
        <dsp:cNvPr id="0" name=""/>
        <dsp:cNvSpPr/>
      </dsp:nvSpPr>
      <dsp:spPr>
        <a:xfrm rot="5400000">
          <a:off x="12468550" y="322053"/>
          <a:ext cx="2131441" cy="3546669"/>
        </a:xfrm>
        <a:prstGeom prst="corner">
          <a:avLst>
            <a:gd name="adj1" fmla="val 16120"/>
            <a:gd name="adj2" fmla="val 1611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AA38D79-E86A-4247-AEE6-13506D4B17EC}">
      <dsp:nvSpPr>
        <dsp:cNvPr id="0" name=""/>
        <dsp:cNvSpPr/>
      </dsp:nvSpPr>
      <dsp:spPr>
        <a:xfrm>
          <a:off x="12112760" y="1381744"/>
          <a:ext cx="3201953" cy="28066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4310" tIns="194310" rIns="194310" bIns="194310" numCol="1" spcCol="1270" anchor="t" anchorCtr="0">
          <a:noAutofit/>
        </a:bodyPr>
        <a:lstStyle/>
        <a:p>
          <a:pPr lvl="0" algn="l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100" b="1" kern="1200" dirty="0"/>
            <a:t>Ongoing Support</a:t>
          </a:r>
          <a:endParaRPr lang="en-US" sz="5100" kern="1200" dirty="0"/>
        </a:p>
      </dsp:txBody>
      <dsp:txXfrm>
        <a:off x="12112760" y="1381744"/>
        <a:ext cx="3201953" cy="280669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5">
  <dgm:title val=""/>
  <dgm:desc val=""/>
  <dgm:catLst>
    <dgm:cat type="relationship" pri="6000"/>
    <dgm:cat type="process" pri="3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lte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0.1"/>
          <dgm:constr type="sibSp" refType="h" op="lte" fact="0.1"/>
          <dgm:constr type="diam" refType="w" refFor="ch" refPtType="node" op="equ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2"/>
          <dgm:constr type="sibSp" refType="h" op="lte" fact="0.1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3" axis="ch" ptType="node" func="cnt" op="equ" val="7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4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/>
          <dgm:constr type="sibSp" refType="h" op="lte" fact="0.1"/>
        </dgm:constrLst>
      </dgm:if>
      <dgm:if name="Name15" axis="ch" ptType="node" func="cnt" op="gte" val="9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else name="Name1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35"/>
        </dgm:constrLst>
      </dgm:else>
    </dgm:choose>
    <dgm:ruleLst/>
    <dgm:forEach name="Name17" axis="ch" ptType="node">
      <dgm:layoutNode name="arrow">
        <dgm:varLst>
          <dgm:bulletEnabled val="1"/>
        </dgm:varLst>
        <dgm:alg type="tx"/>
        <dgm:shape xmlns:r="http://schemas.openxmlformats.org/officeDocument/2006/relationships" type="down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1/layout/TabList">
  <dgm:title val="Tab List"/>
  <dgm:desc val="Use to show non-sequential or grouped blocks of information. Works well for lists with a small amount of Level 1 text. The first Level 2 displays next to the Level 1 text  and the remaining Level 2 text appears beneath the Level 1 text."/>
  <dgm:catLst>
    <dgm:cat type="list" pri="4500"/>
    <dgm:cat type="officeonline" pri="11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30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0" srcId="0" destId="10" srcOrd="0" destOrd="0"/>
        <dgm:cxn modelId="41" srcId="10" destId="11" srcOrd="0" destOrd="0"/>
        <dgm:cxn modelId="42" srcId="10" destId="12" srcOrd="0" destOrd="0"/>
        <dgm:cxn modelId="50" srcId="0" destId="20" srcOrd="1" destOrd="0"/>
        <dgm:cxn modelId="51" srcId="20" destId="21" srcOrd="1" destOrd="0"/>
        <dgm:cxn modelId="52" srcId="20" destId="22" srcOrd="1" destOrd="0"/>
        <dgm:cxn modelId="60" srcId="0" destId="30" srcOrd="2" destOrd="0"/>
        <dgm:cxn modelId="61" srcId="30" destId="31" srcOrd="2" destOrd="0"/>
        <dgm:cxn modelId="62" srcId="30" destId="32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/>
      <dgm:chPref val="3"/>
      <dgm:dir/>
      <dgm:animOne val="branch"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w" for="ch" forName="Child" refType="w"/>
      <dgm:constr type="h" for="ch" forName="Child" refType="h" fact="0.6667"/>
      <dgm:constr type="primFontSz" for="des" forName="Parent" op="equ" val="65"/>
      <dgm:constr type="primFontSz" for="des" forName="Child" op="equ" val="65"/>
      <dgm:constr type="primFontSz" for="des" forName="FirstChild" op="equ" val="65"/>
      <dgm:constr type="primFontSz" for="des" forName="Child" refType="primFontSz" refFor="des" refForName="Parent" op="lte"/>
      <dgm:constr type="primFontSz" for="des" forName="FirstChild" refType="primFontSz" refFor="des" refForName="Parent" op="lte"/>
      <dgm:constr type="primFontSz" for="des" forName="Child" refType="primFontSz" refFor="des" refForName="FirstChild" op="lte"/>
      <dgm:constr type="w" for="ch" forName="composite" refType="w"/>
      <dgm:constr type="h" for="ch" forName="composite" refType="h" fact="0.3333"/>
      <dgm:constr type="sp" refType="h" refFor="ch" refForName="composite" op="equ" fact="0.05"/>
      <dgm:constr type="h" for="ch" forName="sibTrans" refType="h" refFor="ch" refForName="composite" op="equ" fact="0.05"/>
      <dgm:constr type="w" for="ch" forName="sibTrans" refType="h" refFor="ch" refForName="sibTrans" op="equ"/>
    </dgm:constrLst>
    <dgm:forEach name="nodesForEach" axis="ch" ptType="node">
      <dgm:layoutNode name="composite">
        <dgm:alg type="composite"/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l" for="ch" forName="FirstChild" refType="w" fact="0.26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l" for="ch" forName="Parent" refType="w" fact="0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if>
          <dgm:else name="Name3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r" for="ch" forName="FirstChild" refType="w" fact="0.74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r" for="ch" forName="Parent" refType="w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else>
        </dgm:choose>
        <dgm:layoutNode name="FirstChild" styleLbl="revTx">
          <dgm:varLst>
            <dgm:chMax val="0"/>
            <dgm:chPref val="0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  <dgm:param type="txAnchorVertCh" val="b"/>
                <dgm:param type="parTxRTLAlign" val="l"/>
              </dgm:alg>
            </dgm:if>
            <dgm:else name="Name6">
              <dgm:alg type="tx">
                <dgm:param type="parTxLTRAlign" val="r"/>
                <dgm:param type="shpTxLTRAlignCh" val="r"/>
                <dgm:param type="txAnchorVert" val="b"/>
                <dgm:param type="txAnchorVertCh" val="b"/>
                <dgm:param type="parTxRTLAlign" val="r"/>
              </dgm:alg>
            </dgm:else>
          </dgm:choose>
          <dgm:shape xmlns:r="http://schemas.openxmlformats.org/officeDocument/2006/relationships" type="rect" r:blip="">
            <dgm:adjLst/>
          </dgm:shape>
          <dgm:choose name="Name7">
            <dgm:if name="Name8" axis="ch" ptType="node" func="cnt" op="gte" val="1">
              <dgm:presOf axis="ch desOrSelf" ptType="node node" st="1 1" cnt="1 0"/>
            </dgm:if>
            <dgm:else name="Name9">
              <dgm:presOf/>
            </dgm:else>
          </dgm:choose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Parent" styleLbl="alignNode1">
          <dgm:varLst>
            <dgm:chMax val="3"/>
            <dgm:chPref val="3"/>
            <dgm:bulletEnabled val="1"/>
          </dgm:varLst>
          <dgm:alg type="tx">
            <dgm:param type="shpTxLTRAlignCh" val="ctr"/>
            <dgm:param type="txAnchorVertCh" val="mid"/>
          </dgm:alg>
          <dgm:shape xmlns:r="http://schemas.openxmlformats.org/officeDocument/2006/relationships" type="round2SameRect" r:blip="">
            <dgm:adjLst>
              <dgm:adj idx="1" val="0.1667"/>
              <dgm:adj idx="2" val="0"/>
            </dgm:adjLst>
          </dgm:shape>
          <dgm:presOf axis="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Accent" styleLbl="parChTrans1D1">
          <dgm:alg type="sp"/>
          <dgm:shape xmlns:r="http://schemas.openxmlformats.org/officeDocument/2006/relationships" type="line" r:blip="" zOrderOff="-99999">
            <dgm:adjLst/>
          </dgm:shape>
          <dgm:presOf/>
        </dgm:layoutNode>
      </dgm:layoutNode>
      <dgm:choose name="Name10">
        <dgm:if name="Name11" axis="ch" ptType="node" st="2" cnt="1" func="cnt" op="gte" val="1">
          <dgm:layoutNode name="Child" styleLbl="revTx">
            <dgm:varLst>
              <dgm:chMax val="0"/>
              <dgm:chPref val="0"/>
              <dgm:bulletEnabled val="1"/>
            </dgm:varLst>
            <dgm:choose name="Name12">
              <dgm:if name="Name13" func="var" arg="dir" op="equ" val="norm">
                <dgm:alg type="tx">
                  <dgm:param type="stBulletLvl" val="1"/>
                  <dgm:param type="parTxLTRAlign" val="l"/>
                  <dgm:param type="parTxRTLAlign" val="l"/>
                  <dgm:param type="txAnchorVert" val="t"/>
                </dgm:alg>
              </dgm:if>
              <dgm:else name="Name14">
                <dgm:alg type="tx">
                  <dgm:param type="stBulletLvl" val="1"/>
                  <dgm:param type="parTxLTRAlign" val="r"/>
                  <dgm:param type="shpTxLTRAlignCh" val="r"/>
                  <dgm:param type="txAnchorVert" val="t"/>
                  <dgm:param type="parTxRTLAlign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ch desOrSelf" ptType="node node" st="2 1" cnt="0 0"/>
            <dgm:constrLst>
              <dgm:constr type="lMarg" refType="primFontSz" fact="0.15"/>
              <dgm:constr type="rMarg" refType="primFontSz" fact="0.15"/>
              <dgm:constr type="tMarg" refType="primFontSz" fact="0.15"/>
              <dgm:constr type="bMarg" refType="primFontSz" fact="0.15"/>
            </dgm:constrLst>
            <dgm:ruleLst>
              <dgm:rule type="primFontSz" val="5" fact="NaN" max="NaN"/>
            </dgm:ruleLst>
          </dgm:layoutNode>
        </dgm:if>
        <dgm:else name="Name15"/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46F526-F54C-4F15-8DB0-49133BFD1F16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5E11C4-6B02-4D4D-ACBB-EB7F09F3A1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4346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5E11C4-6B02-4D4D-ACBB-EB7F09F3A10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1422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5E11C4-6B02-4D4D-ACBB-EB7F09F3A10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6125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5E11C4-6B02-4D4D-ACBB-EB7F09F3A1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69366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5E11C4-6B02-4D4D-ACBB-EB7F09F3A1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14259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5E11C4-6B02-4D4D-ACBB-EB7F09F3A10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3360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5E11C4-6B02-4D4D-ACBB-EB7F09F3A10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5397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5E11C4-6B02-4D4D-ACBB-EB7F09F3A10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6770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5E11C4-6B02-4D4D-ACBB-EB7F09F3A10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32997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5E11C4-6B02-4D4D-ACBB-EB7F09F3A10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77482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5E11C4-6B02-4D4D-ACBB-EB7F09F3A10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63742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5E11C4-6B02-4D4D-ACBB-EB7F09F3A10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0346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5E11C4-6B02-4D4D-ACBB-EB7F09F3A10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82290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5E11C4-6B02-4D4D-ACBB-EB7F09F3A1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98548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5E11C4-6B02-4D4D-ACBB-EB7F09F3A10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23695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5E11C4-6B02-4D4D-ACBB-EB7F09F3A1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632429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5E11C4-6B02-4D4D-ACBB-EB7F09F3A10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22470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5E11C4-6B02-4D4D-ACBB-EB7F09F3A1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710933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5E11C4-6B02-4D4D-ACBB-EB7F09F3A10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66910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0F6A8E-321E-4912-BDA7-1985A24FF84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904252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0F6A8E-321E-4912-BDA7-1985A24FF84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830164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0F6A8E-321E-4912-BDA7-1985A24FF84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340559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0F6A8E-321E-4912-BDA7-1985A24FF84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1839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5E11C4-6B02-4D4D-ACBB-EB7F09F3A10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12167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0F6A8E-321E-4912-BDA7-1985A24FF84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92830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0F6A8E-321E-4912-BDA7-1985A24FF84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824577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5E11C4-6B02-4D4D-ACBB-EB7F09F3A10F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94913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5E11C4-6B02-4D4D-ACBB-EB7F09F3A10F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59983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5E11C4-6B02-4D4D-ACBB-EB7F09F3A10F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036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5E11C4-6B02-4D4D-ACBB-EB7F09F3A10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637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5E11C4-6B02-4D4D-ACBB-EB7F09F3A10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001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5E11C4-6B02-4D4D-ACBB-EB7F09F3A10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0585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5E11C4-6B02-4D4D-ACBB-EB7F09F3A10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3913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5E11C4-6B02-4D4D-ACBB-EB7F09F3A10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477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5E11C4-6B02-4D4D-ACBB-EB7F09F3A10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471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2.png"/><Relationship Id="rId4" Type="http://schemas.openxmlformats.org/officeDocument/2006/relationships/image" Target="../media/image2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5" Type="http://schemas.openxmlformats.org/officeDocument/2006/relationships/image" Target="../media/image6.png"/><Relationship Id="rId4" Type="http://schemas.openxmlformats.org/officeDocument/2006/relationships/image" Target="../media/image9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5" Type="http://schemas.openxmlformats.org/officeDocument/2006/relationships/image" Target="../media/image6.png"/><Relationship Id="rId4" Type="http://schemas.openxmlformats.org/officeDocument/2006/relationships/image" Target="../media/image13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5" Type="http://schemas.openxmlformats.org/officeDocument/2006/relationships/image" Target="../media/image6.png"/><Relationship Id="rId4" Type="http://schemas.openxmlformats.org/officeDocument/2006/relationships/image" Target="../media/image13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3" Type="http://schemas.openxmlformats.org/officeDocument/2006/relationships/image" Target="../media/image7.png"/><Relationship Id="rId7" Type="http://schemas.openxmlformats.org/officeDocument/2006/relationships/diagramData" Target="../diagrams/data3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11" Type="http://schemas.microsoft.com/office/2007/relationships/diagramDrawing" Target="../diagrams/drawing3.xml"/><Relationship Id="rId5" Type="http://schemas.openxmlformats.org/officeDocument/2006/relationships/image" Target="../media/image6.png"/><Relationship Id="rId10" Type="http://schemas.openxmlformats.org/officeDocument/2006/relationships/diagramColors" Target="../diagrams/colors3.xml"/><Relationship Id="rId4" Type="http://schemas.openxmlformats.org/officeDocument/2006/relationships/image" Target="../media/image9.svg"/><Relationship Id="rId9" Type="http://schemas.openxmlformats.org/officeDocument/2006/relationships/diagramQuickStyle" Target="../diagrams/quickStyle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svg"/><Relationship Id="rId5" Type="http://schemas.openxmlformats.org/officeDocument/2006/relationships/image" Target="../media/image14.png"/><Relationship Id="rId4" Type="http://schemas.openxmlformats.org/officeDocument/2006/relationships/image" Target="../media/image19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9.png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12" Type="http://schemas.openxmlformats.org/officeDocument/2006/relationships/image" Target="../media/image27.sv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svg"/><Relationship Id="rId11" Type="http://schemas.openxmlformats.org/officeDocument/2006/relationships/image" Target="../media/image18.png"/><Relationship Id="rId5" Type="http://schemas.openxmlformats.org/officeDocument/2006/relationships/image" Target="../media/image14.png"/><Relationship Id="rId15" Type="http://schemas.openxmlformats.org/officeDocument/2006/relationships/image" Target="../media/image21.jfif"/><Relationship Id="rId10" Type="http://schemas.openxmlformats.org/officeDocument/2006/relationships/image" Target="../media/image17.png"/><Relationship Id="rId4" Type="http://schemas.openxmlformats.org/officeDocument/2006/relationships/image" Target="../media/image19.svg"/><Relationship Id="rId9" Type="http://schemas.openxmlformats.org/officeDocument/2006/relationships/image" Target="../media/image24.svg"/><Relationship Id="rId1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4.sv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33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35.svg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35.svg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35.sv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svg"/><Relationship Id="rId5" Type="http://schemas.openxmlformats.org/officeDocument/2006/relationships/image" Target="../media/image24.png"/><Relationship Id="rId4" Type="http://schemas.openxmlformats.org/officeDocument/2006/relationships/image" Target="../media/image19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3" Type="http://schemas.openxmlformats.org/officeDocument/2006/relationships/image" Target="../media/image13.png"/><Relationship Id="rId7" Type="http://schemas.openxmlformats.org/officeDocument/2006/relationships/diagramData" Target="../diagrams/data4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svg"/><Relationship Id="rId11" Type="http://schemas.microsoft.com/office/2007/relationships/diagramDrawing" Target="../diagrams/drawing4.xml"/><Relationship Id="rId5" Type="http://schemas.openxmlformats.org/officeDocument/2006/relationships/image" Target="../media/image24.png"/><Relationship Id="rId10" Type="http://schemas.openxmlformats.org/officeDocument/2006/relationships/diagramColors" Target="../diagrams/colors4.xml"/><Relationship Id="rId4" Type="http://schemas.openxmlformats.org/officeDocument/2006/relationships/image" Target="../media/image19.svg"/><Relationship Id="rId9" Type="http://schemas.openxmlformats.org/officeDocument/2006/relationships/diagramQuickStyle" Target="../diagrams/quickStyle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svg"/><Relationship Id="rId5" Type="http://schemas.openxmlformats.org/officeDocument/2006/relationships/image" Target="../media/image24.png"/><Relationship Id="rId4" Type="http://schemas.openxmlformats.org/officeDocument/2006/relationships/image" Target="../media/image19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5.xml"/><Relationship Id="rId3" Type="http://schemas.openxmlformats.org/officeDocument/2006/relationships/image" Target="../media/image13.png"/><Relationship Id="rId7" Type="http://schemas.openxmlformats.org/officeDocument/2006/relationships/diagramData" Target="../diagrams/data5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svg"/><Relationship Id="rId11" Type="http://schemas.microsoft.com/office/2007/relationships/diagramDrawing" Target="../diagrams/drawing5.xml"/><Relationship Id="rId5" Type="http://schemas.openxmlformats.org/officeDocument/2006/relationships/image" Target="../media/image24.png"/><Relationship Id="rId10" Type="http://schemas.openxmlformats.org/officeDocument/2006/relationships/diagramColors" Target="../diagrams/colors5.xml"/><Relationship Id="rId4" Type="http://schemas.openxmlformats.org/officeDocument/2006/relationships/image" Target="../media/image19.svg"/><Relationship Id="rId9" Type="http://schemas.openxmlformats.org/officeDocument/2006/relationships/diagramQuickStyle" Target="../diagrams/quickStyle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svg"/><Relationship Id="rId5" Type="http://schemas.openxmlformats.org/officeDocument/2006/relationships/image" Target="../media/image24.png"/><Relationship Id="rId4" Type="http://schemas.openxmlformats.org/officeDocument/2006/relationships/image" Target="../media/image19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6.xml"/><Relationship Id="rId3" Type="http://schemas.openxmlformats.org/officeDocument/2006/relationships/image" Target="../media/image13.png"/><Relationship Id="rId7" Type="http://schemas.openxmlformats.org/officeDocument/2006/relationships/diagramData" Target="../diagrams/data6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svg"/><Relationship Id="rId11" Type="http://schemas.microsoft.com/office/2007/relationships/diagramDrawing" Target="../diagrams/drawing6.xml"/><Relationship Id="rId5" Type="http://schemas.openxmlformats.org/officeDocument/2006/relationships/image" Target="../media/image24.png"/><Relationship Id="rId10" Type="http://schemas.openxmlformats.org/officeDocument/2006/relationships/diagramColors" Target="../diagrams/colors6.xml"/><Relationship Id="rId4" Type="http://schemas.openxmlformats.org/officeDocument/2006/relationships/image" Target="../media/image19.svg"/><Relationship Id="rId9" Type="http://schemas.openxmlformats.org/officeDocument/2006/relationships/diagramQuickStyle" Target="../diagrams/quickStyle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svg"/><Relationship Id="rId5" Type="http://schemas.openxmlformats.org/officeDocument/2006/relationships/image" Target="../media/image24.png"/><Relationship Id="rId4" Type="http://schemas.openxmlformats.org/officeDocument/2006/relationships/image" Target="../media/image19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7.xml"/><Relationship Id="rId3" Type="http://schemas.openxmlformats.org/officeDocument/2006/relationships/image" Target="../media/image13.png"/><Relationship Id="rId7" Type="http://schemas.openxmlformats.org/officeDocument/2006/relationships/diagramData" Target="../diagrams/data7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svg"/><Relationship Id="rId11" Type="http://schemas.microsoft.com/office/2007/relationships/diagramDrawing" Target="../diagrams/drawing7.xml"/><Relationship Id="rId5" Type="http://schemas.openxmlformats.org/officeDocument/2006/relationships/image" Target="../media/image24.png"/><Relationship Id="rId10" Type="http://schemas.openxmlformats.org/officeDocument/2006/relationships/diagramColors" Target="../diagrams/colors7.xml"/><Relationship Id="rId4" Type="http://schemas.openxmlformats.org/officeDocument/2006/relationships/image" Target="../media/image19.svg"/><Relationship Id="rId9" Type="http://schemas.openxmlformats.org/officeDocument/2006/relationships/diagramQuickStyle" Target="../diagrams/quickStyle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svg"/><Relationship Id="rId5" Type="http://schemas.openxmlformats.org/officeDocument/2006/relationships/image" Target="../media/image24.png"/><Relationship Id="rId4" Type="http://schemas.openxmlformats.org/officeDocument/2006/relationships/image" Target="../media/image19.sv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svg"/><Relationship Id="rId5" Type="http://schemas.openxmlformats.org/officeDocument/2006/relationships/image" Target="../media/image24.png"/><Relationship Id="rId4" Type="http://schemas.openxmlformats.org/officeDocument/2006/relationships/image" Target="../media/image19.sv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svg"/><Relationship Id="rId5" Type="http://schemas.openxmlformats.org/officeDocument/2006/relationships/image" Target="../media/image24.png"/><Relationship Id="rId4" Type="http://schemas.openxmlformats.org/officeDocument/2006/relationships/image" Target="../media/image19.sv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svg"/><Relationship Id="rId5" Type="http://schemas.openxmlformats.org/officeDocument/2006/relationships/image" Target="../media/image24.png"/><Relationship Id="rId4" Type="http://schemas.openxmlformats.org/officeDocument/2006/relationships/image" Target="../media/image19.sv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svg"/><Relationship Id="rId4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.xml"/><Relationship Id="rId13" Type="http://schemas.openxmlformats.org/officeDocument/2006/relationships/image" Target="../media/image6.png"/><Relationship Id="rId3" Type="http://schemas.openxmlformats.org/officeDocument/2006/relationships/image" Target="../media/image7.png"/><Relationship Id="rId7" Type="http://schemas.openxmlformats.org/officeDocument/2006/relationships/image" Target="../media/image8.jpeg"/><Relationship Id="rId12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11" Type="http://schemas.openxmlformats.org/officeDocument/2006/relationships/diagramColors" Target="../diagrams/colors1.xml"/><Relationship Id="rId10" Type="http://schemas.openxmlformats.org/officeDocument/2006/relationships/diagramQuickStyle" Target="../diagrams/quickStyle1.xml"/><Relationship Id="rId9" Type="http://schemas.openxmlformats.org/officeDocument/2006/relationships/diagramLayout" Target="../diagrams/layout1.xml"/><Relationship Id="rId4" Type="http://schemas.openxmlformats.org/officeDocument/2006/relationships/image" Target="../media/image11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9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9.png"/><Relationship Id="rId4" Type="http://schemas.openxmlformats.org/officeDocument/2006/relationships/image" Target="../media/image11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9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9.png"/><Relationship Id="rId4" Type="http://schemas.openxmlformats.org/officeDocument/2006/relationships/image" Target="../media/image11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9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11.sv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5" Type="http://schemas.openxmlformats.org/officeDocument/2006/relationships/image" Target="../media/image6.png"/><Relationship Id="rId4" Type="http://schemas.openxmlformats.org/officeDocument/2006/relationships/image" Target="../media/image9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image" Target="../media/image7.png"/><Relationship Id="rId7" Type="http://schemas.openxmlformats.org/officeDocument/2006/relationships/diagramData" Target="../diagrams/data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11" Type="http://schemas.microsoft.com/office/2007/relationships/diagramDrawing" Target="../diagrams/drawing2.xml"/><Relationship Id="rId5" Type="http://schemas.openxmlformats.org/officeDocument/2006/relationships/image" Target="../media/image6.png"/><Relationship Id="rId10" Type="http://schemas.openxmlformats.org/officeDocument/2006/relationships/diagramColors" Target="../diagrams/colors2.xml"/><Relationship Id="rId4" Type="http://schemas.openxmlformats.org/officeDocument/2006/relationships/image" Target="../media/image9.svg"/><Relationship Id="rId9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5662782">
            <a:off x="9386918" y="1929741"/>
            <a:ext cx="9303683" cy="7405850"/>
          </a:xfrm>
          <a:custGeom>
            <a:avLst/>
            <a:gdLst/>
            <a:ahLst/>
            <a:cxnLst/>
            <a:rect l="l" t="t" r="r" b="b"/>
            <a:pathLst>
              <a:path w="16661615" h="13753406">
                <a:moveTo>
                  <a:pt x="0" y="0"/>
                </a:moveTo>
                <a:lnTo>
                  <a:pt x="16661616" y="0"/>
                </a:lnTo>
                <a:lnTo>
                  <a:pt x="16661616" y="13753406"/>
                </a:lnTo>
                <a:lnTo>
                  <a:pt x="0" y="1375340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260331" y="5943980"/>
            <a:ext cx="5278157" cy="3733097"/>
          </a:xfrm>
          <a:custGeom>
            <a:avLst/>
            <a:gdLst/>
            <a:ahLst/>
            <a:cxnLst/>
            <a:rect l="l" t="t" r="r" b="b"/>
            <a:pathLst>
              <a:path w="5278157" h="3733097">
                <a:moveTo>
                  <a:pt x="0" y="0"/>
                </a:moveTo>
                <a:lnTo>
                  <a:pt x="5278158" y="0"/>
                </a:lnTo>
                <a:lnTo>
                  <a:pt x="5278158" y="3733097"/>
                </a:lnTo>
                <a:lnTo>
                  <a:pt x="0" y="373309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9432908" y="250989"/>
            <a:ext cx="8492961" cy="8492961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6350000"/>
                  </a:moveTo>
                  <a:cubicBezTo>
                    <a:pt x="4928870" y="6350000"/>
                    <a:pt x="6350000" y="4928870"/>
                    <a:pt x="6350000" y="3175000"/>
                  </a:cubicBezTo>
                  <a:lnTo>
                    <a:pt x="6350000" y="0"/>
                  </a:lnTo>
                  <a:lnTo>
                    <a:pt x="3175000" y="0"/>
                  </a:lnTo>
                  <a:cubicBezTo>
                    <a:pt x="1421130" y="0"/>
                    <a:pt x="0" y="1421130"/>
                    <a:pt x="0" y="3175000"/>
                  </a:cubicBezTo>
                  <a:cubicBezTo>
                    <a:pt x="0" y="4928870"/>
                    <a:pt x="1421130" y="6350000"/>
                    <a:pt x="3175000" y="6350000"/>
                  </a:cubicBezTo>
                  <a:close/>
                </a:path>
              </a:pathLst>
            </a:custGeom>
            <a:solidFill>
              <a:srgbClr val="F2704F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227013" y="334588"/>
              <a:ext cx="5895974" cy="5627484"/>
            </a:xfrm>
            <a:custGeom>
              <a:avLst/>
              <a:gdLst/>
              <a:ahLst/>
              <a:cxnLst/>
              <a:rect l="l" t="t" r="r" b="b"/>
              <a:pathLst>
                <a:path w="5895974" h="5627484">
                  <a:moveTo>
                    <a:pt x="2947987" y="4502"/>
                  </a:moveTo>
                  <a:cubicBezTo>
                    <a:pt x="1941349" y="0"/>
                    <a:pt x="1009246" y="534452"/>
                    <a:pt x="504623" y="1405483"/>
                  </a:cubicBezTo>
                  <a:cubicBezTo>
                    <a:pt x="0" y="2276514"/>
                    <a:pt x="0" y="3350970"/>
                    <a:pt x="504623" y="4222001"/>
                  </a:cubicBezTo>
                  <a:cubicBezTo>
                    <a:pt x="1009246" y="5093033"/>
                    <a:pt x="1941349" y="5627484"/>
                    <a:pt x="2947987" y="5622982"/>
                  </a:cubicBezTo>
                  <a:cubicBezTo>
                    <a:pt x="3954625" y="5627484"/>
                    <a:pt x="4886728" y="5093033"/>
                    <a:pt x="5391351" y="4222001"/>
                  </a:cubicBezTo>
                  <a:cubicBezTo>
                    <a:pt x="5895974" y="3350970"/>
                    <a:pt x="5895974" y="2276514"/>
                    <a:pt x="5391351" y="1405483"/>
                  </a:cubicBezTo>
                  <a:cubicBezTo>
                    <a:pt x="4886728" y="534452"/>
                    <a:pt x="3954625" y="0"/>
                    <a:pt x="2947987" y="4502"/>
                  </a:cubicBezTo>
                  <a:close/>
                </a:path>
              </a:pathLst>
            </a:custGeom>
            <a:blipFill>
              <a:blip r:embed="rId7"/>
              <a:stretch>
                <a:fillRect l="-24293" r="-24293"/>
              </a:stretch>
            </a:blipFill>
          </p:spPr>
        </p:sp>
      </p:grpSp>
      <p:sp>
        <p:nvSpPr>
          <p:cNvPr id="8" name="TextBox 8"/>
          <p:cNvSpPr txBox="1"/>
          <p:nvPr/>
        </p:nvSpPr>
        <p:spPr>
          <a:xfrm>
            <a:off x="1028700" y="8743950"/>
            <a:ext cx="8231631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200"/>
              </a:lnSpc>
            </a:pPr>
            <a:r>
              <a:rPr lang="en-US" sz="4000" b="1" dirty="0">
                <a:solidFill>
                  <a:srgbClr val="200802"/>
                </a:solidFill>
                <a:latin typeface="Muli Bold"/>
                <a:ea typeface="Muli Bold"/>
                <a:cs typeface="Muli Bold"/>
                <a:sym typeface="Muli Bold"/>
              </a:rPr>
              <a:t>Emmanuel </a:t>
            </a:r>
            <a:r>
              <a:rPr lang="en-US" sz="4000" b="1" dirty="0" err="1">
                <a:solidFill>
                  <a:srgbClr val="200802"/>
                </a:solidFill>
                <a:latin typeface="Muli Bold"/>
                <a:ea typeface="Muli Bold"/>
                <a:cs typeface="Muli Bold"/>
                <a:sym typeface="Muli Bold"/>
              </a:rPr>
              <a:t>Kra</a:t>
            </a:r>
            <a:endParaRPr lang="en-US" sz="4000" b="1" dirty="0">
              <a:solidFill>
                <a:srgbClr val="200802"/>
              </a:solidFill>
              <a:latin typeface="Muli Bold"/>
              <a:ea typeface="Muli Bold"/>
              <a:cs typeface="Muli Bold"/>
              <a:sym typeface="Muli Bold"/>
            </a:endParaRPr>
          </a:p>
        </p:txBody>
      </p:sp>
      <p:grpSp>
        <p:nvGrpSpPr>
          <p:cNvPr id="9" name="Group 9"/>
          <p:cNvGrpSpPr/>
          <p:nvPr/>
        </p:nvGrpSpPr>
        <p:grpSpPr>
          <a:xfrm>
            <a:off x="0" y="992981"/>
            <a:ext cx="11151108" cy="5839303"/>
            <a:chOff x="-1099634" y="-47625"/>
            <a:chExt cx="11920034" cy="5340355"/>
          </a:xfrm>
        </p:grpSpPr>
        <p:sp>
          <p:nvSpPr>
            <p:cNvPr id="10" name="TextBox 10"/>
            <p:cNvSpPr txBox="1"/>
            <p:nvPr/>
          </p:nvSpPr>
          <p:spPr>
            <a:xfrm>
              <a:off x="-1099634" y="1239444"/>
              <a:ext cx="10820400" cy="40532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/>
              <a:r>
                <a:rPr lang="en-US" sz="14400" dirty="0">
                  <a:solidFill>
                    <a:srgbClr val="0070C0"/>
                  </a:solidFill>
                  <a:latin typeface="Franklin Gothic Demi Cond" panose="020B0706030402020204" pitchFamily="34" charset="0"/>
                  <a:ea typeface="Muli Extra-Light"/>
                  <a:cs typeface="Muli Extra-Light"/>
                  <a:sym typeface="Muli Extra-Light"/>
                </a:rPr>
                <a:t>Nurture and Retention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47625"/>
              <a:ext cx="10820400" cy="15388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lvl="0">
                <a:lnSpc>
                  <a:spcPts val="4480"/>
                </a:lnSpc>
              </a:pPr>
              <a:r>
                <a:rPr lang="en-US" sz="5400" b="1" dirty="0">
                  <a:solidFill>
                    <a:srgbClr val="200802"/>
                  </a:solidFill>
                  <a:latin typeface="Bahnschrift Light Condensed" panose="020B0502040204020203" pitchFamily="34" charset="0"/>
                  <a:ea typeface="Muli"/>
                  <a:cs typeface="Muli"/>
                  <a:sym typeface="Muli"/>
                </a:rPr>
                <a:t>Division-Wide Priority Post WAD Impact 2025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639195">
            <a:off x="15562016" y="7521511"/>
            <a:ext cx="2606446" cy="2456009"/>
          </a:xfrm>
          <a:custGeom>
            <a:avLst/>
            <a:gdLst/>
            <a:ahLst/>
            <a:cxnLst/>
            <a:rect l="l" t="t" r="r" b="b"/>
            <a:pathLst>
              <a:path w="3960877" h="3982600">
                <a:moveTo>
                  <a:pt x="0" y="0"/>
                </a:moveTo>
                <a:lnTo>
                  <a:pt x="3960876" y="0"/>
                </a:lnTo>
                <a:lnTo>
                  <a:pt x="3960876" y="3982600"/>
                </a:lnTo>
                <a:lnTo>
                  <a:pt x="0" y="39826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249400" y="291901"/>
            <a:ext cx="3733800" cy="2972920"/>
          </a:xfrm>
          <a:custGeom>
            <a:avLst/>
            <a:gdLst/>
            <a:ahLst/>
            <a:cxnLst/>
            <a:rect l="l" t="t" r="r" b="b"/>
            <a:pathLst>
              <a:path w="5401289" h="4114800">
                <a:moveTo>
                  <a:pt x="0" y="0"/>
                </a:moveTo>
                <a:lnTo>
                  <a:pt x="5401289" y="0"/>
                </a:lnTo>
                <a:lnTo>
                  <a:pt x="540128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457200" y="670922"/>
            <a:ext cx="15011400" cy="1015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spcBef>
                <a:spcPct val="0"/>
              </a:spcBef>
            </a:pPr>
            <a:r>
              <a:rPr lang="en-US" sz="6600" dirty="0">
                <a:solidFill>
                  <a:srgbClr val="C00000"/>
                </a:solidFill>
                <a:latin typeface="Franklin Gothic Demi Cond" panose="020B0706030402020204" pitchFamily="34" charset="0"/>
                <a:ea typeface="Muli Extra-Light"/>
                <a:cs typeface="Muli Extra-Light"/>
                <a:sym typeface="Muli Extra-Light"/>
              </a:rPr>
              <a:t>BIBLICAL AND THEOLOGICAL FOUNDATIONS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38200" y="2628900"/>
            <a:ext cx="11010900" cy="55707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4800" b="1" dirty="0">
                <a:latin typeface="Bahnschrift Light Condensed" panose="020B0502040204020203" pitchFamily="34" charset="0"/>
              </a:rPr>
              <a:t>Matthew 28:19-20: The Great Commission includes baptism and ongoing teaching.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4800" b="1" dirty="0">
                <a:latin typeface="Bahnschrift Light Condensed" panose="020B0502040204020203" pitchFamily="34" charset="0"/>
              </a:rPr>
              <a:t>Acts 2:42-47: Early church grew through fellowship, breaking bread, prayer, and doctrinal instruction.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4800" b="1" dirty="0">
                <a:latin typeface="Bahnschrift Light Condensed" panose="020B0502040204020203" pitchFamily="34" charset="0"/>
              </a:rPr>
              <a:t>Hebrews 10:24-25: Encouragement and gathering are essential for spiritual growth.</a:t>
            </a:r>
          </a:p>
        </p:txBody>
      </p:sp>
      <p:pic>
        <p:nvPicPr>
          <p:cNvPr id="1026" name="Picture 2" descr="Bible 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1880" y="3606874"/>
            <a:ext cx="5080714" cy="4051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3382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639195">
            <a:off x="15562016" y="7521511"/>
            <a:ext cx="2606446" cy="2456009"/>
          </a:xfrm>
          <a:custGeom>
            <a:avLst/>
            <a:gdLst/>
            <a:ahLst/>
            <a:cxnLst/>
            <a:rect l="l" t="t" r="r" b="b"/>
            <a:pathLst>
              <a:path w="3960877" h="3982600">
                <a:moveTo>
                  <a:pt x="0" y="0"/>
                </a:moveTo>
                <a:lnTo>
                  <a:pt x="3960876" y="0"/>
                </a:lnTo>
                <a:lnTo>
                  <a:pt x="3960876" y="3982600"/>
                </a:lnTo>
                <a:lnTo>
                  <a:pt x="0" y="39826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249400" y="291901"/>
            <a:ext cx="3733800" cy="2972920"/>
          </a:xfrm>
          <a:custGeom>
            <a:avLst/>
            <a:gdLst/>
            <a:ahLst/>
            <a:cxnLst/>
            <a:rect l="l" t="t" r="r" b="b"/>
            <a:pathLst>
              <a:path w="5401289" h="4114800">
                <a:moveTo>
                  <a:pt x="0" y="0"/>
                </a:moveTo>
                <a:lnTo>
                  <a:pt x="5401289" y="0"/>
                </a:lnTo>
                <a:lnTo>
                  <a:pt x="540128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457200" y="670922"/>
            <a:ext cx="15011400" cy="1015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Franklin Gothic Demi Cond" panose="020B0706030402020204" pitchFamily="34" charset="0"/>
                <a:ea typeface="Muli Extra-Light"/>
                <a:cs typeface="Muli Extra-Light"/>
                <a:sym typeface="Muli Extra-Light"/>
              </a:rPr>
              <a:t>BIBLICAL AND THEOLOGICAL FOUNDATIONS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Franklin Gothic Demi Cond" panose="020B0706030402020204" pitchFamily="34" charset="0"/>
              <a:ea typeface="Muli Extra-Light"/>
              <a:cs typeface="Muli Extra-Light"/>
              <a:sym typeface="Muli Extra-Ligh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14400" y="2476500"/>
            <a:ext cx="100584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Light Condensed" panose="020B0502040204020203" pitchFamily="34" charset="0"/>
                <a:ea typeface="+mn-ea"/>
                <a:cs typeface="+mn-cs"/>
              </a:rPr>
              <a:t> “After individuals have been converted to the truth, they need to be looked after. These newly converted ones need nursing-watchful attention, help, and encouragement. These should not be left alone, a prey to Satan’s most powerful 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Light Condensed" panose="020B0502040204020203" pitchFamily="34" charset="0"/>
                <a:ea typeface="+mn-ea"/>
                <a:cs typeface="+mn-cs"/>
              </a:rPr>
              <a:t>temptations; …” 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Light Condensed" panose="020B0502040204020203" pitchFamily="34" charset="0"/>
                <a:ea typeface="+mn-ea"/>
                <a:cs typeface="+mn-cs"/>
              </a:rPr>
              <a:t>(Evangelism, p. 351</a:t>
            </a:r>
          </a:p>
        </p:txBody>
      </p:sp>
      <p:pic>
        <p:nvPicPr>
          <p:cNvPr id="2050" name="Picture 2" descr="Learn about Ellen G. White— Ellen G. White Writing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8403" y="3429000"/>
            <a:ext cx="5742267" cy="400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5271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639195">
            <a:off x="15562016" y="7521511"/>
            <a:ext cx="2606446" cy="2456009"/>
          </a:xfrm>
          <a:custGeom>
            <a:avLst/>
            <a:gdLst/>
            <a:ahLst/>
            <a:cxnLst/>
            <a:rect l="l" t="t" r="r" b="b"/>
            <a:pathLst>
              <a:path w="3960877" h="3982600">
                <a:moveTo>
                  <a:pt x="0" y="0"/>
                </a:moveTo>
                <a:lnTo>
                  <a:pt x="3960876" y="0"/>
                </a:lnTo>
                <a:lnTo>
                  <a:pt x="3960876" y="3982600"/>
                </a:lnTo>
                <a:lnTo>
                  <a:pt x="0" y="39826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249400" y="291901"/>
            <a:ext cx="3733800" cy="2972920"/>
          </a:xfrm>
          <a:custGeom>
            <a:avLst/>
            <a:gdLst/>
            <a:ahLst/>
            <a:cxnLst/>
            <a:rect l="l" t="t" r="r" b="b"/>
            <a:pathLst>
              <a:path w="5401289" h="4114800">
                <a:moveTo>
                  <a:pt x="0" y="0"/>
                </a:moveTo>
                <a:lnTo>
                  <a:pt x="5401289" y="0"/>
                </a:lnTo>
                <a:lnTo>
                  <a:pt x="540128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457200" y="670922"/>
            <a:ext cx="15011400" cy="1015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Franklin Gothic Demi Cond" panose="020B0706030402020204" pitchFamily="34" charset="0"/>
                <a:ea typeface="Muli Extra-Light"/>
                <a:cs typeface="Muli Extra-Light"/>
                <a:sym typeface="Muli Extra-Light"/>
              </a:rPr>
              <a:t>BIBLICAL AND THEOLOGICAL FOUNDATIONS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Franklin Gothic Demi Cond" panose="020B0706030402020204" pitchFamily="34" charset="0"/>
              <a:ea typeface="Muli Extra-Light"/>
              <a:cs typeface="Muli Extra-Light"/>
              <a:sym typeface="Muli Extra-Ligh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14400" y="2476500"/>
            <a:ext cx="10058400" cy="3077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Light Condensed" panose="020B0502040204020203" pitchFamily="34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Light Condensed" panose="020B0502040204020203" pitchFamily="34" charset="0"/>
                <a:ea typeface="+mn-ea"/>
                <a:cs typeface="+mn-cs"/>
              </a:rPr>
              <a:t>“… they 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Light Condensed" panose="020B0502040204020203" pitchFamily="34" charset="0"/>
                <a:ea typeface="+mn-ea"/>
                <a:cs typeface="+mn-cs"/>
              </a:rPr>
              <a:t>need to be educated in regard to their duties; to be kindly dealt with, to be led along, to be visited and prayed with. </a:t>
            </a:r>
            <a:endParaRPr kumimoji="0" lang="en-US" sz="48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hnschrift Light Condensed" panose="020B0502040204020203" pitchFamily="34" charset="0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Light Condensed" panose="020B0502040204020203" pitchFamily="34" charset="0"/>
                <a:ea typeface="+mn-ea"/>
                <a:cs typeface="+mn-cs"/>
              </a:rPr>
              <a:t>(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Light Condensed" panose="020B0502040204020203" pitchFamily="34" charset="0"/>
                <a:ea typeface="+mn-ea"/>
                <a:cs typeface="+mn-cs"/>
              </a:rPr>
              <a:t>Evangelism, p. 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Light Condensed" panose="020B0502040204020203" pitchFamily="34" charset="0"/>
                <a:ea typeface="+mn-ea"/>
                <a:cs typeface="+mn-cs"/>
              </a:rPr>
              <a:t>351)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hnschrift Light Condensed" panose="020B0502040204020203" pitchFamily="34" charset="0"/>
              <a:ea typeface="+mn-ea"/>
              <a:cs typeface="+mn-cs"/>
            </a:endParaRPr>
          </a:p>
        </p:txBody>
      </p:sp>
      <p:pic>
        <p:nvPicPr>
          <p:cNvPr id="2050" name="Picture 2" descr="Learn about Ellen G. White— Ellen G. White Writing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8403" y="3429000"/>
            <a:ext cx="5742267" cy="400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7736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639195">
            <a:off x="15562016" y="7521511"/>
            <a:ext cx="2606446" cy="2456009"/>
          </a:xfrm>
          <a:custGeom>
            <a:avLst/>
            <a:gdLst/>
            <a:ahLst/>
            <a:cxnLst/>
            <a:rect l="l" t="t" r="r" b="b"/>
            <a:pathLst>
              <a:path w="3960877" h="3982600">
                <a:moveTo>
                  <a:pt x="0" y="0"/>
                </a:moveTo>
                <a:lnTo>
                  <a:pt x="3960876" y="0"/>
                </a:lnTo>
                <a:lnTo>
                  <a:pt x="3960876" y="3982600"/>
                </a:lnTo>
                <a:lnTo>
                  <a:pt x="0" y="39826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249400" y="291901"/>
            <a:ext cx="3733800" cy="2972920"/>
          </a:xfrm>
          <a:custGeom>
            <a:avLst/>
            <a:gdLst/>
            <a:ahLst/>
            <a:cxnLst/>
            <a:rect l="l" t="t" r="r" b="b"/>
            <a:pathLst>
              <a:path w="5401289" h="4114800">
                <a:moveTo>
                  <a:pt x="0" y="0"/>
                </a:moveTo>
                <a:lnTo>
                  <a:pt x="5401289" y="0"/>
                </a:lnTo>
                <a:lnTo>
                  <a:pt x="540128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551477" y="279201"/>
            <a:ext cx="15392400" cy="1354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spcBef>
                <a:spcPct val="0"/>
              </a:spcBef>
            </a:pPr>
            <a:r>
              <a:rPr lang="en-US" sz="8800" dirty="0">
                <a:solidFill>
                  <a:srgbClr val="C00000"/>
                </a:solidFill>
                <a:latin typeface="Franklin Gothic Demi Cond" panose="020B0706030402020204" pitchFamily="34" charset="0"/>
                <a:ea typeface="Muli Extra-Light"/>
                <a:cs typeface="Muli Extra-Light"/>
                <a:sym typeface="Muli Extra-Light"/>
              </a:rPr>
              <a:t>THE IMPACT OF CHURCH MISTAKES</a:t>
            </a:r>
            <a:endParaRPr lang="en-US" sz="8800" u="none" dirty="0">
              <a:solidFill>
                <a:srgbClr val="C00000"/>
              </a:solidFill>
              <a:latin typeface="Franklin Gothic Demi Cond" panose="020B0706030402020204" pitchFamily="34" charset="0"/>
              <a:ea typeface="Muli Extra-Light"/>
              <a:cs typeface="Muli Extra-Light"/>
              <a:sym typeface="Muli Extra-Light"/>
            </a:endParaRPr>
          </a:p>
        </p:txBody>
      </p:sp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204222402"/>
              </p:ext>
            </p:extLst>
          </p:nvPr>
        </p:nvGraphicFramePr>
        <p:xfrm>
          <a:off x="1066800" y="1866900"/>
          <a:ext cx="15849600" cy="8077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4127019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573B8BFD-F6EF-4353-B5BB-3176F17B49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>
                                            <p:graphicEl>
                                              <a:dgm id="{573B8BFD-F6EF-4353-B5BB-3176F17B490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B5EDBBED-55D9-40D3-8B64-003A6D632A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>
                                            <p:graphicEl>
                                              <a:dgm id="{B5EDBBED-55D9-40D3-8B64-003A6D632AF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9B17ED3C-5280-4734-B595-502A0D0EA5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>
                                            <p:graphicEl>
                                              <a:dgm id="{9B17ED3C-5280-4734-B595-502A0D0EA53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38986654-8F05-4537-8A69-7B4B422EC4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">
                                            <p:graphicEl>
                                              <a:dgm id="{38986654-8F05-4537-8A69-7B4B422EC4D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B152FE06-49E2-46D7-9700-CE087DA775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>
                                            <p:graphicEl>
                                              <a:dgm id="{B152FE06-49E2-46D7-9700-CE087DA7758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CADB32FC-C363-4EA9-A7E4-E18D44D7DB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>
                                            <p:graphicEl>
                                              <a:dgm id="{CADB32FC-C363-4EA9-A7E4-E18D44D7DB5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EA6C7F47-7428-4BB7-83B1-00F7AAE5EA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9">
                                            <p:graphicEl>
                                              <a:dgm id="{EA6C7F47-7428-4BB7-83B1-00F7AAE5EAC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ECEA0BFB-91F5-4A67-8A56-1D71720ADA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9">
                                            <p:graphicEl>
                                              <a:dgm id="{ECEA0BFB-91F5-4A67-8A56-1D71720ADA8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3AB0C68A-EC5C-486D-923B-01B1AA4839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9">
                                            <p:graphicEl>
                                              <a:dgm id="{3AB0C68A-EC5C-486D-923B-01B1AA4839D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03A435F3-7BD5-4F15-A0C2-264C8185EF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9">
                                            <p:graphicEl>
                                              <a:dgm id="{03A435F3-7BD5-4F15-A0C2-264C8185EFF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81B47C86-2E71-4F1A-B065-0370BDEC59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9">
                                            <p:graphicEl>
                                              <a:dgm id="{81B47C86-2E71-4F1A-B065-0370BDEC599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BC571FF3-1597-4C32-BEDC-A14B0D3CE7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9">
                                            <p:graphicEl>
                                              <a:dgm id="{BC571FF3-1597-4C32-BEDC-A14B0D3CE7B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54BE14CF-3D6D-4968-8096-45B2AC5379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9">
                                            <p:graphicEl>
                                              <a:dgm id="{54BE14CF-3D6D-4968-8096-45B2AC53798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C0A05A1D-42BC-47D6-81F9-FAFA9B4E54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9">
                                            <p:graphicEl>
                                              <a:dgm id="{C0A05A1D-42BC-47D6-81F9-FAFA9B4E545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EFFA4BD0-A115-4D81-8872-2C21EA35D0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9">
                                            <p:graphicEl>
                                              <a:dgm id="{EFFA4BD0-A115-4D81-8872-2C21EA35D0F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0EEA8E30-2257-4A0F-91CC-FDD76E6C22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9">
                                            <p:graphicEl>
                                              <a:dgm id="{0EEA8E30-2257-4A0F-91CC-FDD76E6C22E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3B279CB4-1FC6-43CD-8D61-8025848C004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9">
                                            <p:graphicEl>
                                              <a:dgm id="{3B279CB4-1FC6-43CD-8D61-8025848C004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48046BC1-A765-4390-B5F2-8972193516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9">
                                            <p:graphicEl>
                                              <a:dgm id="{48046BC1-A765-4390-B5F2-89721935165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07984D24-E925-433D-B3A0-FE0B4304BA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9">
                                            <p:graphicEl>
                                              <a:dgm id="{07984D24-E925-433D-B3A0-FE0B4304BAE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48AE204A-2AD4-426B-8C60-EE38F3C973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9">
                                            <p:graphicEl>
                                              <a:dgm id="{48AE204A-2AD4-426B-8C60-EE38F3C9738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776FE6CE-0D09-4045-9B81-056211B663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9">
                                            <p:graphicEl>
                                              <a:dgm id="{776FE6CE-0D09-4045-9B81-056211B6637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Sub>
          <a:bldDgm bld="one"/>
        </p:bldSub>
      </p:bldGraphic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5046454" y="271944"/>
            <a:ext cx="2728903" cy="2110580"/>
          </a:xfrm>
          <a:custGeom>
            <a:avLst/>
            <a:gdLst/>
            <a:ahLst/>
            <a:cxnLst/>
            <a:rect l="l" t="t" r="r" b="b"/>
            <a:pathLst>
              <a:path w="5895409" h="4930706">
                <a:moveTo>
                  <a:pt x="0" y="0"/>
                </a:moveTo>
                <a:lnTo>
                  <a:pt x="5895409" y="0"/>
                </a:lnTo>
                <a:lnTo>
                  <a:pt x="5895409" y="4930706"/>
                </a:lnTo>
                <a:lnTo>
                  <a:pt x="0" y="493070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2390250">
            <a:off x="273712" y="7833708"/>
            <a:ext cx="2515203" cy="2196087"/>
          </a:xfrm>
          <a:custGeom>
            <a:avLst/>
            <a:gdLst/>
            <a:ahLst/>
            <a:cxnLst/>
            <a:rect l="l" t="t" r="r" b="b"/>
            <a:pathLst>
              <a:path w="5171541" h="4861249">
                <a:moveTo>
                  <a:pt x="0" y="0"/>
                </a:moveTo>
                <a:lnTo>
                  <a:pt x="5171541" y="0"/>
                </a:lnTo>
                <a:lnTo>
                  <a:pt x="5171541" y="4861249"/>
                </a:lnTo>
                <a:lnTo>
                  <a:pt x="0" y="486124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2"/>
          <p:cNvSpPr txBox="1"/>
          <p:nvPr/>
        </p:nvSpPr>
        <p:spPr>
          <a:xfrm>
            <a:off x="1143000" y="372131"/>
            <a:ext cx="13903454" cy="11669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120"/>
              </a:lnSpc>
            </a:pPr>
            <a:r>
              <a:rPr lang="en-US" sz="7200" dirty="0">
                <a:solidFill>
                  <a:srgbClr val="272665"/>
                </a:solidFill>
                <a:latin typeface="Franklin Gothic Demi Cond" panose="020B0706030402020204" pitchFamily="34" charset="0"/>
                <a:ea typeface="Public Sans"/>
                <a:cs typeface="Public Sans"/>
                <a:sym typeface="Public Sans"/>
              </a:rPr>
              <a:t>THE THREE DIMENSIONS OF RETENTION</a:t>
            </a:r>
          </a:p>
        </p:txBody>
      </p:sp>
      <p:grpSp>
        <p:nvGrpSpPr>
          <p:cNvPr id="13" name="Group 4"/>
          <p:cNvGrpSpPr/>
          <p:nvPr/>
        </p:nvGrpSpPr>
        <p:grpSpPr>
          <a:xfrm>
            <a:off x="1452103" y="3467047"/>
            <a:ext cx="4750393" cy="5812397"/>
            <a:chOff x="0" y="0"/>
            <a:chExt cx="1232151" cy="1321973"/>
          </a:xfrm>
        </p:grpSpPr>
        <p:sp>
          <p:nvSpPr>
            <p:cNvPr id="14" name="Freeform 5"/>
            <p:cNvSpPr/>
            <p:nvPr/>
          </p:nvSpPr>
          <p:spPr>
            <a:xfrm>
              <a:off x="0" y="0"/>
              <a:ext cx="1232151" cy="1321973"/>
            </a:xfrm>
            <a:custGeom>
              <a:avLst/>
              <a:gdLst/>
              <a:ahLst/>
              <a:cxnLst/>
              <a:rect l="l" t="t" r="r" b="b"/>
              <a:pathLst>
                <a:path w="1232151" h="1321973">
                  <a:moveTo>
                    <a:pt x="29335" y="0"/>
                  </a:moveTo>
                  <a:lnTo>
                    <a:pt x="1202815" y="0"/>
                  </a:lnTo>
                  <a:cubicBezTo>
                    <a:pt x="1210596" y="0"/>
                    <a:pt x="1218057" y="3091"/>
                    <a:pt x="1223559" y="8592"/>
                  </a:cubicBezTo>
                  <a:cubicBezTo>
                    <a:pt x="1229060" y="14094"/>
                    <a:pt x="1232151" y="21555"/>
                    <a:pt x="1232151" y="29335"/>
                  </a:cubicBezTo>
                  <a:lnTo>
                    <a:pt x="1232151" y="1292638"/>
                  </a:lnTo>
                  <a:cubicBezTo>
                    <a:pt x="1232151" y="1300418"/>
                    <a:pt x="1229060" y="1307879"/>
                    <a:pt x="1223559" y="1313381"/>
                  </a:cubicBezTo>
                  <a:cubicBezTo>
                    <a:pt x="1218057" y="1318882"/>
                    <a:pt x="1210596" y="1321973"/>
                    <a:pt x="1202815" y="1321973"/>
                  </a:cubicBezTo>
                  <a:lnTo>
                    <a:pt x="29335" y="1321973"/>
                  </a:lnTo>
                  <a:cubicBezTo>
                    <a:pt x="21555" y="1321973"/>
                    <a:pt x="14094" y="1318882"/>
                    <a:pt x="8592" y="1313381"/>
                  </a:cubicBezTo>
                  <a:cubicBezTo>
                    <a:pt x="3091" y="1307879"/>
                    <a:pt x="0" y="1300418"/>
                    <a:pt x="0" y="1292638"/>
                  </a:cubicBezTo>
                  <a:lnTo>
                    <a:pt x="0" y="29335"/>
                  </a:lnTo>
                  <a:cubicBezTo>
                    <a:pt x="0" y="21555"/>
                    <a:pt x="3091" y="14094"/>
                    <a:pt x="8592" y="8592"/>
                  </a:cubicBezTo>
                  <a:cubicBezTo>
                    <a:pt x="14094" y="3091"/>
                    <a:pt x="21555" y="0"/>
                    <a:pt x="29335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 cap="sq">
              <a:solidFill>
                <a:srgbClr val="AB9EE2"/>
              </a:solidFill>
              <a:prstDash val="solid"/>
              <a:miter/>
            </a:ln>
          </p:spPr>
        </p:sp>
        <p:sp>
          <p:nvSpPr>
            <p:cNvPr id="15" name="TextBox 6"/>
            <p:cNvSpPr txBox="1"/>
            <p:nvPr/>
          </p:nvSpPr>
          <p:spPr>
            <a:xfrm>
              <a:off x="0" y="85725"/>
              <a:ext cx="1232151" cy="12362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25"/>
                </a:lnSpc>
              </a:pPr>
              <a:endParaRPr/>
            </a:p>
          </p:txBody>
        </p:sp>
      </p:grpSp>
      <p:sp>
        <p:nvSpPr>
          <p:cNvPr id="16" name="TextBox 7"/>
          <p:cNvSpPr txBox="1"/>
          <p:nvPr/>
        </p:nvSpPr>
        <p:spPr>
          <a:xfrm>
            <a:off x="2109548" y="3695700"/>
            <a:ext cx="3155171" cy="923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6000" spc="-344" dirty="0">
                <a:solidFill>
                  <a:srgbClr val="272665"/>
                </a:solidFill>
                <a:latin typeface="Bahnschrift SemiBold Condensed" panose="020B0502040204020203" pitchFamily="34" charset="0"/>
                <a:ea typeface="Public Sans"/>
                <a:cs typeface="Public Sans"/>
                <a:sym typeface="Public Sans"/>
              </a:rPr>
              <a:t>In Our Records</a:t>
            </a:r>
          </a:p>
        </p:txBody>
      </p:sp>
      <p:sp>
        <p:nvSpPr>
          <p:cNvPr id="17" name="TextBox 8"/>
          <p:cNvSpPr txBox="1"/>
          <p:nvPr/>
        </p:nvSpPr>
        <p:spPr>
          <a:xfrm>
            <a:off x="1452104" y="4838700"/>
            <a:ext cx="4611242" cy="38779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600" spc="-28" dirty="0">
                <a:solidFill>
                  <a:srgbClr val="272665"/>
                </a:solidFill>
                <a:latin typeface="Bahnschrift Light Condensed" panose="020B0502040204020203" pitchFamily="34" charset="0"/>
                <a:ea typeface="Public Sans"/>
                <a:cs typeface="Public Sans"/>
                <a:sym typeface="Public Sans"/>
              </a:rPr>
              <a:t>Accurate, immediate registration (ACMS, church records).</a:t>
            </a:r>
          </a:p>
          <a:p>
            <a:pPr marL="457200" indent="-457200" algn="just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600" spc="-28" dirty="0">
                <a:solidFill>
                  <a:srgbClr val="272665"/>
                </a:solidFill>
                <a:latin typeface="Bahnschrift Light Condensed" panose="020B0502040204020203" pitchFamily="34" charset="0"/>
                <a:ea typeface="Public Sans"/>
                <a:cs typeface="Public Sans"/>
                <a:sym typeface="Public Sans"/>
              </a:rPr>
              <a:t>Regular audits and updates.</a:t>
            </a:r>
          </a:p>
          <a:p>
            <a:pPr marL="457200" indent="-4572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600" spc="-28" dirty="0">
                <a:solidFill>
                  <a:srgbClr val="272665"/>
                </a:solidFill>
                <a:latin typeface="Bahnschrift Light Condensed" panose="020B0502040204020203" pitchFamily="34" charset="0"/>
                <a:ea typeface="Public Sans"/>
                <a:cs typeface="Public Sans"/>
                <a:sym typeface="Public Sans"/>
              </a:rPr>
              <a:t>Public recognition: baptismal certificates, welcome ceremony.</a:t>
            </a:r>
          </a:p>
        </p:txBody>
      </p:sp>
      <p:grpSp>
        <p:nvGrpSpPr>
          <p:cNvPr id="23" name="Group 14"/>
          <p:cNvGrpSpPr/>
          <p:nvPr/>
        </p:nvGrpSpPr>
        <p:grpSpPr>
          <a:xfrm>
            <a:off x="11573575" y="3519156"/>
            <a:ext cx="5114225" cy="6424943"/>
            <a:chOff x="0" y="0"/>
            <a:chExt cx="1232151" cy="1321973"/>
          </a:xfrm>
        </p:grpSpPr>
        <p:sp>
          <p:nvSpPr>
            <p:cNvPr id="24" name="Freeform 15"/>
            <p:cNvSpPr/>
            <p:nvPr/>
          </p:nvSpPr>
          <p:spPr>
            <a:xfrm>
              <a:off x="0" y="0"/>
              <a:ext cx="1232151" cy="1321973"/>
            </a:xfrm>
            <a:custGeom>
              <a:avLst/>
              <a:gdLst/>
              <a:ahLst/>
              <a:cxnLst/>
              <a:rect l="l" t="t" r="r" b="b"/>
              <a:pathLst>
                <a:path w="1232151" h="1321973">
                  <a:moveTo>
                    <a:pt x="29335" y="0"/>
                  </a:moveTo>
                  <a:lnTo>
                    <a:pt x="1202815" y="0"/>
                  </a:lnTo>
                  <a:cubicBezTo>
                    <a:pt x="1210596" y="0"/>
                    <a:pt x="1218057" y="3091"/>
                    <a:pt x="1223559" y="8592"/>
                  </a:cubicBezTo>
                  <a:cubicBezTo>
                    <a:pt x="1229060" y="14094"/>
                    <a:pt x="1232151" y="21555"/>
                    <a:pt x="1232151" y="29335"/>
                  </a:cubicBezTo>
                  <a:lnTo>
                    <a:pt x="1232151" y="1292638"/>
                  </a:lnTo>
                  <a:cubicBezTo>
                    <a:pt x="1232151" y="1300418"/>
                    <a:pt x="1229060" y="1307879"/>
                    <a:pt x="1223559" y="1313381"/>
                  </a:cubicBezTo>
                  <a:cubicBezTo>
                    <a:pt x="1218057" y="1318882"/>
                    <a:pt x="1210596" y="1321973"/>
                    <a:pt x="1202815" y="1321973"/>
                  </a:cubicBezTo>
                  <a:lnTo>
                    <a:pt x="29335" y="1321973"/>
                  </a:lnTo>
                  <a:cubicBezTo>
                    <a:pt x="21555" y="1321973"/>
                    <a:pt x="14094" y="1318882"/>
                    <a:pt x="8592" y="1313381"/>
                  </a:cubicBezTo>
                  <a:cubicBezTo>
                    <a:pt x="3091" y="1307879"/>
                    <a:pt x="0" y="1300418"/>
                    <a:pt x="0" y="1292638"/>
                  </a:cubicBezTo>
                  <a:lnTo>
                    <a:pt x="0" y="29335"/>
                  </a:lnTo>
                  <a:cubicBezTo>
                    <a:pt x="0" y="21555"/>
                    <a:pt x="3091" y="14094"/>
                    <a:pt x="8592" y="8592"/>
                  </a:cubicBezTo>
                  <a:cubicBezTo>
                    <a:pt x="14094" y="3091"/>
                    <a:pt x="21555" y="0"/>
                    <a:pt x="29335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 cap="sq">
              <a:solidFill>
                <a:srgbClr val="AB9EE2"/>
              </a:solidFill>
              <a:prstDash val="solid"/>
              <a:miter/>
            </a:ln>
          </p:spPr>
        </p:sp>
        <p:sp>
          <p:nvSpPr>
            <p:cNvPr id="25" name="TextBox 16"/>
            <p:cNvSpPr txBox="1"/>
            <p:nvPr/>
          </p:nvSpPr>
          <p:spPr>
            <a:xfrm>
              <a:off x="0" y="85725"/>
              <a:ext cx="1232151" cy="12362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25"/>
                </a:lnSpc>
              </a:pPr>
              <a:endParaRPr/>
            </a:p>
          </p:txBody>
        </p:sp>
      </p:grpSp>
      <p:sp>
        <p:nvSpPr>
          <p:cNvPr id="28" name="Rectangle 27"/>
          <p:cNvSpPr/>
          <p:nvPr/>
        </p:nvSpPr>
        <p:spPr>
          <a:xfrm>
            <a:off x="6647546" y="1366860"/>
            <a:ext cx="492602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dirty="0">
                <a:solidFill>
                  <a:srgbClr val="C00000"/>
                </a:solidFill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Let’s Keep Them</a:t>
            </a:r>
            <a:endParaRPr lang="en-US" sz="6000" dirty="0">
              <a:solidFill>
                <a:srgbClr val="C00000"/>
              </a:solidFill>
              <a:latin typeface="Franklin Gothic Demi Cond" panose="020B0706030402020204" pitchFamily="34" charset="0"/>
            </a:endParaRPr>
          </a:p>
        </p:txBody>
      </p:sp>
      <p:grpSp>
        <p:nvGrpSpPr>
          <p:cNvPr id="29" name="Group 4"/>
          <p:cNvGrpSpPr/>
          <p:nvPr/>
        </p:nvGrpSpPr>
        <p:grpSpPr>
          <a:xfrm>
            <a:off x="6622146" y="3475810"/>
            <a:ext cx="4750393" cy="6468290"/>
            <a:chOff x="0" y="0"/>
            <a:chExt cx="1232151" cy="1321973"/>
          </a:xfrm>
        </p:grpSpPr>
        <p:sp>
          <p:nvSpPr>
            <p:cNvPr id="30" name="Freeform 5"/>
            <p:cNvSpPr/>
            <p:nvPr/>
          </p:nvSpPr>
          <p:spPr>
            <a:xfrm>
              <a:off x="0" y="0"/>
              <a:ext cx="1232151" cy="1321973"/>
            </a:xfrm>
            <a:custGeom>
              <a:avLst/>
              <a:gdLst/>
              <a:ahLst/>
              <a:cxnLst/>
              <a:rect l="l" t="t" r="r" b="b"/>
              <a:pathLst>
                <a:path w="1232151" h="1321973">
                  <a:moveTo>
                    <a:pt x="29335" y="0"/>
                  </a:moveTo>
                  <a:lnTo>
                    <a:pt x="1202815" y="0"/>
                  </a:lnTo>
                  <a:cubicBezTo>
                    <a:pt x="1210596" y="0"/>
                    <a:pt x="1218057" y="3091"/>
                    <a:pt x="1223559" y="8592"/>
                  </a:cubicBezTo>
                  <a:cubicBezTo>
                    <a:pt x="1229060" y="14094"/>
                    <a:pt x="1232151" y="21555"/>
                    <a:pt x="1232151" y="29335"/>
                  </a:cubicBezTo>
                  <a:lnTo>
                    <a:pt x="1232151" y="1292638"/>
                  </a:lnTo>
                  <a:cubicBezTo>
                    <a:pt x="1232151" y="1300418"/>
                    <a:pt x="1229060" y="1307879"/>
                    <a:pt x="1223559" y="1313381"/>
                  </a:cubicBezTo>
                  <a:cubicBezTo>
                    <a:pt x="1218057" y="1318882"/>
                    <a:pt x="1210596" y="1321973"/>
                    <a:pt x="1202815" y="1321973"/>
                  </a:cubicBezTo>
                  <a:lnTo>
                    <a:pt x="29335" y="1321973"/>
                  </a:lnTo>
                  <a:cubicBezTo>
                    <a:pt x="21555" y="1321973"/>
                    <a:pt x="14094" y="1318882"/>
                    <a:pt x="8592" y="1313381"/>
                  </a:cubicBezTo>
                  <a:cubicBezTo>
                    <a:pt x="3091" y="1307879"/>
                    <a:pt x="0" y="1300418"/>
                    <a:pt x="0" y="1292638"/>
                  </a:cubicBezTo>
                  <a:lnTo>
                    <a:pt x="0" y="29335"/>
                  </a:lnTo>
                  <a:cubicBezTo>
                    <a:pt x="0" y="21555"/>
                    <a:pt x="3091" y="14094"/>
                    <a:pt x="8592" y="8592"/>
                  </a:cubicBezTo>
                  <a:cubicBezTo>
                    <a:pt x="14094" y="3091"/>
                    <a:pt x="21555" y="0"/>
                    <a:pt x="29335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 cap="sq">
              <a:solidFill>
                <a:srgbClr val="AB9EE2"/>
              </a:solidFill>
              <a:prstDash val="solid"/>
              <a:miter/>
            </a:ln>
          </p:spPr>
        </p:sp>
        <p:sp>
          <p:nvSpPr>
            <p:cNvPr id="31" name="TextBox 6"/>
            <p:cNvSpPr txBox="1"/>
            <p:nvPr/>
          </p:nvSpPr>
          <p:spPr>
            <a:xfrm>
              <a:off x="0" y="85725"/>
              <a:ext cx="1232151" cy="12362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25"/>
                </a:lnSpc>
              </a:pPr>
              <a:endParaRPr/>
            </a:p>
          </p:txBody>
        </p:sp>
      </p:grpSp>
      <p:sp>
        <p:nvSpPr>
          <p:cNvPr id="32" name="TextBox 7"/>
          <p:cNvSpPr txBox="1"/>
          <p:nvPr/>
        </p:nvSpPr>
        <p:spPr>
          <a:xfrm>
            <a:off x="6945074" y="3704462"/>
            <a:ext cx="4154603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000" spc="-344" dirty="0">
                <a:solidFill>
                  <a:srgbClr val="272665"/>
                </a:solidFill>
                <a:latin typeface="Bahnschrift SemiBold Condensed" panose="020B0502040204020203" pitchFamily="34" charset="0"/>
                <a:ea typeface="Public Sans"/>
                <a:cs typeface="Public Sans"/>
                <a:sym typeface="Public Sans"/>
              </a:rPr>
              <a:t>In our Communities</a:t>
            </a:r>
          </a:p>
        </p:txBody>
      </p:sp>
      <p:sp>
        <p:nvSpPr>
          <p:cNvPr id="33" name="TextBox 8"/>
          <p:cNvSpPr txBox="1"/>
          <p:nvPr/>
        </p:nvSpPr>
        <p:spPr>
          <a:xfrm>
            <a:off x="6622147" y="4847462"/>
            <a:ext cx="4611242" cy="49244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600" spc="-28" dirty="0">
                <a:solidFill>
                  <a:srgbClr val="272665"/>
                </a:solidFill>
                <a:latin typeface="Bahnschrift Light Condensed" panose="020B0502040204020203" pitchFamily="34" charset="0"/>
                <a:ea typeface="Public Sans"/>
                <a:cs typeface="Public Sans"/>
                <a:sym typeface="Public Sans"/>
              </a:rPr>
              <a:t>Warm welcome and hospitality teams.</a:t>
            </a:r>
          </a:p>
          <a:p>
            <a:pPr marL="457200" indent="-4572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600" spc="-28" dirty="0">
                <a:solidFill>
                  <a:srgbClr val="272665"/>
                </a:solidFill>
                <a:latin typeface="Bahnschrift Light Condensed" panose="020B0502040204020203" pitchFamily="34" charset="0"/>
                <a:ea typeface="Public Sans"/>
                <a:cs typeface="Public Sans"/>
                <a:sym typeface="Public Sans"/>
              </a:rPr>
              <a:t>Assign mentors.</a:t>
            </a:r>
          </a:p>
          <a:p>
            <a:pPr marL="457200" indent="-4572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600" spc="-28" dirty="0">
                <a:solidFill>
                  <a:srgbClr val="272665"/>
                </a:solidFill>
                <a:latin typeface="Bahnschrift Light Condensed" panose="020B0502040204020203" pitchFamily="34" charset="0"/>
                <a:ea typeface="Public Sans"/>
                <a:cs typeface="Public Sans"/>
                <a:sym typeface="Public Sans"/>
              </a:rPr>
              <a:t>Small groups, social activities, regular home visits.</a:t>
            </a:r>
          </a:p>
          <a:p>
            <a:pPr marL="457200" indent="-4572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600" spc="-28" dirty="0">
                <a:solidFill>
                  <a:srgbClr val="272665"/>
                </a:solidFill>
                <a:latin typeface="Bahnschrift Light Condensed" panose="020B0502040204020203" pitchFamily="34" charset="0"/>
                <a:ea typeface="Public Sans"/>
                <a:cs typeface="Public Sans"/>
                <a:sym typeface="Public Sans"/>
              </a:rPr>
              <a:t>Active involvement in ministries</a:t>
            </a:r>
            <a:r>
              <a:rPr lang="en-US" sz="3200" spc="-28" dirty="0">
                <a:solidFill>
                  <a:srgbClr val="272665"/>
                </a:solidFill>
                <a:latin typeface="Bahnschrift Light Condensed" panose="020B0502040204020203" pitchFamily="34" charset="0"/>
                <a:ea typeface="Public Sans"/>
                <a:cs typeface="Public Sans"/>
                <a:sym typeface="Public Sans"/>
              </a:rPr>
              <a:t>.</a:t>
            </a:r>
          </a:p>
          <a:p>
            <a:pPr>
              <a:spcBef>
                <a:spcPct val="0"/>
              </a:spcBef>
            </a:pPr>
            <a:r>
              <a:rPr lang="en-US" sz="3200" spc="-28" dirty="0">
                <a:solidFill>
                  <a:srgbClr val="272665"/>
                </a:solidFill>
                <a:latin typeface="Bahnschrift Light Condensed" panose="020B0502040204020203" pitchFamily="34" charset="0"/>
                <a:ea typeface="Public Sans"/>
                <a:cs typeface="Public Sans"/>
                <a:sym typeface="Public Sans"/>
              </a:rPr>
              <a:t>.</a:t>
            </a:r>
          </a:p>
        </p:txBody>
      </p:sp>
      <p:sp>
        <p:nvSpPr>
          <p:cNvPr id="34" name="TextBox 7"/>
          <p:cNvSpPr txBox="1"/>
          <p:nvPr/>
        </p:nvSpPr>
        <p:spPr>
          <a:xfrm>
            <a:off x="12316153" y="3704462"/>
            <a:ext cx="3155171" cy="923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6000" spc="-344" dirty="0">
                <a:solidFill>
                  <a:srgbClr val="272665"/>
                </a:solidFill>
                <a:latin typeface="Bahnschrift SemiBold Condensed" panose="020B0502040204020203" pitchFamily="34" charset="0"/>
                <a:ea typeface="Public Sans"/>
                <a:cs typeface="Public Sans"/>
                <a:sym typeface="Public Sans"/>
              </a:rPr>
              <a:t>In our Faith</a:t>
            </a:r>
          </a:p>
        </p:txBody>
      </p:sp>
      <p:sp>
        <p:nvSpPr>
          <p:cNvPr id="35" name="TextBox 8"/>
          <p:cNvSpPr txBox="1"/>
          <p:nvPr/>
        </p:nvSpPr>
        <p:spPr>
          <a:xfrm>
            <a:off x="11792189" y="4847462"/>
            <a:ext cx="4611242" cy="59708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600" spc="-28" dirty="0">
                <a:solidFill>
                  <a:srgbClr val="272665"/>
                </a:solidFill>
                <a:latin typeface="Bahnschrift Light Condensed" panose="020B0502040204020203" pitchFamily="34" charset="0"/>
                <a:ea typeface="Public Sans"/>
                <a:cs typeface="Public Sans"/>
                <a:sym typeface="Public Sans"/>
              </a:rPr>
              <a:t>Structured orientation and doctrinal classes.</a:t>
            </a:r>
          </a:p>
          <a:p>
            <a:pPr marL="457200" indent="-4572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600" spc="-28" dirty="0">
                <a:solidFill>
                  <a:srgbClr val="272665"/>
                </a:solidFill>
                <a:latin typeface="Bahnschrift Light Condensed" panose="020B0502040204020203" pitchFamily="34" charset="0"/>
                <a:ea typeface="Public Sans"/>
                <a:cs typeface="Public Sans"/>
                <a:sym typeface="Public Sans"/>
              </a:rPr>
              <a:t>Ongoing Bible study and devotional habits.</a:t>
            </a:r>
          </a:p>
          <a:p>
            <a:pPr marL="457200" indent="-4572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600" spc="-28" dirty="0">
                <a:solidFill>
                  <a:srgbClr val="272665"/>
                </a:solidFill>
                <a:latin typeface="Bahnschrift Light Condensed" panose="020B0502040204020203" pitchFamily="34" charset="0"/>
                <a:ea typeface="Public Sans"/>
                <a:cs typeface="Public Sans"/>
                <a:sym typeface="Public Sans"/>
              </a:rPr>
              <a:t>Prayer groups, spiritual mentoring, and mission involvement.</a:t>
            </a:r>
          </a:p>
          <a:p>
            <a:pPr marL="457200" indent="-4572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600" spc="-28" dirty="0">
                <a:solidFill>
                  <a:srgbClr val="272665"/>
                </a:solidFill>
                <a:latin typeface="Bahnschrift Light Condensed" panose="020B0502040204020203" pitchFamily="34" charset="0"/>
                <a:ea typeface="Public Sans"/>
                <a:cs typeface="Public Sans"/>
                <a:sym typeface="Public Sans"/>
              </a:rPr>
              <a:t>Addressing doubts and spiritual struggles.</a:t>
            </a:r>
          </a:p>
          <a:p>
            <a:pPr>
              <a:spcBef>
                <a:spcPct val="0"/>
              </a:spcBef>
            </a:pPr>
            <a:r>
              <a:rPr lang="en-US" sz="3200" spc="-28" dirty="0">
                <a:solidFill>
                  <a:srgbClr val="272665"/>
                </a:solidFill>
                <a:latin typeface="Bahnschrift Light Condensed" panose="020B0502040204020203" pitchFamily="34" charset="0"/>
                <a:ea typeface="Public Sans"/>
                <a:cs typeface="Public Sans"/>
                <a:sym typeface="Public Sans"/>
              </a:rPr>
              <a:t>.</a:t>
            </a:r>
          </a:p>
          <a:p>
            <a:pPr>
              <a:spcBef>
                <a:spcPct val="0"/>
              </a:spcBef>
            </a:pPr>
            <a:r>
              <a:rPr lang="en-US" sz="3200" spc="-28" dirty="0">
                <a:solidFill>
                  <a:srgbClr val="272665"/>
                </a:solidFill>
                <a:latin typeface="Bahnschrift Light Condensed" panose="020B0502040204020203" pitchFamily="34" charset="0"/>
                <a:ea typeface="Public Sans"/>
                <a:cs typeface="Public Sans"/>
                <a:sym typeface="Public Sans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32" grpId="0"/>
      <p:bldP spid="33" grpId="0"/>
      <p:bldP spid="34" grpId="0"/>
      <p:bldP spid="3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5046454" y="271944"/>
            <a:ext cx="2728903" cy="2110580"/>
          </a:xfrm>
          <a:custGeom>
            <a:avLst/>
            <a:gdLst/>
            <a:ahLst/>
            <a:cxnLst/>
            <a:rect l="l" t="t" r="r" b="b"/>
            <a:pathLst>
              <a:path w="5895409" h="4930706">
                <a:moveTo>
                  <a:pt x="0" y="0"/>
                </a:moveTo>
                <a:lnTo>
                  <a:pt x="5895409" y="0"/>
                </a:lnTo>
                <a:lnTo>
                  <a:pt x="5895409" y="4930706"/>
                </a:lnTo>
                <a:lnTo>
                  <a:pt x="0" y="493070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2390250">
            <a:off x="273712" y="7833708"/>
            <a:ext cx="2515203" cy="2196087"/>
          </a:xfrm>
          <a:custGeom>
            <a:avLst/>
            <a:gdLst/>
            <a:ahLst/>
            <a:cxnLst/>
            <a:rect l="l" t="t" r="r" b="b"/>
            <a:pathLst>
              <a:path w="5171541" h="4861249">
                <a:moveTo>
                  <a:pt x="0" y="0"/>
                </a:moveTo>
                <a:lnTo>
                  <a:pt x="5171541" y="0"/>
                </a:lnTo>
                <a:lnTo>
                  <a:pt x="5171541" y="4861249"/>
                </a:lnTo>
                <a:lnTo>
                  <a:pt x="0" y="486124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67" name="Group 2"/>
          <p:cNvGrpSpPr/>
          <p:nvPr/>
        </p:nvGrpSpPr>
        <p:grpSpPr>
          <a:xfrm>
            <a:off x="523735" y="425660"/>
            <a:ext cx="17234611" cy="9500868"/>
            <a:chOff x="0" y="0"/>
            <a:chExt cx="3040554" cy="2146010"/>
          </a:xfrm>
        </p:grpSpPr>
        <p:sp>
          <p:nvSpPr>
            <p:cNvPr id="68" name="Freeform 3"/>
            <p:cNvSpPr/>
            <p:nvPr/>
          </p:nvSpPr>
          <p:spPr>
            <a:xfrm>
              <a:off x="0" y="0"/>
              <a:ext cx="3040554" cy="2146010"/>
            </a:xfrm>
            <a:custGeom>
              <a:avLst/>
              <a:gdLst/>
              <a:ahLst/>
              <a:cxnLst/>
              <a:rect l="l" t="t" r="r" b="b"/>
              <a:pathLst>
                <a:path w="3040554" h="2146010">
                  <a:moveTo>
                    <a:pt x="52308" y="0"/>
                  </a:moveTo>
                  <a:lnTo>
                    <a:pt x="2988246" y="0"/>
                  </a:lnTo>
                  <a:cubicBezTo>
                    <a:pt x="3002119" y="0"/>
                    <a:pt x="3015424" y="5511"/>
                    <a:pt x="3025233" y="15321"/>
                  </a:cubicBezTo>
                  <a:cubicBezTo>
                    <a:pt x="3035043" y="25130"/>
                    <a:pt x="3040554" y="38435"/>
                    <a:pt x="3040554" y="52308"/>
                  </a:cubicBezTo>
                  <a:lnTo>
                    <a:pt x="3040554" y="2093703"/>
                  </a:lnTo>
                  <a:cubicBezTo>
                    <a:pt x="3040554" y="2107576"/>
                    <a:pt x="3035043" y="2120880"/>
                    <a:pt x="3025233" y="2130690"/>
                  </a:cubicBezTo>
                  <a:cubicBezTo>
                    <a:pt x="3015424" y="2140499"/>
                    <a:pt x="3002119" y="2146010"/>
                    <a:pt x="2988246" y="2146010"/>
                  </a:cubicBezTo>
                  <a:lnTo>
                    <a:pt x="52308" y="2146010"/>
                  </a:lnTo>
                  <a:cubicBezTo>
                    <a:pt x="38435" y="2146010"/>
                    <a:pt x="25130" y="2140499"/>
                    <a:pt x="15321" y="2130690"/>
                  </a:cubicBezTo>
                  <a:cubicBezTo>
                    <a:pt x="5511" y="2120880"/>
                    <a:pt x="0" y="2107576"/>
                    <a:pt x="0" y="2093703"/>
                  </a:cubicBezTo>
                  <a:lnTo>
                    <a:pt x="0" y="52308"/>
                  </a:lnTo>
                  <a:cubicBezTo>
                    <a:pt x="0" y="38435"/>
                    <a:pt x="5511" y="25130"/>
                    <a:pt x="15321" y="15321"/>
                  </a:cubicBezTo>
                  <a:cubicBezTo>
                    <a:pt x="25130" y="5511"/>
                    <a:pt x="38435" y="0"/>
                    <a:pt x="52308" y="0"/>
                  </a:cubicBezTo>
                  <a:close/>
                </a:path>
              </a:pathLst>
            </a:custGeom>
            <a:solidFill>
              <a:srgbClr val="FFEDA5">
                <a:alpha val="29804"/>
              </a:srgbClr>
            </a:solidFill>
          </p:spPr>
        </p:sp>
        <p:sp>
          <p:nvSpPr>
            <p:cNvPr id="69" name="TextBox 4"/>
            <p:cNvSpPr txBox="1"/>
            <p:nvPr/>
          </p:nvSpPr>
          <p:spPr>
            <a:xfrm>
              <a:off x="0" y="-47625"/>
              <a:ext cx="3040554" cy="21936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49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0" name="Group 69"/>
          <p:cNvGrpSpPr/>
          <p:nvPr/>
        </p:nvGrpSpPr>
        <p:grpSpPr>
          <a:xfrm>
            <a:off x="16744876" y="9410700"/>
            <a:ext cx="1013470" cy="509269"/>
            <a:chOff x="16744876" y="9410700"/>
            <a:chExt cx="1013470" cy="509269"/>
          </a:xfrm>
        </p:grpSpPr>
        <p:sp>
          <p:nvSpPr>
            <p:cNvPr id="71" name="Freeform 14"/>
            <p:cNvSpPr/>
            <p:nvPr/>
          </p:nvSpPr>
          <p:spPr>
            <a:xfrm>
              <a:off x="16744876" y="9410700"/>
              <a:ext cx="1013470" cy="509269"/>
            </a:xfrm>
            <a:custGeom>
              <a:avLst/>
              <a:gdLst/>
              <a:ahLst/>
              <a:cxnLst/>
              <a:rect l="l" t="t" r="r" b="b"/>
              <a:pathLst>
                <a:path w="1013470" h="509269">
                  <a:moveTo>
                    <a:pt x="0" y="0"/>
                  </a:moveTo>
                  <a:lnTo>
                    <a:pt x="1013470" y="0"/>
                  </a:lnTo>
                  <a:lnTo>
                    <a:pt x="1013470" y="509269"/>
                  </a:lnTo>
                  <a:lnTo>
                    <a:pt x="0" y="5092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  <p:sp>
          <p:nvSpPr>
            <p:cNvPr id="72" name="Freeform 15"/>
            <p:cNvSpPr/>
            <p:nvPr/>
          </p:nvSpPr>
          <p:spPr>
            <a:xfrm>
              <a:off x="16977260" y="9528878"/>
              <a:ext cx="548701" cy="259386"/>
            </a:xfrm>
            <a:custGeom>
              <a:avLst/>
              <a:gdLst/>
              <a:ahLst/>
              <a:cxnLst/>
              <a:rect l="l" t="t" r="r" b="b"/>
              <a:pathLst>
                <a:path w="548701" h="259386">
                  <a:moveTo>
                    <a:pt x="0" y="0"/>
                  </a:moveTo>
                  <a:lnTo>
                    <a:pt x="548702" y="0"/>
                  </a:lnTo>
                  <a:lnTo>
                    <a:pt x="548702" y="259387"/>
                  </a:lnTo>
                  <a:lnTo>
                    <a:pt x="0" y="2593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73" name="AutoShape 16"/>
          <p:cNvSpPr/>
          <p:nvPr/>
        </p:nvSpPr>
        <p:spPr>
          <a:xfrm>
            <a:off x="-228600" y="9191625"/>
            <a:ext cx="18288000" cy="0"/>
          </a:xfrm>
          <a:prstGeom prst="line">
            <a:avLst/>
          </a:prstGeom>
          <a:ln w="9525" cap="flat">
            <a:solidFill>
              <a:srgbClr val="FFEDA5">
                <a:alpha val="33725"/>
              </a:srgb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74" name="Freeform 24"/>
          <p:cNvSpPr/>
          <p:nvPr/>
        </p:nvSpPr>
        <p:spPr>
          <a:xfrm>
            <a:off x="523735" y="7771974"/>
            <a:ext cx="3391716" cy="669864"/>
          </a:xfrm>
          <a:custGeom>
            <a:avLst/>
            <a:gdLst/>
            <a:ahLst/>
            <a:cxnLst/>
            <a:rect l="l" t="t" r="r" b="b"/>
            <a:pathLst>
              <a:path w="3391716" h="669864">
                <a:moveTo>
                  <a:pt x="0" y="0"/>
                </a:moveTo>
                <a:lnTo>
                  <a:pt x="3391716" y="0"/>
                </a:lnTo>
                <a:lnTo>
                  <a:pt x="3391716" y="669864"/>
                </a:lnTo>
                <a:lnTo>
                  <a:pt x="0" y="66986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75" name="AutoShape 2"/>
          <p:cNvSpPr/>
          <p:nvPr/>
        </p:nvSpPr>
        <p:spPr>
          <a:xfrm rot="19202996">
            <a:off x="5740232" y="3011447"/>
            <a:ext cx="1892106" cy="766325"/>
          </a:xfrm>
          <a:prstGeom prst="line">
            <a:avLst/>
          </a:prstGeom>
          <a:ln w="76200" cap="rnd">
            <a:solidFill>
              <a:srgbClr val="A50E58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6" name="AutoShape 3"/>
          <p:cNvSpPr/>
          <p:nvPr/>
        </p:nvSpPr>
        <p:spPr>
          <a:xfrm flipV="1">
            <a:off x="6152768" y="4942311"/>
            <a:ext cx="1225394" cy="12378"/>
          </a:xfrm>
          <a:prstGeom prst="line">
            <a:avLst/>
          </a:prstGeom>
          <a:ln w="76200" cap="rnd">
            <a:solidFill>
              <a:srgbClr val="A50E58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7" name="AutoShape 4"/>
          <p:cNvSpPr/>
          <p:nvPr/>
        </p:nvSpPr>
        <p:spPr>
          <a:xfrm>
            <a:off x="5791200" y="6091788"/>
            <a:ext cx="2111861" cy="771154"/>
          </a:xfrm>
          <a:prstGeom prst="line">
            <a:avLst/>
          </a:prstGeom>
          <a:ln w="76200" cap="rnd">
            <a:solidFill>
              <a:srgbClr val="A50E58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8" name="Freeform 5"/>
          <p:cNvSpPr/>
          <p:nvPr/>
        </p:nvSpPr>
        <p:spPr>
          <a:xfrm>
            <a:off x="2016436" y="2562071"/>
            <a:ext cx="4949253" cy="4627977"/>
          </a:xfrm>
          <a:custGeom>
            <a:avLst/>
            <a:gdLst/>
            <a:ahLst/>
            <a:cxnLst/>
            <a:rect l="l" t="t" r="r" b="b"/>
            <a:pathLst>
              <a:path w="3405869" h="3393484">
                <a:moveTo>
                  <a:pt x="0" y="0"/>
                </a:moveTo>
                <a:lnTo>
                  <a:pt x="3405869" y="0"/>
                </a:lnTo>
                <a:lnTo>
                  <a:pt x="3405869" y="3393484"/>
                </a:lnTo>
                <a:lnTo>
                  <a:pt x="0" y="339348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79" name="Freeform 7"/>
          <p:cNvSpPr/>
          <p:nvPr/>
        </p:nvSpPr>
        <p:spPr>
          <a:xfrm>
            <a:off x="8782256" y="2071677"/>
            <a:ext cx="8515143" cy="1793578"/>
          </a:xfrm>
          <a:custGeom>
            <a:avLst/>
            <a:gdLst/>
            <a:ahLst/>
            <a:cxnLst/>
            <a:rect l="l" t="t" r="r" b="b"/>
            <a:pathLst>
              <a:path w="3530906" h="731155">
                <a:moveTo>
                  <a:pt x="3406446" y="731155"/>
                </a:moveTo>
                <a:lnTo>
                  <a:pt x="124460" y="731155"/>
                </a:lnTo>
                <a:cubicBezTo>
                  <a:pt x="55880" y="731155"/>
                  <a:pt x="0" y="675275"/>
                  <a:pt x="0" y="606695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3406446" y="0"/>
                </a:lnTo>
                <a:cubicBezTo>
                  <a:pt x="3475026" y="0"/>
                  <a:pt x="3530906" y="55880"/>
                  <a:pt x="3530906" y="124460"/>
                </a:cubicBezTo>
                <a:lnTo>
                  <a:pt x="3530906" y="606695"/>
                </a:lnTo>
                <a:cubicBezTo>
                  <a:pt x="3530906" y="675275"/>
                  <a:pt x="3475026" y="731155"/>
                  <a:pt x="3406446" y="731155"/>
                </a:cubicBezTo>
                <a:close/>
              </a:path>
            </a:pathLst>
          </a:custGeom>
          <a:solidFill>
            <a:srgbClr val="DA4CF9"/>
          </a:solidFill>
        </p:spPr>
      </p:sp>
      <p:sp>
        <p:nvSpPr>
          <p:cNvPr id="80" name="TextBox 10"/>
          <p:cNvSpPr txBox="1"/>
          <p:nvPr/>
        </p:nvSpPr>
        <p:spPr>
          <a:xfrm>
            <a:off x="10091393" y="2019300"/>
            <a:ext cx="4234207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Franklin Gothic Demi Cond" panose="020B0706030402020204" pitchFamily="34" charset="0"/>
                <a:ea typeface="Muli Heavy"/>
                <a:cs typeface="Muli Heavy"/>
                <a:sym typeface="Muli Heavy"/>
              </a:rPr>
              <a:t>In our </a:t>
            </a:r>
            <a:r>
              <a:rPr lang="en-US" sz="4400" b="1" dirty="0">
                <a:solidFill>
                  <a:srgbClr val="FFFF00"/>
                </a:solidFill>
                <a:latin typeface="Franklin Gothic Demi Cond" panose="020B0706030402020204" pitchFamily="34" charset="0"/>
                <a:ea typeface="Muli Heavy"/>
                <a:cs typeface="Muli Heavy"/>
                <a:sym typeface="Muli Heavy"/>
              </a:rPr>
              <a:t>records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Franklin Gothic Demi Cond" panose="020B0706030402020204" pitchFamily="34" charset="0"/>
              <a:ea typeface="Muli Heavy"/>
              <a:cs typeface="Muli Heavy"/>
              <a:sym typeface="Muli Heavy"/>
            </a:endParaRPr>
          </a:p>
        </p:txBody>
      </p:sp>
      <p:sp>
        <p:nvSpPr>
          <p:cNvPr id="81" name="TextBox 11"/>
          <p:cNvSpPr txBox="1"/>
          <p:nvPr/>
        </p:nvSpPr>
        <p:spPr>
          <a:xfrm>
            <a:off x="9614247" y="2753132"/>
            <a:ext cx="7667994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F7F7F7"/>
                </a:solidFill>
                <a:latin typeface="Bahnschrift Condensed" panose="020B0502040204020203" pitchFamily="34" charset="0"/>
                <a:ea typeface="Muli Semi-Bold"/>
                <a:cs typeface="Muli Semi-Bold"/>
                <a:sym typeface="Muli Semi-Bold"/>
              </a:rPr>
              <a:t>Immediate report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F7F7"/>
                </a:solidFill>
                <a:effectLst/>
                <a:uLnTx/>
                <a:uFillTx/>
                <a:latin typeface="Bahnschrift Condensed" panose="020B0502040204020203" pitchFamily="34" charset="0"/>
                <a:ea typeface="Muli Semi-Bold"/>
                <a:cs typeface="Muli Semi-Bold"/>
                <a:sym typeface="Muli Semi-Bold"/>
              </a:rPr>
              <a:t>, ACMS record, Church registry, Accurate documentation, Regular updates</a:t>
            </a:r>
          </a:p>
        </p:txBody>
      </p:sp>
      <p:sp>
        <p:nvSpPr>
          <p:cNvPr id="82" name="Freeform 14"/>
          <p:cNvSpPr/>
          <p:nvPr/>
        </p:nvSpPr>
        <p:spPr>
          <a:xfrm>
            <a:off x="8865135" y="4012762"/>
            <a:ext cx="8432263" cy="1848803"/>
          </a:xfrm>
          <a:custGeom>
            <a:avLst/>
            <a:gdLst/>
            <a:ahLst/>
            <a:cxnLst/>
            <a:rect l="l" t="t" r="r" b="b"/>
            <a:pathLst>
              <a:path w="3530906" h="731155">
                <a:moveTo>
                  <a:pt x="3406446" y="731155"/>
                </a:moveTo>
                <a:lnTo>
                  <a:pt x="124460" y="731155"/>
                </a:lnTo>
                <a:cubicBezTo>
                  <a:pt x="55880" y="731155"/>
                  <a:pt x="0" y="675275"/>
                  <a:pt x="0" y="606695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3406446" y="0"/>
                </a:lnTo>
                <a:cubicBezTo>
                  <a:pt x="3475026" y="0"/>
                  <a:pt x="3530906" y="55880"/>
                  <a:pt x="3530906" y="124460"/>
                </a:cubicBezTo>
                <a:lnTo>
                  <a:pt x="3530906" y="606695"/>
                </a:lnTo>
                <a:cubicBezTo>
                  <a:pt x="3530906" y="675275"/>
                  <a:pt x="3475026" y="731155"/>
                  <a:pt x="3406446" y="731155"/>
                </a:cubicBezTo>
                <a:close/>
              </a:path>
            </a:pathLst>
          </a:custGeom>
          <a:solidFill>
            <a:srgbClr val="7C3DC6"/>
          </a:solidFill>
        </p:spPr>
      </p:sp>
      <p:sp>
        <p:nvSpPr>
          <p:cNvPr id="83" name="TextBox 17"/>
          <p:cNvSpPr txBox="1"/>
          <p:nvPr/>
        </p:nvSpPr>
        <p:spPr>
          <a:xfrm>
            <a:off x="9399564" y="3924300"/>
            <a:ext cx="6678635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Franklin Gothic Demi Cond" panose="020B0706030402020204" pitchFamily="34" charset="0"/>
                <a:ea typeface="Muli Heavy"/>
                <a:cs typeface="Muli Heavy"/>
                <a:sym typeface="Muli Heavy"/>
              </a:rPr>
              <a:t>In our communities</a:t>
            </a:r>
          </a:p>
        </p:txBody>
      </p:sp>
      <p:sp>
        <p:nvSpPr>
          <p:cNvPr id="84" name="TextBox 18"/>
          <p:cNvSpPr txBox="1"/>
          <p:nvPr/>
        </p:nvSpPr>
        <p:spPr>
          <a:xfrm>
            <a:off x="9543865" y="4610100"/>
            <a:ext cx="6606550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F7F7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Muli Semi-Bold"/>
                <a:cs typeface="Muli Semi-Bold"/>
                <a:sym typeface="Muli Semi-Bold"/>
              </a:rPr>
              <a:t>Spiritual Fellowship, Loving embrace, Heartfelt welcome, </a:t>
            </a:r>
            <a:r>
              <a:rPr lang="en-US" sz="3200" b="1" dirty="0">
                <a:solidFill>
                  <a:srgbClr val="F7F7F7"/>
                </a:solidFill>
                <a:latin typeface="Bahnschrift SemiBold Condensed" panose="020B0502040204020203" pitchFamily="34" charset="0"/>
                <a:ea typeface="Muli Semi-Bold"/>
                <a:cs typeface="Muli Semi-Bold"/>
                <a:sym typeface="Muli Semi-Bold"/>
              </a:rPr>
              <a:t>Genuine inclusion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F7F7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Muli Semi-Bold"/>
                <a:cs typeface="Muli Semi-Bold"/>
                <a:sym typeface="Muli Semi-Bold"/>
              </a:rPr>
              <a:t> </a:t>
            </a:r>
          </a:p>
        </p:txBody>
      </p:sp>
      <p:sp>
        <p:nvSpPr>
          <p:cNvPr id="85" name="Freeform 84"/>
          <p:cNvSpPr/>
          <p:nvPr/>
        </p:nvSpPr>
        <p:spPr>
          <a:xfrm>
            <a:off x="8548240" y="6003282"/>
            <a:ext cx="8749158" cy="1761398"/>
          </a:xfrm>
          <a:custGeom>
            <a:avLst/>
            <a:gdLst/>
            <a:ahLst/>
            <a:cxnLst/>
            <a:rect l="l" t="t" r="r" b="b"/>
            <a:pathLst>
              <a:path w="3530906" h="731155">
                <a:moveTo>
                  <a:pt x="3406446" y="731155"/>
                </a:moveTo>
                <a:lnTo>
                  <a:pt x="124460" y="731155"/>
                </a:lnTo>
                <a:cubicBezTo>
                  <a:pt x="55880" y="731155"/>
                  <a:pt x="0" y="675275"/>
                  <a:pt x="0" y="606695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3406446" y="0"/>
                </a:lnTo>
                <a:cubicBezTo>
                  <a:pt x="3475026" y="0"/>
                  <a:pt x="3530906" y="55880"/>
                  <a:pt x="3530906" y="124460"/>
                </a:cubicBezTo>
                <a:lnTo>
                  <a:pt x="3530906" y="606695"/>
                </a:lnTo>
                <a:cubicBezTo>
                  <a:pt x="3530906" y="675275"/>
                  <a:pt x="3475026" y="731155"/>
                  <a:pt x="3406446" y="731155"/>
                </a:cubicBezTo>
                <a:close/>
              </a:path>
            </a:pathLst>
          </a:custGeom>
          <a:solidFill>
            <a:srgbClr val="39B6F0"/>
          </a:solidFill>
        </p:spPr>
      </p:sp>
      <p:sp>
        <p:nvSpPr>
          <p:cNvPr id="86" name="TextBox 24"/>
          <p:cNvSpPr txBox="1"/>
          <p:nvPr/>
        </p:nvSpPr>
        <p:spPr>
          <a:xfrm>
            <a:off x="10956922" y="6030071"/>
            <a:ext cx="3597278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Franklin Gothic Demi Cond" panose="020B0706030402020204" pitchFamily="34" charset="0"/>
                <a:ea typeface="Muli Heavy"/>
                <a:cs typeface="Muli Heavy"/>
                <a:sym typeface="Muli Heavy"/>
              </a:rPr>
              <a:t>In our faith</a:t>
            </a:r>
          </a:p>
        </p:txBody>
      </p:sp>
      <p:sp>
        <p:nvSpPr>
          <p:cNvPr id="87" name="TextBox 25"/>
          <p:cNvSpPr txBox="1"/>
          <p:nvPr/>
        </p:nvSpPr>
        <p:spPr>
          <a:xfrm>
            <a:off x="9635766" y="6661547"/>
            <a:ext cx="6857871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Muli Semi-Bold"/>
                <a:cs typeface="Muli Semi-Bold"/>
                <a:sym typeface="Muli Semi-Bold"/>
              </a:rPr>
              <a:t>Intentional discipleship, Biblical foundations, Spiritual guidance, Evangelism involvement. </a:t>
            </a:r>
          </a:p>
        </p:txBody>
      </p:sp>
      <p:grpSp>
        <p:nvGrpSpPr>
          <p:cNvPr id="88" name="Group 22"/>
          <p:cNvGrpSpPr/>
          <p:nvPr/>
        </p:nvGrpSpPr>
        <p:grpSpPr>
          <a:xfrm>
            <a:off x="7496614" y="5823053"/>
            <a:ext cx="2024145" cy="2031719"/>
            <a:chOff x="0" y="0"/>
            <a:chExt cx="6350000" cy="6350000"/>
          </a:xfrm>
        </p:grpSpPr>
        <p:sp>
          <p:nvSpPr>
            <p:cNvPr id="89" name="Freeform 2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A50E58"/>
            </a:solidFill>
          </p:spPr>
        </p:sp>
      </p:grpSp>
      <p:sp>
        <p:nvSpPr>
          <p:cNvPr id="90" name="TextBox 89"/>
          <p:cNvSpPr txBox="1"/>
          <p:nvPr/>
        </p:nvSpPr>
        <p:spPr>
          <a:xfrm>
            <a:off x="8609740" y="6577902"/>
            <a:ext cx="1735020" cy="9213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7F7F7"/>
              </a:solidFill>
              <a:effectLst/>
              <a:uLnTx/>
              <a:uFillTx/>
              <a:latin typeface="Muli Heavy"/>
              <a:ea typeface="Muli Heavy"/>
              <a:cs typeface="Muli Heavy"/>
              <a:sym typeface="Muli Heavy"/>
            </a:endParaRPr>
          </a:p>
        </p:txBody>
      </p:sp>
      <p:sp>
        <p:nvSpPr>
          <p:cNvPr id="91" name="TextBox 29"/>
          <p:cNvSpPr txBox="1"/>
          <p:nvPr/>
        </p:nvSpPr>
        <p:spPr>
          <a:xfrm>
            <a:off x="2900685" y="4223935"/>
            <a:ext cx="3124973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rgbClr val="F7F7F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Heavy" panose="020B0903020102020204" pitchFamily="34" charset="0"/>
                <a:ea typeface="Muli Heavy"/>
                <a:cs typeface="Muli Heavy"/>
                <a:sym typeface="Muli Heavy"/>
              </a:rPr>
              <a:t>Let’s Keep Them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7F7F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Franklin Gothic Heavy" panose="020B0903020102020204" pitchFamily="34" charset="0"/>
              <a:ea typeface="Muli Heavy"/>
              <a:cs typeface="Muli Heavy"/>
              <a:sym typeface="Muli Heavy"/>
            </a:endParaRPr>
          </a:p>
        </p:txBody>
      </p:sp>
      <p:grpSp>
        <p:nvGrpSpPr>
          <p:cNvPr id="92" name="Group 22"/>
          <p:cNvGrpSpPr/>
          <p:nvPr/>
        </p:nvGrpSpPr>
        <p:grpSpPr>
          <a:xfrm>
            <a:off x="7369076" y="3956147"/>
            <a:ext cx="1958338" cy="1955279"/>
            <a:chOff x="0" y="0"/>
            <a:chExt cx="6350000" cy="6350000"/>
          </a:xfrm>
        </p:grpSpPr>
        <p:sp>
          <p:nvSpPr>
            <p:cNvPr id="93" name="Freeform 2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A50E58"/>
            </a:solidFill>
          </p:spPr>
        </p:sp>
      </p:grpSp>
      <p:sp>
        <p:nvSpPr>
          <p:cNvPr id="94" name="TextBox 26"/>
          <p:cNvSpPr txBox="1"/>
          <p:nvPr/>
        </p:nvSpPr>
        <p:spPr>
          <a:xfrm>
            <a:off x="8617200" y="4732742"/>
            <a:ext cx="1678613" cy="8867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7F7F7"/>
              </a:solidFill>
              <a:effectLst/>
              <a:uLnTx/>
              <a:uFillTx/>
              <a:latin typeface="Muli Heavy"/>
              <a:ea typeface="Muli Heavy"/>
              <a:cs typeface="Muli Heavy"/>
              <a:sym typeface="Muli Heavy"/>
            </a:endParaRPr>
          </a:p>
        </p:txBody>
      </p:sp>
      <p:sp>
        <p:nvSpPr>
          <p:cNvPr id="95" name="Freeform 23"/>
          <p:cNvSpPr/>
          <p:nvPr/>
        </p:nvSpPr>
        <p:spPr>
          <a:xfrm>
            <a:off x="7507191" y="2192542"/>
            <a:ext cx="1968941" cy="1924396"/>
          </a:xfrm>
          <a:custGeom>
            <a:avLst/>
            <a:gdLst/>
            <a:ahLst/>
            <a:cxnLst/>
            <a:rect l="l" t="t" r="r" b="b"/>
            <a:pathLst>
              <a:path w="6350000" h="6350000">
                <a:moveTo>
                  <a:pt x="3175000" y="0"/>
                </a:moveTo>
                <a:cubicBezTo>
                  <a:pt x="1421496" y="0"/>
                  <a:pt x="0" y="1421496"/>
                  <a:pt x="0" y="3175000"/>
                </a:cubicBezTo>
                <a:cubicBezTo>
                  <a:pt x="0" y="4928504"/>
                  <a:pt x="1421496" y="6350000"/>
                  <a:pt x="3175000" y="6350000"/>
                </a:cubicBezTo>
                <a:cubicBezTo>
                  <a:pt x="4928504" y="6350000"/>
                  <a:pt x="6350000" y="4928504"/>
                  <a:pt x="6350000" y="3175000"/>
                </a:cubicBezTo>
                <a:cubicBezTo>
                  <a:pt x="6350000" y="1421496"/>
                  <a:pt x="4928504" y="0"/>
                  <a:pt x="3175000" y="0"/>
                </a:cubicBezTo>
                <a:close/>
              </a:path>
            </a:pathLst>
          </a:custGeom>
          <a:solidFill>
            <a:srgbClr val="A50E58"/>
          </a:solidFill>
        </p:spPr>
      </p:sp>
      <p:pic>
        <p:nvPicPr>
          <p:cNvPr id="96" name="Picture 9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3838" y="1920646"/>
            <a:ext cx="1548001" cy="2256932"/>
          </a:xfrm>
          <a:prstGeom prst="rect">
            <a:avLst/>
          </a:prstGeom>
        </p:spPr>
      </p:pic>
      <p:pic>
        <p:nvPicPr>
          <p:cNvPr id="97" name="Picture 9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098" y="3989799"/>
            <a:ext cx="1528526" cy="1659144"/>
          </a:xfrm>
          <a:prstGeom prst="rect">
            <a:avLst/>
          </a:prstGeom>
        </p:spPr>
      </p:pic>
      <p:pic>
        <p:nvPicPr>
          <p:cNvPr id="98" name="Picture 97"/>
          <p:cNvPicPr>
            <a:picLocks noChangeAspect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6039468"/>
            <a:ext cx="1490879" cy="1867551"/>
          </a:xfrm>
          <a:prstGeom prst="rect">
            <a:avLst/>
          </a:prstGeom>
        </p:spPr>
      </p:pic>
      <p:sp>
        <p:nvSpPr>
          <p:cNvPr id="99" name="Rectangle 98"/>
          <p:cNvSpPr/>
          <p:nvPr/>
        </p:nvSpPr>
        <p:spPr>
          <a:xfrm>
            <a:off x="5791200" y="889516"/>
            <a:ext cx="7575997" cy="83099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Franklin Gothic Heavy" panose="020B0903020102020204" pitchFamily="34" charset="0"/>
              </a:rPr>
              <a:t>RECORD,</a:t>
            </a:r>
            <a:r>
              <a:rPr kumimoji="0" lang="fr-FR" sz="48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Franklin Gothic Heavy" panose="020B0903020102020204" pitchFamily="34" charset="0"/>
              </a:rPr>
              <a:t> ROOT, </a:t>
            </a:r>
            <a:r>
              <a:rPr lang="fr-FR" sz="4800" dirty="0">
                <a:solidFill>
                  <a:srgbClr val="C00000"/>
                </a:solidFill>
                <a:latin typeface="Franklin Gothic Heavy" panose="020B0903020102020204" pitchFamily="34" charset="0"/>
              </a:rPr>
              <a:t>RETAIN</a:t>
            </a:r>
            <a:endParaRPr kumimoji="0" lang="fr-FR" sz="4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Franklin Gothic Heavy" panose="020B0903020102020204" pitchFamily="34" charset="0"/>
            </a:endParaRPr>
          </a:p>
        </p:txBody>
      </p:sp>
      <p:sp>
        <p:nvSpPr>
          <p:cNvPr id="100" name="Rectangle 99"/>
          <p:cNvSpPr/>
          <p:nvPr/>
        </p:nvSpPr>
        <p:spPr>
          <a:xfrm>
            <a:off x="5410200" y="8254925"/>
            <a:ext cx="9636254" cy="83099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Our New Believers </a:t>
            </a:r>
            <a:r>
              <a:rPr kumimoji="0" lang="en-US" sz="4800" b="0" i="0" u="none" strike="noStrike" kern="1200" cap="none" spc="0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Care Plan</a:t>
            </a:r>
            <a:endParaRPr kumimoji="0" lang="en-US" sz="4800" b="0" i="0" u="none" strike="noStrike" kern="1200" cap="none" spc="0" normalizeH="0" baseline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oper Black" panose="0208090404030B020404" pitchFamily="18" charset="0"/>
              <a:ea typeface="+mn-ea"/>
              <a:cs typeface="+mn-cs"/>
            </a:endParaRPr>
          </a:p>
        </p:txBody>
      </p:sp>
      <p:pic>
        <p:nvPicPr>
          <p:cNvPr id="101" name="Picture 100"/>
          <p:cNvPicPr>
            <a:picLocks noChangeAspect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500"/>
            <a:ext cx="3032625" cy="208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973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5" dur="2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8" dur="2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1" dur="2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/>
      <p:bldP spid="81" grpId="0"/>
      <p:bldP spid="83" grpId="0"/>
      <p:bldP spid="84" grpId="0"/>
      <p:bldP spid="86" grpId="0"/>
      <p:bldP spid="87" grpId="0"/>
      <p:bldP spid="91" grpId="0"/>
      <p:bldP spid="9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3783609">
            <a:off x="533547" y="8279525"/>
            <a:ext cx="1244754" cy="1996663"/>
          </a:xfrm>
          <a:custGeom>
            <a:avLst/>
            <a:gdLst/>
            <a:ahLst/>
            <a:cxnLst/>
            <a:rect l="l" t="t" r="r" b="b"/>
            <a:pathLst>
              <a:path w="3541957" h="5381427">
                <a:moveTo>
                  <a:pt x="0" y="0"/>
                </a:moveTo>
                <a:lnTo>
                  <a:pt x="3541957" y="0"/>
                </a:lnTo>
                <a:lnTo>
                  <a:pt x="3541957" y="5381427"/>
                </a:lnTo>
                <a:lnTo>
                  <a:pt x="0" y="538142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 rot="6022172">
            <a:off x="16241089" y="-123441"/>
            <a:ext cx="1352302" cy="1923283"/>
          </a:xfrm>
          <a:custGeom>
            <a:avLst/>
            <a:gdLst/>
            <a:ahLst/>
            <a:cxnLst/>
            <a:rect l="l" t="t" r="r" b="b"/>
            <a:pathLst>
              <a:path w="3541957" h="5381427">
                <a:moveTo>
                  <a:pt x="0" y="0"/>
                </a:moveTo>
                <a:lnTo>
                  <a:pt x="3541957" y="0"/>
                </a:lnTo>
                <a:lnTo>
                  <a:pt x="3541957" y="5381427"/>
                </a:lnTo>
                <a:lnTo>
                  <a:pt x="0" y="538142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0" name="AutoShape 4"/>
          <p:cNvSpPr/>
          <p:nvPr/>
        </p:nvSpPr>
        <p:spPr>
          <a:xfrm>
            <a:off x="0" y="9191625"/>
            <a:ext cx="18288000" cy="0"/>
          </a:xfrm>
          <a:prstGeom prst="line">
            <a:avLst/>
          </a:prstGeom>
          <a:ln w="9525" cap="flat">
            <a:solidFill>
              <a:srgbClr val="FFEDA5">
                <a:alpha val="33725"/>
              </a:srgb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" name="Straight Connector 10"/>
          <p:cNvSpPr/>
          <p:nvPr/>
        </p:nvSpPr>
        <p:spPr>
          <a:xfrm>
            <a:off x="3921260" y="9407266"/>
            <a:ext cx="13639800" cy="0"/>
          </a:xfrm>
          <a:prstGeom prst="line">
            <a:avLst/>
          </a:prstGeom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2" name="Straight Connector 11"/>
          <p:cNvSpPr/>
          <p:nvPr/>
        </p:nvSpPr>
        <p:spPr>
          <a:xfrm>
            <a:off x="3311652" y="7542844"/>
            <a:ext cx="13639800" cy="0"/>
          </a:xfrm>
          <a:prstGeom prst="line">
            <a:avLst/>
          </a:prstGeom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3" name="Straight Connector 12"/>
          <p:cNvSpPr/>
          <p:nvPr/>
        </p:nvSpPr>
        <p:spPr>
          <a:xfrm>
            <a:off x="3645788" y="5678423"/>
            <a:ext cx="13639800" cy="0"/>
          </a:xfrm>
          <a:prstGeom prst="line">
            <a:avLst/>
          </a:prstGeom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4" name="Straight Connector 13"/>
          <p:cNvSpPr/>
          <p:nvPr/>
        </p:nvSpPr>
        <p:spPr>
          <a:xfrm>
            <a:off x="3616451" y="3814002"/>
            <a:ext cx="13639800" cy="0"/>
          </a:xfrm>
          <a:prstGeom prst="line">
            <a:avLst/>
          </a:prstGeom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5" name="Straight Connector 14"/>
          <p:cNvSpPr/>
          <p:nvPr/>
        </p:nvSpPr>
        <p:spPr>
          <a:xfrm>
            <a:off x="3245743" y="1949580"/>
            <a:ext cx="13639800" cy="0"/>
          </a:xfrm>
          <a:prstGeom prst="line">
            <a:avLst/>
          </a:prstGeom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6" name="Freeform 15"/>
          <p:cNvSpPr/>
          <p:nvPr/>
        </p:nvSpPr>
        <p:spPr>
          <a:xfrm>
            <a:off x="6792091" y="1338355"/>
            <a:ext cx="10093452" cy="611225"/>
          </a:xfrm>
          <a:custGeom>
            <a:avLst/>
            <a:gdLst>
              <a:gd name="connsiteX0" fmla="*/ 0 w 10093452"/>
              <a:gd name="connsiteY0" fmla="*/ 0 h 611225"/>
              <a:gd name="connsiteX1" fmla="*/ 10093452 w 10093452"/>
              <a:gd name="connsiteY1" fmla="*/ 0 h 611225"/>
              <a:gd name="connsiteX2" fmla="*/ 10093452 w 10093452"/>
              <a:gd name="connsiteY2" fmla="*/ 611225 h 611225"/>
              <a:gd name="connsiteX3" fmla="*/ 0 w 10093452"/>
              <a:gd name="connsiteY3" fmla="*/ 611225 h 611225"/>
              <a:gd name="connsiteX4" fmla="*/ 0 w 10093452"/>
              <a:gd name="connsiteY4" fmla="*/ 0 h 611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93452" h="611225">
                <a:moveTo>
                  <a:pt x="0" y="0"/>
                </a:moveTo>
                <a:lnTo>
                  <a:pt x="10093452" y="0"/>
                </a:lnTo>
                <a:lnTo>
                  <a:pt x="10093452" y="611225"/>
                </a:lnTo>
                <a:lnTo>
                  <a:pt x="0" y="611225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6200" tIns="76200" rIns="76200" bIns="76200" numCol="1" spcCol="1270" anchor="b" anchorCtr="0">
            <a:noAutofit/>
          </a:bodyPr>
          <a:lstStyle/>
          <a:p>
            <a:pPr marL="0" marR="0" lvl="0" indent="0" algn="l" defTabSz="17780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erlin Sans FB" panose="020E0602020502020306" pitchFamily="34" charset="0"/>
                <a:ea typeface="+mn-ea"/>
                <a:cs typeface="+mn-cs"/>
              </a:rPr>
              <a:t>    3 - 5 years</a:t>
            </a:r>
          </a:p>
        </p:txBody>
      </p:sp>
      <p:sp>
        <p:nvSpPr>
          <p:cNvPr id="17" name="Freeform 16"/>
          <p:cNvSpPr/>
          <p:nvPr/>
        </p:nvSpPr>
        <p:spPr>
          <a:xfrm>
            <a:off x="2809117" y="1338355"/>
            <a:ext cx="4419600" cy="611225"/>
          </a:xfrm>
          <a:custGeom>
            <a:avLst/>
            <a:gdLst>
              <a:gd name="connsiteX0" fmla="*/ 101891 w 4419600"/>
              <a:gd name="connsiteY0" fmla="*/ 0 h 611225"/>
              <a:gd name="connsiteX1" fmla="*/ 4317709 w 4419600"/>
              <a:gd name="connsiteY1" fmla="*/ 0 h 611225"/>
              <a:gd name="connsiteX2" fmla="*/ 4419600 w 4419600"/>
              <a:gd name="connsiteY2" fmla="*/ 101891 h 611225"/>
              <a:gd name="connsiteX3" fmla="*/ 4419600 w 4419600"/>
              <a:gd name="connsiteY3" fmla="*/ 611225 h 611225"/>
              <a:gd name="connsiteX4" fmla="*/ 4419600 w 4419600"/>
              <a:gd name="connsiteY4" fmla="*/ 611225 h 611225"/>
              <a:gd name="connsiteX5" fmla="*/ 0 w 4419600"/>
              <a:gd name="connsiteY5" fmla="*/ 611225 h 611225"/>
              <a:gd name="connsiteX6" fmla="*/ 0 w 4419600"/>
              <a:gd name="connsiteY6" fmla="*/ 611225 h 611225"/>
              <a:gd name="connsiteX7" fmla="*/ 0 w 4419600"/>
              <a:gd name="connsiteY7" fmla="*/ 101891 h 611225"/>
              <a:gd name="connsiteX8" fmla="*/ 101891 w 4419600"/>
              <a:gd name="connsiteY8" fmla="*/ 0 h 611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19600" h="611225">
                <a:moveTo>
                  <a:pt x="101891" y="0"/>
                </a:moveTo>
                <a:lnTo>
                  <a:pt x="4317709" y="0"/>
                </a:lnTo>
                <a:cubicBezTo>
                  <a:pt x="4373982" y="0"/>
                  <a:pt x="4419600" y="45618"/>
                  <a:pt x="4419600" y="101891"/>
                </a:cubicBezTo>
                <a:lnTo>
                  <a:pt x="4419600" y="611225"/>
                </a:lnTo>
                <a:lnTo>
                  <a:pt x="4419600" y="611225"/>
                </a:lnTo>
                <a:lnTo>
                  <a:pt x="0" y="611225"/>
                </a:lnTo>
                <a:lnTo>
                  <a:pt x="0" y="611225"/>
                </a:lnTo>
                <a:lnTo>
                  <a:pt x="0" y="101891"/>
                </a:lnTo>
                <a:cubicBezTo>
                  <a:pt x="0" y="45618"/>
                  <a:pt x="45618" y="0"/>
                  <a:pt x="101891" y="0"/>
                </a:cubicBezTo>
                <a:close/>
              </a:path>
            </a:pathLst>
          </a:custGeom>
          <a:solidFill>
            <a:srgbClr val="12B221"/>
          </a:solid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6043" tIns="106043" rIns="106043" bIns="76200" numCol="1" spcCol="1270" anchor="ctr" anchorCtr="0">
            <a:noAutofit/>
          </a:bodyPr>
          <a:lstStyle/>
          <a:p>
            <a:pPr lvl="0" algn="ctr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fr-FR" sz="4400" dirty="0" err="1">
                <a:solidFill>
                  <a:prstClr val="white"/>
                </a:solidFill>
                <a:latin typeface="Franklin Gothic Heavy" panose="020B0903020102020204" pitchFamily="34" charset="0"/>
              </a:rPr>
              <a:t>Rooting</a:t>
            </a:r>
            <a:endParaRPr lang="fr-FR" sz="4400" dirty="0">
              <a:solidFill>
                <a:prstClr val="white"/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18" name="Freeform 17"/>
          <p:cNvSpPr/>
          <p:nvPr/>
        </p:nvSpPr>
        <p:spPr>
          <a:xfrm>
            <a:off x="3027430" y="1949580"/>
            <a:ext cx="13639800" cy="1222634"/>
          </a:xfrm>
          <a:custGeom>
            <a:avLst/>
            <a:gdLst>
              <a:gd name="connsiteX0" fmla="*/ 0 w 13639800"/>
              <a:gd name="connsiteY0" fmla="*/ 0 h 1222634"/>
              <a:gd name="connsiteX1" fmla="*/ 13639800 w 13639800"/>
              <a:gd name="connsiteY1" fmla="*/ 0 h 1222634"/>
              <a:gd name="connsiteX2" fmla="*/ 13639800 w 13639800"/>
              <a:gd name="connsiteY2" fmla="*/ 1222634 h 1222634"/>
              <a:gd name="connsiteX3" fmla="*/ 0 w 13639800"/>
              <a:gd name="connsiteY3" fmla="*/ 1222634 h 1222634"/>
              <a:gd name="connsiteX4" fmla="*/ 0 w 13639800"/>
              <a:gd name="connsiteY4" fmla="*/ 0 h 1222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39800" h="1222634">
                <a:moveTo>
                  <a:pt x="0" y="0"/>
                </a:moveTo>
                <a:lnTo>
                  <a:pt x="13639800" y="0"/>
                </a:lnTo>
                <a:lnTo>
                  <a:pt x="13639800" y="1222634"/>
                </a:lnTo>
                <a:lnTo>
                  <a:pt x="0" y="122263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6200" tIns="76200" rIns="76200" bIns="76200" numCol="1" spcCol="1270" anchor="t" anchorCtr="0">
            <a:noAutofit/>
          </a:bodyPr>
          <a:lstStyle/>
          <a:p>
            <a:pPr marL="285750" lvl="1" indent="-285750" defTabSz="17780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Tx/>
              <a:buChar char="••"/>
              <a:defRPr/>
            </a:pP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Berlin Sans FB" panose="020E0602020502020306" pitchFamily="34" charset="0"/>
              </a:rPr>
              <a:t> Low, except in the event of a major personal crisis.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Calisto MT" panose="02040603050505030304" pitchFamily="18" charset="0"/>
              <a:ea typeface="+mn-ea"/>
              <a:cs typeface="+mn-cs"/>
            </a:endParaRPr>
          </a:p>
        </p:txBody>
      </p:sp>
      <p:sp>
        <p:nvSpPr>
          <p:cNvPr id="19" name="Freeform 18"/>
          <p:cNvSpPr/>
          <p:nvPr/>
        </p:nvSpPr>
        <p:spPr>
          <a:xfrm>
            <a:off x="8818630" y="3202776"/>
            <a:ext cx="6781790" cy="611225"/>
          </a:xfrm>
          <a:custGeom>
            <a:avLst/>
            <a:gdLst>
              <a:gd name="connsiteX0" fmla="*/ 0 w 6781790"/>
              <a:gd name="connsiteY0" fmla="*/ 0 h 611225"/>
              <a:gd name="connsiteX1" fmla="*/ 6781790 w 6781790"/>
              <a:gd name="connsiteY1" fmla="*/ 0 h 611225"/>
              <a:gd name="connsiteX2" fmla="*/ 6781790 w 6781790"/>
              <a:gd name="connsiteY2" fmla="*/ 611225 h 611225"/>
              <a:gd name="connsiteX3" fmla="*/ 0 w 6781790"/>
              <a:gd name="connsiteY3" fmla="*/ 611225 h 611225"/>
              <a:gd name="connsiteX4" fmla="*/ 0 w 6781790"/>
              <a:gd name="connsiteY4" fmla="*/ 0 h 611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81790" h="611225">
                <a:moveTo>
                  <a:pt x="0" y="0"/>
                </a:moveTo>
                <a:lnTo>
                  <a:pt x="6781790" y="0"/>
                </a:lnTo>
                <a:lnTo>
                  <a:pt x="6781790" y="611225"/>
                </a:lnTo>
                <a:lnTo>
                  <a:pt x="0" y="611225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6200" tIns="76200" rIns="76200" bIns="76200" numCol="1" spcCol="1270" anchor="b" anchorCtr="0">
            <a:noAutofit/>
          </a:bodyPr>
          <a:lstStyle/>
          <a:p>
            <a:pPr marL="0" marR="0" lvl="0" indent="0" algn="l" defTabSz="17780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erlin Sans FB" panose="020E0602020502020306" pitchFamily="34" charset="0"/>
                <a:ea typeface="+mn-ea"/>
                <a:cs typeface="+mn-cs"/>
              </a:rPr>
              <a:t>2 - 3 years</a:t>
            </a:r>
          </a:p>
        </p:txBody>
      </p:sp>
      <p:sp>
        <p:nvSpPr>
          <p:cNvPr id="20" name="Freeform 19"/>
          <p:cNvSpPr/>
          <p:nvPr/>
        </p:nvSpPr>
        <p:spPr>
          <a:xfrm>
            <a:off x="2438409" y="3202776"/>
            <a:ext cx="5902435" cy="611225"/>
          </a:xfrm>
          <a:custGeom>
            <a:avLst/>
            <a:gdLst>
              <a:gd name="connsiteX0" fmla="*/ 101891 w 5902435"/>
              <a:gd name="connsiteY0" fmla="*/ 0 h 611225"/>
              <a:gd name="connsiteX1" fmla="*/ 5800544 w 5902435"/>
              <a:gd name="connsiteY1" fmla="*/ 0 h 611225"/>
              <a:gd name="connsiteX2" fmla="*/ 5902435 w 5902435"/>
              <a:gd name="connsiteY2" fmla="*/ 101891 h 611225"/>
              <a:gd name="connsiteX3" fmla="*/ 5902435 w 5902435"/>
              <a:gd name="connsiteY3" fmla="*/ 611225 h 611225"/>
              <a:gd name="connsiteX4" fmla="*/ 5902435 w 5902435"/>
              <a:gd name="connsiteY4" fmla="*/ 611225 h 611225"/>
              <a:gd name="connsiteX5" fmla="*/ 0 w 5902435"/>
              <a:gd name="connsiteY5" fmla="*/ 611225 h 611225"/>
              <a:gd name="connsiteX6" fmla="*/ 0 w 5902435"/>
              <a:gd name="connsiteY6" fmla="*/ 611225 h 611225"/>
              <a:gd name="connsiteX7" fmla="*/ 0 w 5902435"/>
              <a:gd name="connsiteY7" fmla="*/ 101891 h 611225"/>
              <a:gd name="connsiteX8" fmla="*/ 101891 w 5902435"/>
              <a:gd name="connsiteY8" fmla="*/ 0 h 611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02435" h="611225">
                <a:moveTo>
                  <a:pt x="101891" y="0"/>
                </a:moveTo>
                <a:lnTo>
                  <a:pt x="5800544" y="0"/>
                </a:lnTo>
                <a:cubicBezTo>
                  <a:pt x="5856817" y="0"/>
                  <a:pt x="5902435" y="45618"/>
                  <a:pt x="5902435" y="101891"/>
                </a:cubicBezTo>
                <a:lnTo>
                  <a:pt x="5902435" y="611225"/>
                </a:lnTo>
                <a:lnTo>
                  <a:pt x="5902435" y="611225"/>
                </a:lnTo>
                <a:lnTo>
                  <a:pt x="0" y="611225"/>
                </a:lnTo>
                <a:lnTo>
                  <a:pt x="0" y="611225"/>
                </a:lnTo>
                <a:lnTo>
                  <a:pt x="0" y="101891"/>
                </a:lnTo>
                <a:cubicBezTo>
                  <a:pt x="0" y="45618"/>
                  <a:pt x="45618" y="0"/>
                  <a:pt x="101891" y="0"/>
                </a:cubicBezTo>
                <a:close/>
              </a:path>
            </a:pathLst>
          </a:cu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3663" tIns="113663" rIns="113663" bIns="83820" numCol="1" spcCol="1270" anchor="ctr" anchorCtr="0">
            <a:noAutofit/>
          </a:bodyPr>
          <a:lstStyle/>
          <a:p>
            <a:pPr lvl="0" algn="ctr" defTabSz="1955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fr-FR" sz="4800" dirty="0" err="1">
                <a:solidFill>
                  <a:prstClr val="white"/>
                </a:solidFill>
                <a:latin typeface="Franklin Gothic Heavy" panose="020B0903020102020204" pitchFamily="34" charset="0"/>
              </a:rPr>
              <a:t>Firming</a:t>
            </a: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Heavy" panose="020B0903020102020204" pitchFamily="34" charset="0"/>
              <a:ea typeface="+mn-ea"/>
              <a:cs typeface="+mn-cs"/>
            </a:endParaRPr>
          </a:p>
        </p:txBody>
      </p:sp>
      <p:sp>
        <p:nvSpPr>
          <p:cNvPr id="21" name="Freeform 20"/>
          <p:cNvSpPr/>
          <p:nvPr/>
        </p:nvSpPr>
        <p:spPr>
          <a:xfrm>
            <a:off x="3027430" y="3814002"/>
            <a:ext cx="13639800" cy="1222634"/>
          </a:xfrm>
          <a:custGeom>
            <a:avLst/>
            <a:gdLst>
              <a:gd name="connsiteX0" fmla="*/ 0 w 13639800"/>
              <a:gd name="connsiteY0" fmla="*/ 0 h 1222634"/>
              <a:gd name="connsiteX1" fmla="*/ 13639800 w 13639800"/>
              <a:gd name="connsiteY1" fmla="*/ 0 h 1222634"/>
              <a:gd name="connsiteX2" fmla="*/ 13639800 w 13639800"/>
              <a:gd name="connsiteY2" fmla="*/ 1222634 h 1222634"/>
              <a:gd name="connsiteX3" fmla="*/ 0 w 13639800"/>
              <a:gd name="connsiteY3" fmla="*/ 1222634 h 1222634"/>
              <a:gd name="connsiteX4" fmla="*/ 0 w 13639800"/>
              <a:gd name="connsiteY4" fmla="*/ 0 h 1222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39800" h="1222634">
                <a:moveTo>
                  <a:pt x="0" y="0"/>
                </a:moveTo>
                <a:lnTo>
                  <a:pt x="13639800" y="0"/>
                </a:lnTo>
                <a:lnTo>
                  <a:pt x="13639800" y="1222634"/>
                </a:lnTo>
                <a:lnTo>
                  <a:pt x="0" y="122263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6200" tIns="76200" rIns="76200" bIns="76200" numCol="1" spcCol="1270" anchor="t" anchorCtr="0">
            <a:noAutofit/>
          </a:bodyPr>
          <a:lstStyle/>
          <a:p>
            <a:pPr marL="285750" lvl="1" indent="-285750" defTabSz="17780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Tx/>
              <a:buChar char="••"/>
              <a:defRPr/>
            </a:pP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Calisto MT" panose="02040603050505030304" pitchFamily="18" charset="0"/>
              </a:rPr>
              <a:t>Low risk of departure except in the event of a major personal crisis.</a:t>
            </a:r>
          </a:p>
        </p:txBody>
      </p:sp>
      <p:sp>
        <p:nvSpPr>
          <p:cNvPr id="22" name="Freeform 21"/>
          <p:cNvSpPr/>
          <p:nvPr/>
        </p:nvSpPr>
        <p:spPr>
          <a:xfrm>
            <a:off x="9123418" y="5067197"/>
            <a:ext cx="6230889" cy="611225"/>
          </a:xfrm>
          <a:custGeom>
            <a:avLst/>
            <a:gdLst>
              <a:gd name="connsiteX0" fmla="*/ 0 w 6230889"/>
              <a:gd name="connsiteY0" fmla="*/ 0 h 611225"/>
              <a:gd name="connsiteX1" fmla="*/ 6230889 w 6230889"/>
              <a:gd name="connsiteY1" fmla="*/ 0 h 611225"/>
              <a:gd name="connsiteX2" fmla="*/ 6230889 w 6230889"/>
              <a:gd name="connsiteY2" fmla="*/ 611225 h 611225"/>
              <a:gd name="connsiteX3" fmla="*/ 0 w 6230889"/>
              <a:gd name="connsiteY3" fmla="*/ 611225 h 611225"/>
              <a:gd name="connsiteX4" fmla="*/ 0 w 6230889"/>
              <a:gd name="connsiteY4" fmla="*/ 0 h 611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30889" h="611225">
                <a:moveTo>
                  <a:pt x="0" y="0"/>
                </a:moveTo>
                <a:lnTo>
                  <a:pt x="6230889" y="0"/>
                </a:lnTo>
                <a:lnTo>
                  <a:pt x="6230889" y="611225"/>
                </a:lnTo>
                <a:lnTo>
                  <a:pt x="0" y="611225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6200" tIns="76200" rIns="76200" bIns="76200" numCol="1" spcCol="1270" anchor="b" anchorCtr="0">
            <a:noAutofit/>
          </a:bodyPr>
          <a:lstStyle/>
          <a:p>
            <a:pPr marL="0" marR="0" lvl="0" indent="0" algn="l" defTabSz="17780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srgbClr val="FF0000"/>
                </a:solidFill>
                <a:latin typeface="Berlin Sans FB" panose="020E0602020502020306" pitchFamily="34" charset="0"/>
              </a:rPr>
              <a:t>6 months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erlin Sans FB" panose="020E0602020502020306" pitchFamily="34" charset="0"/>
                <a:ea typeface="+mn-ea"/>
                <a:cs typeface="+mn-cs"/>
              </a:rPr>
              <a:t> - 2 years</a:t>
            </a:r>
          </a:p>
        </p:txBody>
      </p:sp>
      <p:sp>
        <p:nvSpPr>
          <p:cNvPr id="23" name="Freeform 22"/>
          <p:cNvSpPr/>
          <p:nvPr/>
        </p:nvSpPr>
        <p:spPr>
          <a:xfrm>
            <a:off x="2409072" y="5067197"/>
            <a:ext cx="6019783" cy="611225"/>
          </a:xfrm>
          <a:custGeom>
            <a:avLst/>
            <a:gdLst>
              <a:gd name="connsiteX0" fmla="*/ 101891 w 6019783"/>
              <a:gd name="connsiteY0" fmla="*/ 0 h 611225"/>
              <a:gd name="connsiteX1" fmla="*/ 5917892 w 6019783"/>
              <a:gd name="connsiteY1" fmla="*/ 0 h 611225"/>
              <a:gd name="connsiteX2" fmla="*/ 6019783 w 6019783"/>
              <a:gd name="connsiteY2" fmla="*/ 101891 h 611225"/>
              <a:gd name="connsiteX3" fmla="*/ 6019783 w 6019783"/>
              <a:gd name="connsiteY3" fmla="*/ 611225 h 611225"/>
              <a:gd name="connsiteX4" fmla="*/ 6019783 w 6019783"/>
              <a:gd name="connsiteY4" fmla="*/ 611225 h 611225"/>
              <a:gd name="connsiteX5" fmla="*/ 0 w 6019783"/>
              <a:gd name="connsiteY5" fmla="*/ 611225 h 611225"/>
              <a:gd name="connsiteX6" fmla="*/ 0 w 6019783"/>
              <a:gd name="connsiteY6" fmla="*/ 611225 h 611225"/>
              <a:gd name="connsiteX7" fmla="*/ 0 w 6019783"/>
              <a:gd name="connsiteY7" fmla="*/ 101891 h 611225"/>
              <a:gd name="connsiteX8" fmla="*/ 101891 w 6019783"/>
              <a:gd name="connsiteY8" fmla="*/ 0 h 611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19783" h="611225">
                <a:moveTo>
                  <a:pt x="101891" y="0"/>
                </a:moveTo>
                <a:lnTo>
                  <a:pt x="5917892" y="0"/>
                </a:lnTo>
                <a:cubicBezTo>
                  <a:pt x="5974165" y="0"/>
                  <a:pt x="6019783" y="45618"/>
                  <a:pt x="6019783" y="101891"/>
                </a:cubicBezTo>
                <a:lnTo>
                  <a:pt x="6019783" y="611225"/>
                </a:lnTo>
                <a:lnTo>
                  <a:pt x="6019783" y="611225"/>
                </a:lnTo>
                <a:lnTo>
                  <a:pt x="0" y="611225"/>
                </a:lnTo>
                <a:lnTo>
                  <a:pt x="0" y="611225"/>
                </a:lnTo>
                <a:lnTo>
                  <a:pt x="0" y="101891"/>
                </a:lnTo>
                <a:cubicBezTo>
                  <a:pt x="0" y="45618"/>
                  <a:pt x="45618" y="0"/>
                  <a:pt x="101891" y="0"/>
                </a:cubicBezTo>
                <a:close/>
              </a:path>
            </a:pathLst>
          </a:custGeom>
          <a:solidFill>
            <a:srgbClr val="002060"/>
          </a:solid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6043" tIns="106043" rIns="106043" bIns="76200" numCol="1" spcCol="1270" anchor="ctr" anchorCtr="0">
            <a:noAutofit/>
          </a:bodyPr>
          <a:lstStyle/>
          <a:p>
            <a:pPr lvl="0" algn="ctr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fr-FR" sz="4400" dirty="0" err="1">
                <a:solidFill>
                  <a:prstClr val="white"/>
                </a:solidFill>
                <a:latin typeface="Franklin Gothic Heavy" panose="020B0903020102020204" pitchFamily="34" charset="0"/>
              </a:rPr>
              <a:t>External</a:t>
            </a:r>
            <a:r>
              <a:rPr lang="fr-FR" sz="4400" dirty="0">
                <a:solidFill>
                  <a:prstClr val="white"/>
                </a:solidFill>
                <a:latin typeface="Franklin Gothic Heavy" panose="020B0903020102020204" pitchFamily="34" charset="0"/>
              </a:rPr>
              <a:t> pressure</a:t>
            </a:r>
          </a:p>
        </p:txBody>
      </p:sp>
      <p:sp>
        <p:nvSpPr>
          <p:cNvPr id="24" name="Freeform 23"/>
          <p:cNvSpPr/>
          <p:nvPr/>
        </p:nvSpPr>
        <p:spPr>
          <a:xfrm>
            <a:off x="3027430" y="5678423"/>
            <a:ext cx="13639800" cy="1222634"/>
          </a:xfrm>
          <a:custGeom>
            <a:avLst/>
            <a:gdLst>
              <a:gd name="connsiteX0" fmla="*/ 0 w 13639800"/>
              <a:gd name="connsiteY0" fmla="*/ 0 h 1222634"/>
              <a:gd name="connsiteX1" fmla="*/ 13639800 w 13639800"/>
              <a:gd name="connsiteY1" fmla="*/ 0 h 1222634"/>
              <a:gd name="connsiteX2" fmla="*/ 13639800 w 13639800"/>
              <a:gd name="connsiteY2" fmla="*/ 1222634 h 1222634"/>
              <a:gd name="connsiteX3" fmla="*/ 0 w 13639800"/>
              <a:gd name="connsiteY3" fmla="*/ 1222634 h 1222634"/>
              <a:gd name="connsiteX4" fmla="*/ 0 w 13639800"/>
              <a:gd name="connsiteY4" fmla="*/ 0 h 1222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39800" h="1222634">
                <a:moveTo>
                  <a:pt x="0" y="0"/>
                </a:moveTo>
                <a:lnTo>
                  <a:pt x="13639800" y="0"/>
                </a:lnTo>
                <a:lnTo>
                  <a:pt x="13639800" y="1222634"/>
                </a:lnTo>
                <a:lnTo>
                  <a:pt x="0" y="122263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6200" tIns="76200" rIns="76200" bIns="76200" numCol="1" spcCol="1270" anchor="t" anchorCtr="0">
            <a:noAutofit/>
          </a:bodyPr>
          <a:lstStyle/>
          <a:p>
            <a:pPr marL="285750" lvl="1" indent="-285750" defTabSz="17780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Tx/>
              <a:buChar char="••"/>
              <a:defRPr/>
            </a:pP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Calisto MT" panose="02040603050505030304" pitchFamily="18" charset="0"/>
              </a:rPr>
              <a:t>High risk of social/family criticism.</a:t>
            </a:r>
          </a:p>
        </p:txBody>
      </p:sp>
      <p:sp>
        <p:nvSpPr>
          <p:cNvPr id="25" name="Freeform 24"/>
          <p:cNvSpPr/>
          <p:nvPr/>
        </p:nvSpPr>
        <p:spPr>
          <a:xfrm>
            <a:off x="8818653" y="6931619"/>
            <a:ext cx="6172145" cy="611225"/>
          </a:xfrm>
          <a:custGeom>
            <a:avLst/>
            <a:gdLst>
              <a:gd name="connsiteX0" fmla="*/ 0 w 6172145"/>
              <a:gd name="connsiteY0" fmla="*/ 0 h 611225"/>
              <a:gd name="connsiteX1" fmla="*/ 6172145 w 6172145"/>
              <a:gd name="connsiteY1" fmla="*/ 0 h 611225"/>
              <a:gd name="connsiteX2" fmla="*/ 6172145 w 6172145"/>
              <a:gd name="connsiteY2" fmla="*/ 611225 h 611225"/>
              <a:gd name="connsiteX3" fmla="*/ 0 w 6172145"/>
              <a:gd name="connsiteY3" fmla="*/ 611225 h 611225"/>
              <a:gd name="connsiteX4" fmla="*/ 0 w 6172145"/>
              <a:gd name="connsiteY4" fmla="*/ 0 h 611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72145" h="611225">
                <a:moveTo>
                  <a:pt x="0" y="0"/>
                </a:moveTo>
                <a:lnTo>
                  <a:pt x="6172145" y="0"/>
                </a:lnTo>
                <a:lnTo>
                  <a:pt x="6172145" y="611225"/>
                </a:lnTo>
                <a:lnTo>
                  <a:pt x="0" y="611225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8580" tIns="68580" rIns="68580" bIns="68580" numCol="1" spcCol="1270" anchor="b" anchorCtr="0">
            <a:noAutofit/>
          </a:bodyPr>
          <a:lstStyle/>
          <a:p>
            <a:pPr marL="0" marR="0" lvl="0" indent="0" algn="l" defTabSz="1600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srgbClr val="FF0000"/>
                </a:solidFill>
                <a:latin typeface="Berlin Sans FB" panose="020E0602020502020306" pitchFamily="34" charset="0"/>
              </a:rPr>
              <a:t>3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erlin Sans FB" panose="020E0602020502020306" pitchFamily="34" charset="0"/>
              </a:rPr>
              <a:t> months - 1 year</a:t>
            </a:r>
          </a:p>
        </p:txBody>
      </p:sp>
      <p:sp>
        <p:nvSpPr>
          <p:cNvPr id="26" name="Freeform 25"/>
          <p:cNvSpPr/>
          <p:nvPr/>
        </p:nvSpPr>
        <p:spPr>
          <a:xfrm>
            <a:off x="2743208" y="6931619"/>
            <a:ext cx="4683236" cy="611225"/>
          </a:xfrm>
          <a:custGeom>
            <a:avLst/>
            <a:gdLst>
              <a:gd name="connsiteX0" fmla="*/ 101891 w 4683236"/>
              <a:gd name="connsiteY0" fmla="*/ 0 h 611225"/>
              <a:gd name="connsiteX1" fmla="*/ 4581345 w 4683236"/>
              <a:gd name="connsiteY1" fmla="*/ 0 h 611225"/>
              <a:gd name="connsiteX2" fmla="*/ 4683236 w 4683236"/>
              <a:gd name="connsiteY2" fmla="*/ 101891 h 611225"/>
              <a:gd name="connsiteX3" fmla="*/ 4683236 w 4683236"/>
              <a:gd name="connsiteY3" fmla="*/ 611225 h 611225"/>
              <a:gd name="connsiteX4" fmla="*/ 4683236 w 4683236"/>
              <a:gd name="connsiteY4" fmla="*/ 611225 h 611225"/>
              <a:gd name="connsiteX5" fmla="*/ 0 w 4683236"/>
              <a:gd name="connsiteY5" fmla="*/ 611225 h 611225"/>
              <a:gd name="connsiteX6" fmla="*/ 0 w 4683236"/>
              <a:gd name="connsiteY6" fmla="*/ 611225 h 611225"/>
              <a:gd name="connsiteX7" fmla="*/ 0 w 4683236"/>
              <a:gd name="connsiteY7" fmla="*/ 101891 h 611225"/>
              <a:gd name="connsiteX8" fmla="*/ 101891 w 4683236"/>
              <a:gd name="connsiteY8" fmla="*/ 0 h 611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83236" h="611225">
                <a:moveTo>
                  <a:pt x="101891" y="0"/>
                </a:moveTo>
                <a:lnTo>
                  <a:pt x="4581345" y="0"/>
                </a:lnTo>
                <a:cubicBezTo>
                  <a:pt x="4637618" y="0"/>
                  <a:pt x="4683236" y="45618"/>
                  <a:pt x="4683236" y="101891"/>
                </a:cubicBezTo>
                <a:lnTo>
                  <a:pt x="4683236" y="611225"/>
                </a:lnTo>
                <a:lnTo>
                  <a:pt x="4683236" y="611225"/>
                </a:lnTo>
                <a:lnTo>
                  <a:pt x="0" y="611225"/>
                </a:lnTo>
                <a:lnTo>
                  <a:pt x="0" y="611225"/>
                </a:lnTo>
                <a:lnTo>
                  <a:pt x="0" y="101891"/>
                </a:lnTo>
                <a:cubicBezTo>
                  <a:pt x="0" y="45618"/>
                  <a:pt x="45618" y="0"/>
                  <a:pt x="101891" y="0"/>
                </a:cubicBezTo>
                <a:close/>
              </a:path>
            </a:pathLst>
          </a:cu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6043" tIns="106043" rIns="106043" bIns="76200" numCol="1" spcCol="1270" anchor="ctr" anchorCtr="0">
            <a:noAutofit/>
          </a:bodyPr>
          <a:lstStyle/>
          <a:p>
            <a:pPr lvl="0" algn="ctr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fr-FR" sz="4400" dirty="0" err="1">
                <a:solidFill>
                  <a:prstClr val="white"/>
                </a:solidFill>
                <a:latin typeface="Franklin Gothic Heavy" panose="020B0903020102020204" pitchFamily="34" charset="0"/>
              </a:rPr>
              <a:t>Questioning</a:t>
            </a:r>
            <a:endParaRPr kumimoji="0" lang="fr-FR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Heavy" panose="020B0903020102020204" pitchFamily="34" charset="0"/>
            </a:endParaRPr>
          </a:p>
        </p:txBody>
      </p:sp>
      <p:sp>
        <p:nvSpPr>
          <p:cNvPr id="27" name="Freeform 26"/>
          <p:cNvSpPr/>
          <p:nvPr/>
        </p:nvSpPr>
        <p:spPr>
          <a:xfrm>
            <a:off x="3027430" y="7542844"/>
            <a:ext cx="13639800" cy="1222634"/>
          </a:xfrm>
          <a:custGeom>
            <a:avLst/>
            <a:gdLst>
              <a:gd name="connsiteX0" fmla="*/ 0 w 13639800"/>
              <a:gd name="connsiteY0" fmla="*/ 0 h 1222634"/>
              <a:gd name="connsiteX1" fmla="*/ 13639800 w 13639800"/>
              <a:gd name="connsiteY1" fmla="*/ 0 h 1222634"/>
              <a:gd name="connsiteX2" fmla="*/ 13639800 w 13639800"/>
              <a:gd name="connsiteY2" fmla="*/ 1222634 h 1222634"/>
              <a:gd name="connsiteX3" fmla="*/ 0 w 13639800"/>
              <a:gd name="connsiteY3" fmla="*/ 1222634 h 1222634"/>
              <a:gd name="connsiteX4" fmla="*/ 0 w 13639800"/>
              <a:gd name="connsiteY4" fmla="*/ 0 h 1222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39800" h="1222634">
                <a:moveTo>
                  <a:pt x="0" y="0"/>
                </a:moveTo>
                <a:lnTo>
                  <a:pt x="13639800" y="0"/>
                </a:lnTo>
                <a:lnTo>
                  <a:pt x="13639800" y="1222634"/>
                </a:lnTo>
                <a:lnTo>
                  <a:pt x="0" y="122263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6200" tIns="76200" rIns="76200" bIns="76200" numCol="1" spcCol="1270" anchor="t" anchorCtr="0">
            <a:noAutofit/>
          </a:bodyPr>
          <a:lstStyle/>
          <a:p>
            <a:pPr marL="285750" lvl="1" indent="-285750" defTabSz="17780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Tx/>
              <a:buChar char="••"/>
              <a:defRPr/>
            </a:pP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Calisto MT" panose="02040603050505030304" pitchFamily="18" charset="0"/>
              </a:rPr>
              <a:t>Frequent doubts if answers are unclear.</a:t>
            </a:r>
          </a:p>
        </p:txBody>
      </p:sp>
      <p:sp>
        <p:nvSpPr>
          <p:cNvPr id="28" name="Freeform 27"/>
          <p:cNvSpPr/>
          <p:nvPr/>
        </p:nvSpPr>
        <p:spPr>
          <a:xfrm>
            <a:off x="9712442" y="8796040"/>
            <a:ext cx="5603783" cy="611225"/>
          </a:xfrm>
          <a:custGeom>
            <a:avLst/>
            <a:gdLst>
              <a:gd name="connsiteX0" fmla="*/ 0 w 5603783"/>
              <a:gd name="connsiteY0" fmla="*/ 0 h 611225"/>
              <a:gd name="connsiteX1" fmla="*/ 5603783 w 5603783"/>
              <a:gd name="connsiteY1" fmla="*/ 0 h 611225"/>
              <a:gd name="connsiteX2" fmla="*/ 5603783 w 5603783"/>
              <a:gd name="connsiteY2" fmla="*/ 611225 h 611225"/>
              <a:gd name="connsiteX3" fmla="*/ 0 w 5603783"/>
              <a:gd name="connsiteY3" fmla="*/ 611225 h 611225"/>
              <a:gd name="connsiteX4" fmla="*/ 0 w 5603783"/>
              <a:gd name="connsiteY4" fmla="*/ 0 h 611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03783" h="611225">
                <a:moveTo>
                  <a:pt x="0" y="0"/>
                </a:moveTo>
                <a:lnTo>
                  <a:pt x="5603783" y="0"/>
                </a:lnTo>
                <a:lnTo>
                  <a:pt x="5603783" y="611225"/>
                </a:lnTo>
                <a:lnTo>
                  <a:pt x="0" y="611225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8580" tIns="68580" rIns="68580" bIns="68580" numCol="1" spcCol="1270" anchor="b" anchorCtr="0">
            <a:noAutofit/>
          </a:bodyPr>
          <a:lstStyle/>
          <a:p>
            <a:pPr marL="0" marR="0" lvl="0" indent="0" algn="l" defTabSz="1600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erlin Sans FB" panose="020E0602020502020306" pitchFamily="34" charset="0"/>
                <a:ea typeface="+mn-ea"/>
                <a:cs typeface="+mn-cs"/>
              </a:rPr>
              <a:t>0 - 3 months</a:t>
            </a:r>
            <a:endParaRPr kumimoji="0" lang="fr-FR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Freeform 28"/>
          <p:cNvSpPr/>
          <p:nvPr/>
        </p:nvSpPr>
        <p:spPr>
          <a:xfrm>
            <a:off x="2133600" y="8749208"/>
            <a:ext cx="7121669" cy="611225"/>
          </a:xfrm>
          <a:custGeom>
            <a:avLst/>
            <a:gdLst>
              <a:gd name="connsiteX0" fmla="*/ 101891 w 7121669"/>
              <a:gd name="connsiteY0" fmla="*/ 0 h 611225"/>
              <a:gd name="connsiteX1" fmla="*/ 7019778 w 7121669"/>
              <a:gd name="connsiteY1" fmla="*/ 0 h 611225"/>
              <a:gd name="connsiteX2" fmla="*/ 7121669 w 7121669"/>
              <a:gd name="connsiteY2" fmla="*/ 101891 h 611225"/>
              <a:gd name="connsiteX3" fmla="*/ 7121669 w 7121669"/>
              <a:gd name="connsiteY3" fmla="*/ 611225 h 611225"/>
              <a:gd name="connsiteX4" fmla="*/ 7121669 w 7121669"/>
              <a:gd name="connsiteY4" fmla="*/ 611225 h 611225"/>
              <a:gd name="connsiteX5" fmla="*/ 0 w 7121669"/>
              <a:gd name="connsiteY5" fmla="*/ 611225 h 611225"/>
              <a:gd name="connsiteX6" fmla="*/ 0 w 7121669"/>
              <a:gd name="connsiteY6" fmla="*/ 611225 h 611225"/>
              <a:gd name="connsiteX7" fmla="*/ 0 w 7121669"/>
              <a:gd name="connsiteY7" fmla="*/ 101891 h 611225"/>
              <a:gd name="connsiteX8" fmla="*/ 101891 w 7121669"/>
              <a:gd name="connsiteY8" fmla="*/ 0 h 611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21669" h="611225">
                <a:moveTo>
                  <a:pt x="101891" y="0"/>
                </a:moveTo>
                <a:lnTo>
                  <a:pt x="7019778" y="0"/>
                </a:lnTo>
                <a:cubicBezTo>
                  <a:pt x="7076051" y="0"/>
                  <a:pt x="7121669" y="45618"/>
                  <a:pt x="7121669" y="101891"/>
                </a:cubicBezTo>
                <a:lnTo>
                  <a:pt x="7121669" y="611225"/>
                </a:lnTo>
                <a:lnTo>
                  <a:pt x="7121669" y="611225"/>
                </a:lnTo>
                <a:lnTo>
                  <a:pt x="0" y="611225"/>
                </a:lnTo>
                <a:lnTo>
                  <a:pt x="0" y="611225"/>
                </a:lnTo>
                <a:lnTo>
                  <a:pt x="0" y="101891"/>
                </a:lnTo>
                <a:cubicBezTo>
                  <a:pt x="0" y="45618"/>
                  <a:pt x="45618" y="0"/>
                  <a:pt x="101891" y="0"/>
                </a:cubicBezTo>
                <a:close/>
              </a:path>
            </a:pathLst>
          </a:custGeom>
          <a:solidFill>
            <a:srgbClr val="C00000"/>
          </a:solid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6043" tIns="106043" rIns="106043" bIns="76200" numCol="1" spcCol="1270" anchor="ctr" anchorCtr="0">
            <a:noAutofit/>
          </a:bodyPr>
          <a:lstStyle/>
          <a:p>
            <a:pPr lvl="0" algn="ctr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fr-FR" sz="4400" dirty="0">
                <a:solidFill>
                  <a:prstClr val="white"/>
                </a:solidFill>
                <a:latin typeface="Franklin Gothic Heavy" panose="020B0903020102020204" pitchFamily="34" charset="0"/>
              </a:rPr>
              <a:t>Initial </a:t>
            </a:r>
            <a:r>
              <a:rPr lang="fr-FR" sz="4400" dirty="0" err="1">
                <a:solidFill>
                  <a:prstClr val="white"/>
                </a:solidFill>
                <a:latin typeface="Franklin Gothic Heavy" panose="020B0903020102020204" pitchFamily="34" charset="0"/>
              </a:rPr>
              <a:t>excitement</a:t>
            </a:r>
            <a:endParaRPr kumimoji="0" lang="fr-FR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Heavy" panose="020B0903020102020204" pitchFamily="34" charset="0"/>
            </a:endParaRPr>
          </a:p>
        </p:txBody>
      </p:sp>
      <p:sp>
        <p:nvSpPr>
          <p:cNvPr id="30" name="Freeform 29"/>
          <p:cNvSpPr/>
          <p:nvPr/>
        </p:nvSpPr>
        <p:spPr>
          <a:xfrm>
            <a:off x="3027430" y="9407266"/>
            <a:ext cx="13639800" cy="1222634"/>
          </a:xfrm>
          <a:custGeom>
            <a:avLst/>
            <a:gdLst>
              <a:gd name="connsiteX0" fmla="*/ 0 w 13639800"/>
              <a:gd name="connsiteY0" fmla="*/ 0 h 1222634"/>
              <a:gd name="connsiteX1" fmla="*/ 13639800 w 13639800"/>
              <a:gd name="connsiteY1" fmla="*/ 0 h 1222634"/>
              <a:gd name="connsiteX2" fmla="*/ 13639800 w 13639800"/>
              <a:gd name="connsiteY2" fmla="*/ 1222634 h 1222634"/>
              <a:gd name="connsiteX3" fmla="*/ 0 w 13639800"/>
              <a:gd name="connsiteY3" fmla="*/ 1222634 h 1222634"/>
              <a:gd name="connsiteX4" fmla="*/ 0 w 13639800"/>
              <a:gd name="connsiteY4" fmla="*/ 0 h 1222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39800" h="1222634">
                <a:moveTo>
                  <a:pt x="0" y="0"/>
                </a:moveTo>
                <a:lnTo>
                  <a:pt x="13639800" y="0"/>
                </a:lnTo>
                <a:lnTo>
                  <a:pt x="13639800" y="1222634"/>
                </a:lnTo>
                <a:lnTo>
                  <a:pt x="0" y="122263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6200" tIns="76200" rIns="76200" bIns="76200" numCol="1" spcCol="1270" anchor="t" anchorCtr="0">
            <a:noAutofit/>
          </a:bodyPr>
          <a:lstStyle/>
          <a:p>
            <a:pPr marL="285750" lvl="1" indent="-285750" defTabSz="17780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Tx/>
              <a:buChar char="••"/>
              <a:defRPr/>
            </a:pP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Calisto MT" panose="02040603050505030304" pitchFamily="18" charset="0"/>
              </a:rPr>
              <a:t>High risk of backslide if no structured follow-up offered.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295400" y="114300"/>
            <a:ext cx="15544800" cy="70788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000" dirty="0">
                <a:solidFill>
                  <a:prstClr val="black"/>
                </a:solidFill>
                <a:latin typeface="Franklin Gothic Heavy" panose="020B0903020102020204" pitchFamily="34" charset="0"/>
              </a:rPr>
              <a:t>FAITH JOURNEY STAGES AND RETENTION RISKS</a:t>
            </a:r>
            <a:endParaRPr lang="fr-FR" sz="4000" dirty="0">
              <a:solidFill>
                <a:prstClr val="black"/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32" name="Freeform 14"/>
          <p:cNvSpPr/>
          <p:nvPr/>
        </p:nvSpPr>
        <p:spPr>
          <a:xfrm>
            <a:off x="16973476" y="9663431"/>
            <a:ext cx="1013470" cy="509269"/>
          </a:xfrm>
          <a:custGeom>
            <a:avLst/>
            <a:gdLst/>
            <a:ahLst/>
            <a:cxnLst/>
            <a:rect l="l" t="t" r="r" b="b"/>
            <a:pathLst>
              <a:path w="1013470" h="509269">
                <a:moveTo>
                  <a:pt x="0" y="0"/>
                </a:moveTo>
                <a:lnTo>
                  <a:pt x="1013470" y="0"/>
                </a:lnTo>
                <a:lnTo>
                  <a:pt x="1013470" y="509269"/>
                </a:lnTo>
                <a:lnTo>
                  <a:pt x="0" y="50926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33" name="Freeform 15"/>
          <p:cNvSpPr/>
          <p:nvPr/>
        </p:nvSpPr>
        <p:spPr>
          <a:xfrm>
            <a:off x="17205860" y="9781609"/>
            <a:ext cx="548701" cy="259386"/>
          </a:xfrm>
          <a:custGeom>
            <a:avLst/>
            <a:gdLst/>
            <a:ahLst/>
            <a:cxnLst/>
            <a:rect l="l" t="t" r="r" b="b"/>
            <a:pathLst>
              <a:path w="548701" h="259386">
                <a:moveTo>
                  <a:pt x="0" y="0"/>
                </a:moveTo>
                <a:lnTo>
                  <a:pt x="548702" y="0"/>
                </a:lnTo>
                <a:lnTo>
                  <a:pt x="548702" y="259387"/>
                </a:lnTo>
                <a:lnTo>
                  <a:pt x="0" y="25938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animBg="1"/>
      <p:bldP spid="18" grpId="0"/>
      <p:bldP spid="19" grpId="0"/>
      <p:bldP spid="20" grpId="0" animBg="1"/>
      <p:bldP spid="21" grpId="0"/>
      <p:bldP spid="22" grpId="0"/>
      <p:bldP spid="23" grpId="0" animBg="1"/>
      <p:bldP spid="24" grpId="0"/>
      <p:bldP spid="25" grpId="0"/>
      <p:bldP spid="26" grpId="0" animBg="1"/>
      <p:bldP spid="27" grpId="0"/>
      <p:bldP spid="28" grpId="0"/>
      <p:bldP spid="29" grpId="0" animBg="1"/>
      <p:bldP spid="3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401800" y="369402"/>
            <a:ext cx="3632973" cy="2857500"/>
          </a:xfrm>
          <a:custGeom>
            <a:avLst/>
            <a:gdLst/>
            <a:ahLst/>
            <a:cxnLst/>
            <a:rect l="l" t="t" r="r" b="b"/>
            <a:pathLst>
              <a:path w="5895409" h="4930706">
                <a:moveTo>
                  <a:pt x="0" y="0"/>
                </a:moveTo>
                <a:lnTo>
                  <a:pt x="5895409" y="0"/>
                </a:lnTo>
                <a:lnTo>
                  <a:pt x="5895409" y="4930706"/>
                </a:lnTo>
                <a:lnTo>
                  <a:pt x="0" y="49307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45673" y="7581900"/>
            <a:ext cx="3119185" cy="2342169"/>
          </a:xfrm>
          <a:custGeom>
            <a:avLst/>
            <a:gdLst/>
            <a:ahLst/>
            <a:cxnLst/>
            <a:rect l="l" t="t" r="r" b="b"/>
            <a:pathLst>
              <a:path w="5325035" h="4114800">
                <a:moveTo>
                  <a:pt x="0" y="0"/>
                </a:moveTo>
                <a:lnTo>
                  <a:pt x="5325036" y="0"/>
                </a:lnTo>
                <a:lnTo>
                  <a:pt x="532503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991133" y="266700"/>
            <a:ext cx="13791667" cy="14106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lnSpc>
                <a:spcPts val="10999"/>
              </a:lnSpc>
            </a:pPr>
            <a:r>
              <a:rPr lang="en-US" sz="9999" dirty="0">
                <a:solidFill>
                  <a:srgbClr val="C00000"/>
                </a:solidFill>
                <a:latin typeface="Bahnschrift SemiBold Condensed" panose="020B0502040204020203" pitchFamily="34" charset="0"/>
                <a:ea typeface="Muli Extra-Light"/>
                <a:cs typeface="Muli Extra-Light"/>
                <a:sym typeface="Muli Extra-Light"/>
              </a:rPr>
              <a:t>The Process of Spiritual Growth</a:t>
            </a:r>
            <a:endParaRPr lang="en-US" sz="9999" u="none" dirty="0">
              <a:solidFill>
                <a:srgbClr val="C00000"/>
              </a:solidFill>
              <a:latin typeface="Bahnschrift SemiBold Condensed" panose="020B0502040204020203" pitchFamily="34" charset="0"/>
              <a:ea typeface="Muli Extra-Light"/>
              <a:cs typeface="Muli Extra-Light"/>
              <a:sym typeface="Muli Extra-Ligh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524000" y="2705100"/>
            <a:ext cx="11963400" cy="4431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600" b="1" dirty="0">
                <a:latin typeface="Bahnschrift Light Condensed" panose="020B0502040204020203" pitchFamily="34" charset="0"/>
              </a:rPr>
              <a:t>Phase 1: Foundation </a:t>
            </a:r>
            <a:r>
              <a:rPr lang="en-US" sz="6600" b="1" dirty="0" smtClean="0">
                <a:latin typeface="Bahnschrift Light Condensed" panose="020B0502040204020203" pitchFamily="34" charset="0"/>
              </a:rPr>
              <a:t>(</a:t>
            </a:r>
            <a:r>
              <a:rPr lang="en-US" sz="6600" b="1" dirty="0" smtClean="0">
                <a:latin typeface="Bahnschrift Light Condensed" panose="020B0502040204020203" pitchFamily="34" charset="0"/>
              </a:rPr>
              <a:t>0 </a:t>
            </a:r>
            <a:r>
              <a:rPr lang="en-US" sz="6600" b="1" dirty="0" smtClean="0">
                <a:latin typeface="Bahnschrift Light Condensed" panose="020B0502040204020203" pitchFamily="34" charset="0"/>
              </a:rPr>
              <a:t>to </a:t>
            </a:r>
            <a:r>
              <a:rPr lang="en-US" sz="6600" b="1" dirty="0">
                <a:latin typeface="Bahnschrift Light Condensed" panose="020B0502040204020203" pitchFamily="34" charset="0"/>
              </a:rPr>
              <a:t>3 </a:t>
            </a:r>
            <a:r>
              <a:rPr lang="en-US" sz="6600" b="1" dirty="0" smtClean="0">
                <a:latin typeface="Bahnschrift Light Condensed" panose="020B0502040204020203" pitchFamily="34" charset="0"/>
              </a:rPr>
              <a:t>months)</a:t>
            </a:r>
            <a:endParaRPr lang="en-US" sz="6600" b="1" dirty="0">
              <a:latin typeface="Bahnschrift Light Condensed" panose="020B0502040204020203" pitchFamily="34" charset="0"/>
            </a:endParaRPr>
          </a:p>
          <a:p>
            <a:pPr marL="1143000" lvl="1" indent="-685800">
              <a:buFont typeface="Arial" panose="020B0604020202020204" pitchFamily="34" charset="0"/>
              <a:buChar char="•"/>
            </a:pPr>
            <a:r>
              <a:rPr lang="en-US" sz="5400" dirty="0" smtClean="0">
                <a:latin typeface="Bahnschrift Light Condensed" panose="020B0502040204020203" pitchFamily="34" charset="0"/>
              </a:rPr>
              <a:t>Welcome </a:t>
            </a:r>
            <a:r>
              <a:rPr lang="en-US" sz="5400" dirty="0">
                <a:latin typeface="Bahnschrift Light Condensed" panose="020B0502040204020203" pitchFamily="34" charset="0"/>
              </a:rPr>
              <a:t>ceremony, certificate, and manual.</a:t>
            </a:r>
          </a:p>
          <a:p>
            <a:pPr marL="1143000" lvl="1" indent="-685800">
              <a:buFont typeface="Arial" panose="020B0604020202020204" pitchFamily="34" charset="0"/>
              <a:buChar char="•"/>
            </a:pPr>
            <a:r>
              <a:rPr lang="en-US" sz="5400" dirty="0">
                <a:latin typeface="Bahnschrift Light Condensed" panose="020B0502040204020203" pitchFamily="34" charset="0"/>
              </a:rPr>
              <a:t>Orientation class: Adventist beliefs, lifestyle, and mission.</a:t>
            </a:r>
          </a:p>
          <a:p>
            <a:pPr marL="1143000" lvl="1" indent="-685800">
              <a:buFont typeface="Arial" panose="020B0604020202020204" pitchFamily="34" charset="0"/>
              <a:buChar char="•"/>
            </a:pPr>
            <a:r>
              <a:rPr lang="en-US" sz="5400" dirty="0">
                <a:latin typeface="Bahnschrift Light Condensed" panose="020B0502040204020203" pitchFamily="34" charset="0"/>
              </a:rPr>
              <a:t>Assignment of a mentor and small group.</a:t>
            </a:r>
          </a:p>
        </p:txBody>
      </p:sp>
      <p:pic>
        <p:nvPicPr>
          <p:cNvPr id="1026" name="Picture 2" descr="The Life of a Process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4400" y="5624512"/>
            <a:ext cx="5295505" cy="3914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401800" y="369402"/>
            <a:ext cx="3632973" cy="2857500"/>
          </a:xfrm>
          <a:custGeom>
            <a:avLst/>
            <a:gdLst/>
            <a:ahLst/>
            <a:cxnLst/>
            <a:rect l="l" t="t" r="r" b="b"/>
            <a:pathLst>
              <a:path w="5895409" h="4930706">
                <a:moveTo>
                  <a:pt x="0" y="0"/>
                </a:moveTo>
                <a:lnTo>
                  <a:pt x="5895409" y="0"/>
                </a:lnTo>
                <a:lnTo>
                  <a:pt x="5895409" y="4930706"/>
                </a:lnTo>
                <a:lnTo>
                  <a:pt x="0" y="49307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45673" y="7581900"/>
            <a:ext cx="3119185" cy="2342169"/>
          </a:xfrm>
          <a:custGeom>
            <a:avLst/>
            <a:gdLst/>
            <a:ahLst/>
            <a:cxnLst/>
            <a:rect l="l" t="t" r="r" b="b"/>
            <a:pathLst>
              <a:path w="5325035" h="4114800">
                <a:moveTo>
                  <a:pt x="0" y="0"/>
                </a:moveTo>
                <a:lnTo>
                  <a:pt x="5325036" y="0"/>
                </a:lnTo>
                <a:lnTo>
                  <a:pt x="532503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991133" y="266700"/>
            <a:ext cx="13791667" cy="14106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lnSpc>
                <a:spcPts val="10999"/>
              </a:lnSpc>
            </a:pPr>
            <a:r>
              <a:rPr lang="en-US" sz="9999" dirty="0">
                <a:solidFill>
                  <a:srgbClr val="C00000"/>
                </a:solidFill>
                <a:latin typeface="Bahnschrift SemiBold Condensed" panose="020B0502040204020203" pitchFamily="34" charset="0"/>
                <a:ea typeface="Muli Extra-Light"/>
                <a:cs typeface="Muli Extra-Light"/>
                <a:sym typeface="Muli Extra-Light"/>
              </a:rPr>
              <a:t>The Process of Spiritual Growth</a:t>
            </a:r>
            <a:endParaRPr lang="en-US" sz="9999" u="none" dirty="0">
              <a:solidFill>
                <a:srgbClr val="C00000"/>
              </a:solidFill>
              <a:latin typeface="Bahnschrift SemiBold Condensed" panose="020B0502040204020203" pitchFamily="34" charset="0"/>
              <a:ea typeface="Muli Extra-Light"/>
              <a:cs typeface="Muli Extra-Light"/>
              <a:sym typeface="Muli Extra-Ligh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697793" y="2933700"/>
            <a:ext cx="10865808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200" b="1" dirty="0">
                <a:latin typeface="Bahnschrift Light Condensed" panose="020B0502040204020203" pitchFamily="34" charset="0"/>
              </a:rPr>
              <a:t>Phase 2: Maturity (3 to 6 months)</a:t>
            </a:r>
          </a:p>
          <a:p>
            <a:pPr marL="1314450" lvl="1" indent="-857250">
              <a:buFont typeface="Arial" panose="020B0604020202020204" pitchFamily="34" charset="0"/>
              <a:buChar char="•"/>
            </a:pPr>
            <a:r>
              <a:rPr lang="en-US" sz="6000" dirty="0" smtClean="0">
                <a:latin typeface="Bahnschrift Light Condensed" panose="020B0502040204020203" pitchFamily="34" charset="0"/>
              </a:rPr>
              <a:t>Advanced </a:t>
            </a:r>
            <a:r>
              <a:rPr lang="en-US" sz="6000" dirty="0">
                <a:latin typeface="Bahnschrift Light Condensed" panose="020B0502040204020203" pitchFamily="34" charset="0"/>
              </a:rPr>
              <a:t>doctrinal studies and leadership training.</a:t>
            </a:r>
          </a:p>
          <a:p>
            <a:pPr marL="1314450" lvl="1" indent="-857250">
              <a:buFont typeface="Arial" panose="020B0604020202020204" pitchFamily="34" charset="0"/>
              <a:buChar char="•"/>
            </a:pPr>
            <a:r>
              <a:rPr lang="en-US" sz="6000" dirty="0" smtClean="0">
                <a:latin typeface="Bahnschrift Light Condensed" panose="020B0502040204020203" pitchFamily="34" charset="0"/>
              </a:rPr>
              <a:t>Mentoring, </a:t>
            </a:r>
            <a:r>
              <a:rPr lang="en-US" sz="6000" dirty="0">
                <a:latin typeface="Bahnschrift Light Condensed" panose="020B0502040204020203" pitchFamily="34" charset="0"/>
              </a:rPr>
              <a:t>leading small groups, active ministry roles</a:t>
            </a:r>
          </a:p>
        </p:txBody>
      </p:sp>
      <p:pic>
        <p:nvPicPr>
          <p:cNvPr id="8" name="Picture 2" descr="The Life of a Process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4400" y="5624512"/>
            <a:ext cx="5295505" cy="3914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8044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401800" y="369402"/>
            <a:ext cx="3632973" cy="2857500"/>
          </a:xfrm>
          <a:custGeom>
            <a:avLst/>
            <a:gdLst/>
            <a:ahLst/>
            <a:cxnLst/>
            <a:rect l="l" t="t" r="r" b="b"/>
            <a:pathLst>
              <a:path w="5895409" h="4930706">
                <a:moveTo>
                  <a:pt x="0" y="0"/>
                </a:moveTo>
                <a:lnTo>
                  <a:pt x="5895409" y="0"/>
                </a:lnTo>
                <a:lnTo>
                  <a:pt x="5895409" y="4930706"/>
                </a:lnTo>
                <a:lnTo>
                  <a:pt x="0" y="49307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45673" y="7581900"/>
            <a:ext cx="3119185" cy="2342169"/>
          </a:xfrm>
          <a:custGeom>
            <a:avLst/>
            <a:gdLst/>
            <a:ahLst/>
            <a:cxnLst/>
            <a:rect l="l" t="t" r="r" b="b"/>
            <a:pathLst>
              <a:path w="5325035" h="4114800">
                <a:moveTo>
                  <a:pt x="0" y="0"/>
                </a:moveTo>
                <a:lnTo>
                  <a:pt x="5325036" y="0"/>
                </a:lnTo>
                <a:lnTo>
                  <a:pt x="532503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991133" y="266700"/>
            <a:ext cx="13791667" cy="14106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lnSpc>
                <a:spcPts val="10999"/>
              </a:lnSpc>
            </a:pPr>
            <a:r>
              <a:rPr lang="en-US" sz="9999" dirty="0">
                <a:solidFill>
                  <a:srgbClr val="C00000"/>
                </a:solidFill>
                <a:latin typeface="Bahnschrift SemiBold Condensed" panose="020B0502040204020203" pitchFamily="34" charset="0"/>
                <a:ea typeface="Muli Extra-Light"/>
                <a:cs typeface="Muli Extra-Light"/>
                <a:sym typeface="Muli Extra-Light"/>
              </a:rPr>
              <a:t>The Process of Spiritual Growth</a:t>
            </a:r>
            <a:endParaRPr lang="en-US" sz="9999" u="none" dirty="0">
              <a:solidFill>
                <a:srgbClr val="C00000"/>
              </a:solidFill>
              <a:latin typeface="Bahnschrift SemiBold Condensed" panose="020B0502040204020203" pitchFamily="34" charset="0"/>
              <a:ea typeface="Muli Extra-Light"/>
              <a:cs typeface="Muli Extra-Light"/>
              <a:sym typeface="Muli Extra-Ligh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235402" y="2476500"/>
            <a:ext cx="10942008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200" b="1" dirty="0">
                <a:latin typeface="Bahnschrift Light Condensed" panose="020B0502040204020203" pitchFamily="34" charset="0"/>
              </a:rPr>
              <a:t>Phase 3: Rooting (6–12 </a:t>
            </a:r>
            <a:r>
              <a:rPr lang="en-US" sz="7200" b="1" dirty="0" smtClean="0">
                <a:latin typeface="Bahnschrift Light Condensed" panose="020B0502040204020203" pitchFamily="34" charset="0"/>
              </a:rPr>
              <a:t>months</a:t>
            </a:r>
            <a:r>
              <a:rPr lang="en-US" sz="7200" b="1" dirty="0">
                <a:latin typeface="Bahnschrift Light Condensed" panose="020B0502040204020203" pitchFamily="34" charset="0"/>
              </a:rPr>
              <a:t>)</a:t>
            </a:r>
          </a:p>
          <a:p>
            <a:pPr marL="1314450" lvl="1" indent="-857250">
              <a:buFont typeface="Arial" panose="020B0604020202020204" pitchFamily="34" charset="0"/>
              <a:buChar char="•"/>
            </a:pPr>
            <a:r>
              <a:rPr lang="en-US" sz="6000" dirty="0" smtClean="0">
                <a:latin typeface="Bahnschrift Light Condensed" panose="020B0502040204020203" pitchFamily="34" charset="0"/>
              </a:rPr>
              <a:t>Weekly </a:t>
            </a:r>
            <a:r>
              <a:rPr lang="en-US" sz="6000" dirty="0">
                <a:latin typeface="Bahnschrift Light Condensed" panose="020B0502040204020203" pitchFamily="34" charset="0"/>
              </a:rPr>
              <a:t>Bible studies and prayer meetings.</a:t>
            </a:r>
          </a:p>
          <a:p>
            <a:pPr marL="1314450" lvl="1" indent="-857250">
              <a:buFont typeface="Arial" panose="020B0604020202020204" pitchFamily="34" charset="0"/>
              <a:buChar char="•"/>
            </a:pPr>
            <a:r>
              <a:rPr lang="en-US" sz="6000" dirty="0">
                <a:latin typeface="Bahnschrift Light Condensed" panose="020B0502040204020203" pitchFamily="34" charset="0"/>
              </a:rPr>
              <a:t>Involvement in church service and outreach.</a:t>
            </a:r>
          </a:p>
          <a:p>
            <a:pPr marL="1314450" lvl="1" indent="-857250">
              <a:buFont typeface="Arial" panose="020B0604020202020204" pitchFamily="34" charset="0"/>
              <a:buChar char="•"/>
            </a:pPr>
            <a:r>
              <a:rPr lang="en-US" sz="6000" dirty="0">
                <a:latin typeface="Bahnschrift Light Condensed" panose="020B0502040204020203" pitchFamily="34" charset="0"/>
              </a:rPr>
              <a:t>Personal devotional life: prayer, journaling, Bible reading.</a:t>
            </a:r>
          </a:p>
        </p:txBody>
      </p:sp>
      <p:pic>
        <p:nvPicPr>
          <p:cNvPr id="8" name="Picture 2" descr="The Life of a Process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4400" y="5624512"/>
            <a:ext cx="5295505" cy="3914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1976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 rot="-6347216">
            <a:off x="274581" y="2259193"/>
            <a:ext cx="3792873" cy="3926192"/>
          </a:xfrm>
          <a:custGeom>
            <a:avLst/>
            <a:gdLst/>
            <a:ahLst/>
            <a:cxnLst/>
            <a:rect l="l" t="t" r="r" b="b"/>
            <a:pathLst>
              <a:path w="5551122" h="5581567">
                <a:moveTo>
                  <a:pt x="0" y="0"/>
                </a:moveTo>
                <a:lnTo>
                  <a:pt x="5551122" y="0"/>
                </a:lnTo>
                <a:lnTo>
                  <a:pt x="5551122" y="5581567"/>
                </a:lnTo>
                <a:lnTo>
                  <a:pt x="0" y="558156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1" name="Rectangle 20"/>
          <p:cNvSpPr/>
          <p:nvPr/>
        </p:nvSpPr>
        <p:spPr>
          <a:xfrm>
            <a:off x="3200400" y="527298"/>
            <a:ext cx="1380987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>
                <a:solidFill>
                  <a:srgbClr val="C00000"/>
                </a:solidFill>
                <a:latin typeface="Arial Black" panose="020B0A04020102020204" pitchFamily="34" charset="0"/>
              </a:rPr>
              <a:t> INTRODUCTION &amp; OBJECTIVES</a:t>
            </a:r>
            <a:endParaRPr lang="en-US" sz="6000" b="0" i="0" dirty="0">
              <a:solidFill>
                <a:srgbClr val="C00000"/>
              </a:solidFill>
              <a:effectLst/>
              <a:latin typeface="Arial Black" panose="020B0A0402010202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572000" y="1790700"/>
            <a:ext cx="12734235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5400" dirty="0">
                <a:latin typeface="Bahnschrift SemiLight Condensed" panose="020B0502040204020203" pitchFamily="34" charset="0"/>
              </a:rPr>
              <a:t>Nurturing and retaining new baptized members is essential for church growth and spiritual development.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5400" dirty="0">
                <a:latin typeface="Bahnschrift SemiLight Condensed" panose="020B0502040204020203" pitchFamily="34" charset="0"/>
              </a:rPr>
              <a:t>Success is measured not only by baptisms but by the ability to nurture and retain new members.</a:t>
            </a:r>
          </a:p>
        </p:txBody>
      </p:sp>
      <p:sp>
        <p:nvSpPr>
          <p:cNvPr id="24" name="Rectangle 23"/>
          <p:cNvSpPr/>
          <p:nvPr/>
        </p:nvSpPr>
        <p:spPr>
          <a:xfrm>
            <a:off x="4953000" y="6591300"/>
            <a:ext cx="12353235" cy="304698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4800" b="1" u="sng" dirty="0">
                <a:latin typeface="Bahnschrift SemiLight Condensed" panose="020B0502040204020203" pitchFamily="34" charset="0"/>
              </a:rPr>
              <a:t>Objectives: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4800" dirty="0">
                <a:latin typeface="Bahnschrift SemiLight Condensed" panose="020B0502040204020203" pitchFamily="34" charset="0"/>
              </a:rPr>
              <a:t>Nurture: Help each new member grow in faith.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4800" dirty="0">
                <a:latin typeface="Bahnschrift SemiLight Condensed" panose="020B0502040204020203" pitchFamily="34" charset="0"/>
              </a:rPr>
              <a:t>Retain: Ensure their social and spiritual integration.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4800" dirty="0">
                <a:latin typeface="Bahnschrift SemiLight Condensed" panose="020B0502040204020203" pitchFamily="34" charset="0"/>
              </a:rPr>
              <a:t>Mobilize: Actively engage them in the church’s mission.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401800" y="369402"/>
            <a:ext cx="3632973" cy="2857500"/>
          </a:xfrm>
          <a:custGeom>
            <a:avLst/>
            <a:gdLst/>
            <a:ahLst/>
            <a:cxnLst/>
            <a:rect l="l" t="t" r="r" b="b"/>
            <a:pathLst>
              <a:path w="5895409" h="4930706">
                <a:moveTo>
                  <a:pt x="0" y="0"/>
                </a:moveTo>
                <a:lnTo>
                  <a:pt x="5895409" y="0"/>
                </a:lnTo>
                <a:lnTo>
                  <a:pt x="5895409" y="4930706"/>
                </a:lnTo>
                <a:lnTo>
                  <a:pt x="0" y="493070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45673" y="7581900"/>
            <a:ext cx="3119185" cy="2342169"/>
          </a:xfrm>
          <a:custGeom>
            <a:avLst/>
            <a:gdLst/>
            <a:ahLst/>
            <a:cxnLst/>
            <a:rect l="l" t="t" r="r" b="b"/>
            <a:pathLst>
              <a:path w="5325035" h="4114800">
                <a:moveTo>
                  <a:pt x="0" y="0"/>
                </a:moveTo>
                <a:lnTo>
                  <a:pt x="5325036" y="0"/>
                </a:lnTo>
                <a:lnTo>
                  <a:pt x="532503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991133" y="266700"/>
            <a:ext cx="13791667" cy="14106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ts val="10999"/>
              </a:lnSpc>
            </a:pPr>
            <a:r>
              <a:rPr lang="en-US" sz="9999" dirty="0">
                <a:solidFill>
                  <a:srgbClr val="C00000"/>
                </a:solidFill>
                <a:latin typeface="Bahnschrift SemiBold Condensed" panose="020B0502040204020203" pitchFamily="34" charset="0"/>
                <a:ea typeface="Muli Extra-Light"/>
                <a:cs typeface="Muli Extra-Light"/>
                <a:sym typeface="Muli Extra-Light"/>
              </a:rPr>
              <a:t>Benefits of True Integration</a:t>
            </a:r>
            <a:endParaRPr lang="en-US" sz="9999" u="none" dirty="0">
              <a:solidFill>
                <a:srgbClr val="C00000"/>
              </a:solidFill>
              <a:latin typeface="Bahnschrift SemiBold Condensed" panose="020B0502040204020203" pitchFamily="34" charset="0"/>
              <a:ea typeface="Muli Extra-Light"/>
              <a:cs typeface="Muli Extra-Light"/>
              <a:sym typeface="Muli Extra-Ligh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657600" y="1862642"/>
            <a:ext cx="12847007" cy="8402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dirty="0">
                <a:latin typeface="Bahnschrift Light Condensed" panose="020B0502040204020203" pitchFamily="34" charset="0"/>
              </a:rPr>
              <a:t>•	</a:t>
            </a:r>
            <a:r>
              <a:rPr lang="en-US" sz="5400" b="1" dirty="0">
                <a:latin typeface="Bahnschrift SemiCondensed" panose="020B0502040204020203" pitchFamily="34" charset="0"/>
              </a:rPr>
              <a:t>Reduces anxiety and isolation </a:t>
            </a:r>
            <a:r>
              <a:rPr lang="en-US" sz="5400" dirty="0">
                <a:latin typeface="Bahnschrift SemiCondensed" panose="020B0502040204020203" pitchFamily="34" charset="0"/>
              </a:rPr>
              <a:t>- members feel safe and valued.</a:t>
            </a:r>
          </a:p>
          <a:p>
            <a:r>
              <a:rPr lang="en-US" sz="5400" dirty="0">
                <a:latin typeface="Bahnschrift SemiCondensed" panose="020B0502040204020203" pitchFamily="34" charset="0"/>
              </a:rPr>
              <a:t>•	</a:t>
            </a:r>
            <a:r>
              <a:rPr lang="en-US" sz="5400" b="1" dirty="0">
                <a:latin typeface="Bahnschrift SemiCondensed" panose="020B0502040204020203" pitchFamily="34" charset="0"/>
              </a:rPr>
              <a:t>Builds belonging and trust </a:t>
            </a:r>
            <a:r>
              <a:rPr lang="en-US" sz="5400" dirty="0">
                <a:latin typeface="Bahnschrift SemiCondensed" panose="020B0502040204020203" pitchFamily="34" charset="0"/>
              </a:rPr>
              <a:t>- community becomes family.</a:t>
            </a:r>
          </a:p>
          <a:p>
            <a:r>
              <a:rPr lang="en-US" sz="5400" dirty="0">
                <a:latin typeface="Bahnschrift SemiCondensed" panose="020B0502040204020203" pitchFamily="34" charset="0"/>
              </a:rPr>
              <a:t>•	</a:t>
            </a:r>
            <a:r>
              <a:rPr lang="en-US" sz="5400" b="1" dirty="0">
                <a:latin typeface="Bahnschrift SemiCondensed" panose="020B0502040204020203" pitchFamily="34" charset="0"/>
              </a:rPr>
              <a:t>Increases motivation and engagement </a:t>
            </a:r>
            <a:r>
              <a:rPr lang="en-US" sz="5400" dirty="0">
                <a:latin typeface="Bahnschrift SemiCondensed" panose="020B0502040204020203" pitchFamily="34" charset="0"/>
              </a:rPr>
              <a:t>-members serve joyfully.</a:t>
            </a:r>
          </a:p>
          <a:p>
            <a:r>
              <a:rPr lang="en-US" sz="5400" dirty="0">
                <a:latin typeface="Bahnschrift SemiCondensed" panose="020B0502040204020203" pitchFamily="34" charset="0"/>
              </a:rPr>
              <a:t>•	</a:t>
            </a:r>
            <a:r>
              <a:rPr lang="en-US" sz="5400" b="1" dirty="0">
                <a:latin typeface="Bahnschrift SemiCondensed" panose="020B0502040204020203" pitchFamily="34" charset="0"/>
              </a:rPr>
              <a:t>Strengthens resilience </a:t>
            </a:r>
            <a:r>
              <a:rPr lang="en-US" sz="5400" dirty="0">
                <a:latin typeface="Bahnschrift SemiCondensed" panose="020B0502040204020203" pitchFamily="34" charset="0"/>
              </a:rPr>
              <a:t>- faith and relationships help face life’s storms.</a:t>
            </a:r>
          </a:p>
          <a:p>
            <a:r>
              <a:rPr lang="en-US" sz="5400" dirty="0">
                <a:latin typeface="Bahnschrift SemiCondensed" panose="020B0502040204020203" pitchFamily="34" charset="0"/>
              </a:rPr>
              <a:t>•	</a:t>
            </a:r>
            <a:r>
              <a:rPr lang="en-US" sz="5400" b="1" dirty="0">
                <a:latin typeface="Bahnschrift SemiCondensed" panose="020B0502040204020203" pitchFamily="34" charset="0"/>
              </a:rPr>
              <a:t>Promotes spiritual and emotional health </a:t>
            </a:r>
            <a:r>
              <a:rPr lang="en-US" sz="5400" dirty="0">
                <a:latin typeface="Bahnschrift SemiCondensed" panose="020B0502040204020203" pitchFamily="34" charset="0"/>
              </a:rPr>
              <a:t>- less depression, more hope.</a:t>
            </a:r>
          </a:p>
        </p:txBody>
      </p:sp>
    </p:spTree>
    <p:extLst>
      <p:ext uri="{BB962C8B-B14F-4D97-AF65-F5344CB8AC3E}">
        <p14:creationId xmlns:p14="http://schemas.microsoft.com/office/powerpoint/2010/main" val="4008096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401800" y="369402"/>
            <a:ext cx="3632973" cy="2857500"/>
          </a:xfrm>
          <a:custGeom>
            <a:avLst/>
            <a:gdLst/>
            <a:ahLst/>
            <a:cxnLst/>
            <a:rect l="l" t="t" r="r" b="b"/>
            <a:pathLst>
              <a:path w="5895409" h="4930706">
                <a:moveTo>
                  <a:pt x="0" y="0"/>
                </a:moveTo>
                <a:lnTo>
                  <a:pt x="5895409" y="0"/>
                </a:lnTo>
                <a:lnTo>
                  <a:pt x="5895409" y="4930706"/>
                </a:lnTo>
                <a:lnTo>
                  <a:pt x="0" y="493070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45673" y="7581900"/>
            <a:ext cx="3119185" cy="2342169"/>
          </a:xfrm>
          <a:custGeom>
            <a:avLst/>
            <a:gdLst/>
            <a:ahLst/>
            <a:cxnLst/>
            <a:rect l="l" t="t" r="r" b="b"/>
            <a:pathLst>
              <a:path w="5325035" h="4114800">
                <a:moveTo>
                  <a:pt x="0" y="0"/>
                </a:moveTo>
                <a:lnTo>
                  <a:pt x="5325036" y="0"/>
                </a:lnTo>
                <a:lnTo>
                  <a:pt x="532503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991133" y="266700"/>
            <a:ext cx="13791667" cy="14106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ts val="10999"/>
              </a:lnSpc>
            </a:pPr>
            <a:r>
              <a:rPr lang="en-US" sz="9999" dirty="0">
                <a:solidFill>
                  <a:srgbClr val="C00000"/>
                </a:solidFill>
                <a:latin typeface="Bahnschrift SemiBold Condensed" panose="020B0502040204020203" pitchFamily="34" charset="0"/>
                <a:ea typeface="Muli Extra-Light"/>
                <a:cs typeface="Muli Extra-Light"/>
                <a:sym typeface="Muli Extra-Light"/>
              </a:rPr>
              <a:t>Practical Steps for Retention</a:t>
            </a:r>
            <a:endParaRPr lang="en-US" sz="9999" u="none" dirty="0">
              <a:solidFill>
                <a:srgbClr val="C00000"/>
              </a:solidFill>
              <a:latin typeface="Bahnschrift SemiBold Condensed" panose="020B0502040204020203" pitchFamily="34" charset="0"/>
              <a:ea typeface="Muli Extra-Light"/>
              <a:cs typeface="Muli Extra-Light"/>
              <a:sym typeface="Muli Extra-Light"/>
            </a:endParaRPr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529010599"/>
              </p:ext>
            </p:extLst>
          </p:nvPr>
        </p:nvGraphicFramePr>
        <p:xfrm>
          <a:off x="1447800" y="1079500"/>
          <a:ext cx="15316200" cy="812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2039437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401800" y="369402"/>
            <a:ext cx="3632973" cy="2857500"/>
          </a:xfrm>
          <a:custGeom>
            <a:avLst/>
            <a:gdLst/>
            <a:ahLst/>
            <a:cxnLst/>
            <a:rect l="l" t="t" r="r" b="b"/>
            <a:pathLst>
              <a:path w="5895409" h="4930706">
                <a:moveTo>
                  <a:pt x="0" y="0"/>
                </a:moveTo>
                <a:lnTo>
                  <a:pt x="5895409" y="0"/>
                </a:lnTo>
                <a:lnTo>
                  <a:pt x="5895409" y="4930706"/>
                </a:lnTo>
                <a:lnTo>
                  <a:pt x="0" y="493070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45673" y="7581900"/>
            <a:ext cx="3119185" cy="2342169"/>
          </a:xfrm>
          <a:custGeom>
            <a:avLst/>
            <a:gdLst/>
            <a:ahLst/>
            <a:cxnLst/>
            <a:rect l="l" t="t" r="r" b="b"/>
            <a:pathLst>
              <a:path w="5325035" h="4114800">
                <a:moveTo>
                  <a:pt x="0" y="0"/>
                </a:moveTo>
                <a:lnTo>
                  <a:pt x="5325036" y="0"/>
                </a:lnTo>
                <a:lnTo>
                  <a:pt x="532503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991133" y="266700"/>
            <a:ext cx="13791667" cy="14106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ts val="10999"/>
              </a:lnSpc>
            </a:pPr>
            <a:r>
              <a:rPr lang="en-US" sz="9999" dirty="0">
                <a:solidFill>
                  <a:srgbClr val="C00000"/>
                </a:solidFill>
                <a:latin typeface="Bahnschrift SemiBold Condensed" panose="020B0502040204020203" pitchFamily="34" charset="0"/>
                <a:ea typeface="Muli Extra-Light"/>
                <a:cs typeface="Muli Extra-Light"/>
                <a:sym typeface="Muli Extra-Light"/>
              </a:rPr>
              <a:t>Practical Steps for Retention</a:t>
            </a:r>
            <a:endParaRPr lang="en-US" sz="9999" u="none" dirty="0">
              <a:solidFill>
                <a:srgbClr val="C00000"/>
              </a:solidFill>
              <a:latin typeface="Bahnschrift SemiBold Condensed" panose="020B0502040204020203" pitchFamily="34" charset="0"/>
              <a:ea typeface="Muli Extra-Light"/>
              <a:cs typeface="Muli Extra-Light"/>
              <a:sym typeface="Muli Extra-Ligh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119952" y="2781300"/>
            <a:ext cx="11662847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dirty="0">
                <a:latin typeface="Bahnschrift SemiCondensed" panose="020B0502040204020203" pitchFamily="34" charset="0"/>
              </a:rPr>
              <a:t>1</a:t>
            </a:r>
            <a:r>
              <a:rPr lang="en-US" sz="6000" b="1" dirty="0">
                <a:latin typeface="Bahnschrift SemiCondensed" panose="020B0502040204020203" pitchFamily="34" charset="0"/>
              </a:rPr>
              <a:t>.	Welcome</a:t>
            </a:r>
          </a:p>
          <a:p>
            <a:pPr marL="1485900" lvl="2" indent="-571500">
              <a:buFont typeface="Arial" panose="020B0604020202020204" pitchFamily="34" charset="0"/>
              <a:buChar char="•"/>
            </a:pPr>
            <a:r>
              <a:rPr lang="en-US" sz="6000" dirty="0">
                <a:latin typeface="Bahnschrift SemiCondensed" panose="020B0502040204020203" pitchFamily="34" charset="0"/>
              </a:rPr>
              <a:t>Register in ACMS and local books.</a:t>
            </a:r>
          </a:p>
          <a:p>
            <a:pPr marL="1485900" lvl="2" indent="-571500">
              <a:buFont typeface="Arial" panose="020B0604020202020204" pitchFamily="34" charset="0"/>
              <a:buChar char="•"/>
            </a:pPr>
            <a:r>
              <a:rPr lang="en-US" sz="6000" dirty="0">
                <a:latin typeface="Bahnschrift SemiCondensed" panose="020B0502040204020203" pitchFamily="34" charset="0"/>
              </a:rPr>
              <a:t>Public welcome and certificate.</a:t>
            </a:r>
          </a:p>
          <a:p>
            <a:pPr marL="1485900" lvl="2" indent="-571500">
              <a:buFont typeface="Arial" panose="020B0604020202020204" pitchFamily="34" charset="0"/>
              <a:buChar char="•"/>
            </a:pPr>
            <a:r>
              <a:rPr lang="en-US" sz="6000" dirty="0">
                <a:latin typeface="Bahnschrift SemiCondensed" panose="020B0502040204020203" pitchFamily="34" charset="0"/>
              </a:rPr>
              <a:t>Assign a mentor and small group.</a:t>
            </a:r>
          </a:p>
          <a:p>
            <a:pPr marL="1485900" lvl="2" indent="-571500">
              <a:buFont typeface="Arial" panose="020B0604020202020204" pitchFamily="34" charset="0"/>
              <a:buChar char="•"/>
            </a:pPr>
            <a:r>
              <a:rPr lang="en-US" sz="6000" dirty="0">
                <a:latin typeface="Bahnschrift SemiCondensed" panose="020B0502040204020203" pitchFamily="34" charset="0"/>
              </a:rPr>
              <a:t>Distribute orientation material.</a:t>
            </a:r>
          </a:p>
        </p:txBody>
      </p:sp>
    </p:spTree>
    <p:extLst>
      <p:ext uri="{BB962C8B-B14F-4D97-AF65-F5344CB8AC3E}">
        <p14:creationId xmlns:p14="http://schemas.microsoft.com/office/powerpoint/2010/main" val="3884546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401800" y="369402"/>
            <a:ext cx="3632973" cy="2857500"/>
          </a:xfrm>
          <a:custGeom>
            <a:avLst/>
            <a:gdLst/>
            <a:ahLst/>
            <a:cxnLst/>
            <a:rect l="l" t="t" r="r" b="b"/>
            <a:pathLst>
              <a:path w="5895409" h="4930706">
                <a:moveTo>
                  <a:pt x="0" y="0"/>
                </a:moveTo>
                <a:lnTo>
                  <a:pt x="5895409" y="0"/>
                </a:lnTo>
                <a:lnTo>
                  <a:pt x="5895409" y="4930706"/>
                </a:lnTo>
                <a:lnTo>
                  <a:pt x="0" y="493070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45673" y="7581900"/>
            <a:ext cx="3119185" cy="2342169"/>
          </a:xfrm>
          <a:custGeom>
            <a:avLst/>
            <a:gdLst/>
            <a:ahLst/>
            <a:cxnLst/>
            <a:rect l="l" t="t" r="r" b="b"/>
            <a:pathLst>
              <a:path w="5325035" h="4114800">
                <a:moveTo>
                  <a:pt x="0" y="0"/>
                </a:moveTo>
                <a:lnTo>
                  <a:pt x="5325036" y="0"/>
                </a:lnTo>
                <a:lnTo>
                  <a:pt x="532503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991133" y="266700"/>
            <a:ext cx="13791667" cy="14106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0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999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Muli Extra-Light"/>
                <a:cs typeface="Muli Extra-Light"/>
                <a:sym typeface="Muli Extra-Light"/>
              </a:rPr>
              <a:t>Practical Steps for Retention</a:t>
            </a:r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3871680897"/>
              </p:ext>
            </p:extLst>
          </p:nvPr>
        </p:nvGraphicFramePr>
        <p:xfrm>
          <a:off x="1447800" y="1079500"/>
          <a:ext cx="15316200" cy="812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1102606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401800" y="369402"/>
            <a:ext cx="3632973" cy="2857500"/>
          </a:xfrm>
          <a:custGeom>
            <a:avLst/>
            <a:gdLst/>
            <a:ahLst/>
            <a:cxnLst/>
            <a:rect l="l" t="t" r="r" b="b"/>
            <a:pathLst>
              <a:path w="5895409" h="4930706">
                <a:moveTo>
                  <a:pt x="0" y="0"/>
                </a:moveTo>
                <a:lnTo>
                  <a:pt x="5895409" y="0"/>
                </a:lnTo>
                <a:lnTo>
                  <a:pt x="5895409" y="4930706"/>
                </a:lnTo>
                <a:lnTo>
                  <a:pt x="0" y="493070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45673" y="7581900"/>
            <a:ext cx="3119185" cy="2342169"/>
          </a:xfrm>
          <a:custGeom>
            <a:avLst/>
            <a:gdLst/>
            <a:ahLst/>
            <a:cxnLst/>
            <a:rect l="l" t="t" r="r" b="b"/>
            <a:pathLst>
              <a:path w="5325035" h="4114800">
                <a:moveTo>
                  <a:pt x="0" y="0"/>
                </a:moveTo>
                <a:lnTo>
                  <a:pt x="5325036" y="0"/>
                </a:lnTo>
                <a:lnTo>
                  <a:pt x="532503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991133" y="266700"/>
            <a:ext cx="13791667" cy="14106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ts val="10999"/>
              </a:lnSpc>
            </a:pPr>
            <a:r>
              <a:rPr lang="en-US" sz="9999" dirty="0">
                <a:solidFill>
                  <a:srgbClr val="C00000"/>
                </a:solidFill>
                <a:latin typeface="Bahnschrift SemiBold Condensed" panose="020B0502040204020203" pitchFamily="34" charset="0"/>
                <a:ea typeface="Muli Extra-Light"/>
                <a:cs typeface="Muli Extra-Light"/>
                <a:sym typeface="Muli Extra-Light"/>
              </a:rPr>
              <a:t>Practical Steps for Retention</a:t>
            </a:r>
            <a:endParaRPr lang="en-US" sz="9999" u="none" dirty="0">
              <a:solidFill>
                <a:srgbClr val="C00000"/>
              </a:solidFill>
              <a:latin typeface="Bahnschrift SemiBold Condensed" panose="020B0502040204020203" pitchFamily="34" charset="0"/>
              <a:ea typeface="Muli Extra-Light"/>
              <a:cs typeface="Muli Extra-Light"/>
              <a:sym typeface="Muli Extra-Ligh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819400" y="2575818"/>
            <a:ext cx="12801600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>
                <a:latin typeface="Bahnschrift SemiCondensed" panose="020B0502040204020203" pitchFamily="34" charset="0"/>
              </a:rPr>
              <a:t>2.	Integration Activities</a:t>
            </a:r>
          </a:p>
          <a:p>
            <a:pPr marL="1771650" lvl="2" indent="-857250">
              <a:buFont typeface="Arial" panose="020B0604020202020204" pitchFamily="34" charset="0"/>
              <a:buChar char="•"/>
            </a:pPr>
            <a:r>
              <a:rPr lang="en-US" sz="6000" dirty="0">
                <a:latin typeface="Bahnschrift SemiCondensed" panose="020B0502040204020203" pitchFamily="34" charset="0"/>
              </a:rPr>
              <a:t>Home visits, mission meals, and social events.</a:t>
            </a:r>
          </a:p>
          <a:p>
            <a:pPr marL="1771650" lvl="2" indent="-857250">
              <a:buFont typeface="Arial" panose="020B0604020202020204" pitchFamily="34" charset="0"/>
              <a:buChar char="•"/>
            </a:pPr>
            <a:r>
              <a:rPr lang="en-US" sz="6000" dirty="0">
                <a:latin typeface="Bahnschrift SemiCondensed" panose="020B0502040204020203" pitchFamily="34" charset="0"/>
              </a:rPr>
              <a:t>“Adopt-a-member” by established families.</a:t>
            </a:r>
          </a:p>
          <a:p>
            <a:pPr marL="1771650" lvl="2" indent="-857250">
              <a:buFont typeface="Arial" panose="020B0604020202020204" pitchFamily="34" charset="0"/>
              <a:buChar char="•"/>
            </a:pPr>
            <a:r>
              <a:rPr lang="en-US" sz="6000" dirty="0">
                <a:latin typeface="Bahnschrift SemiCondensed" panose="020B0502040204020203" pitchFamily="34" charset="0"/>
              </a:rPr>
              <a:t>Small group Bible studies and prayer circles.</a:t>
            </a:r>
            <a:endParaRPr lang="en-US" sz="4800" dirty="0">
              <a:latin typeface="Bahnschrift Semi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0685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401800" y="369402"/>
            <a:ext cx="3632973" cy="2857500"/>
          </a:xfrm>
          <a:custGeom>
            <a:avLst/>
            <a:gdLst/>
            <a:ahLst/>
            <a:cxnLst/>
            <a:rect l="l" t="t" r="r" b="b"/>
            <a:pathLst>
              <a:path w="5895409" h="4930706">
                <a:moveTo>
                  <a:pt x="0" y="0"/>
                </a:moveTo>
                <a:lnTo>
                  <a:pt x="5895409" y="0"/>
                </a:lnTo>
                <a:lnTo>
                  <a:pt x="5895409" y="4930706"/>
                </a:lnTo>
                <a:lnTo>
                  <a:pt x="0" y="493070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45673" y="7581900"/>
            <a:ext cx="3119185" cy="2342169"/>
          </a:xfrm>
          <a:custGeom>
            <a:avLst/>
            <a:gdLst/>
            <a:ahLst/>
            <a:cxnLst/>
            <a:rect l="l" t="t" r="r" b="b"/>
            <a:pathLst>
              <a:path w="5325035" h="4114800">
                <a:moveTo>
                  <a:pt x="0" y="0"/>
                </a:moveTo>
                <a:lnTo>
                  <a:pt x="5325036" y="0"/>
                </a:lnTo>
                <a:lnTo>
                  <a:pt x="532503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991133" y="266700"/>
            <a:ext cx="13791667" cy="14106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0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999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Muli Extra-Light"/>
                <a:cs typeface="Muli Extra-Light"/>
                <a:sym typeface="Muli Extra-Light"/>
              </a:rPr>
              <a:t>Practical Steps for Retention</a:t>
            </a:r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867371701"/>
              </p:ext>
            </p:extLst>
          </p:nvPr>
        </p:nvGraphicFramePr>
        <p:xfrm>
          <a:off x="1447800" y="1079500"/>
          <a:ext cx="15316200" cy="812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4253151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401800" y="369402"/>
            <a:ext cx="3632973" cy="2857500"/>
          </a:xfrm>
          <a:custGeom>
            <a:avLst/>
            <a:gdLst/>
            <a:ahLst/>
            <a:cxnLst/>
            <a:rect l="l" t="t" r="r" b="b"/>
            <a:pathLst>
              <a:path w="5895409" h="4930706">
                <a:moveTo>
                  <a:pt x="0" y="0"/>
                </a:moveTo>
                <a:lnTo>
                  <a:pt x="5895409" y="0"/>
                </a:lnTo>
                <a:lnTo>
                  <a:pt x="5895409" y="4930706"/>
                </a:lnTo>
                <a:lnTo>
                  <a:pt x="0" y="493070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45673" y="7581900"/>
            <a:ext cx="3119185" cy="2342169"/>
          </a:xfrm>
          <a:custGeom>
            <a:avLst/>
            <a:gdLst/>
            <a:ahLst/>
            <a:cxnLst/>
            <a:rect l="l" t="t" r="r" b="b"/>
            <a:pathLst>
              <a:path w="5325035" h="4114800">
                <a:moveTo>
                  <a:pt x="0" y="0"/>
                </a:moveTo>
                <a:lnTo>
                  <a:pt x="5325036" y="0"/>
                </a:lnTo>
                <a:lnTo>
                  <a:pt x="532503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991133" y="266700"/>
            <a:ext cx="13791667" cy="14106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ts val="10999"/>
              </a:lnSpc>
            </a:pPr>
            <a:r>
              <a:rPr lang="en-US" sz="9999" dirty="0">
                <a:solidFill>
                  <a:srgbClr val="C00000"/>
                </a:solidFill>
                <a:latin typeface="Bahnschrift SemiBold Condensed" panose="020B0502040204020203" pitchFamily="34" charset="0"/>
                <a:ea typeface="Muli Extra-Light"/>
                <a:cs typeface="Muli Extra-Light"/>
                <a:sym typeface="Muli Extra-Light"/>
              </a:rPr>
              <a:t>Practical Steps for Retention</a:t>
            </a:r>
            <a:endParaRPr lang="en-US" sz="9999" u="none" dirty="0">
              <a:solidFill>
                <a:srgbClr val="C00000"/>
              </a:solidFill>
              <a:latin typeface="Bahnschrift SemiBold Condensed" panose="020B0502040204020203" pitchFamily="34" charset="0"/>
              <a:ea typeface="Muli Extra-Light"/>
              <a:cs typeface="Muli Extra-Light"/>
              <a:sym typeface="Muli Extra-Ligh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819400" y="2575818"/>
            <a:ext cx="1280160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>
                <a:latin typeface="Bahnschrift SemiCondensed" panose="020B0502040204020203" pitchFamily="34" charset="0"/>
              </a:rPr>
              <a:t>3.	Spiritual Rooting</a:t>
            </a:r>
          </a:p>
          <a:p>
            <a:pPr marL="1771650" lvl="2" indent="-857250">
              <a:buFont typeface="Arial" panose="020B0604020202020204" pitchFamily="34" charset="0"/>
              <a:buChar char="•"/>
            </a:pPr>
            <a:r>
              <a:rPr lang="en-US" sz="6000" dirty="0">
                <a:latin typeface="Bahnschrift SemiCondensed" panose="020B0502040204020203" pitchFamily="34" charset="0"/>
              </a:rPr>
              <a:t>4-week orientation class.</a:t>
            </a:r>
          </a:p>
          <a:p>
            <a:pPr marL="1771650" lvl="2" indent="-857250">
              <a:buFont typeface="Arial" panose="020B0604020202020204" pitchFamily="34" charset="0"/>
              <a:buChar char="•"/>
            </a:pPr>
            <a:r>
              <a:rPr lang="en-US" sz="6000" dirty="0">
                <a:latin typeface="Bahnschrift SemiCondensed" panose="020B0502040204020203" pitchFamily="34" charset="0"/>
              </a:rPr>
              <a:t>Regular doctrinal teaching and Q&amp;A.</a:t>
            </a:r>
          </a:p>
          <a:p>
            <a:pPr marL="1771650" lvl="2" indent="-857250">
              <a:buFont typeface="Arial" panose="020B0604020202020204" pitchFamily="34" charset="0"/>
              <a:buChar char="•"/>
            </a:pPr>
            <a:r>
              <a:rPr lang="en-US" sz="6000" dirty="0">
                <a:latin typeface="Bahnschrift SemiCondensed" panose="020B0502040204020203" pitchFamily="34" charset="0"/>
              </a:rPr>
              <a:t>Encourage daily devotion and prayer partners</a:t>
            </a:r>
          </a:p>
        </p:txBody>
      </p:sp>
    </p:spTree>
    <p:extLst>
      <p:ext uri="{BB962C8B-B14F-4D97-AF65-F5344CB8AC3E}">
        <p14:creationId xmlns:p14="http://schemas.microsoft.com/office/powerpoint/2010/main" val="3492597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401800" y="369402"/>
            <a:ext cx="3632973" cy="2857500"/>
          </a:xfrm>
          <a:custGeom>
            <a:avLst/>
            <a:gdLst/>
            <a:ahLst/>
            <a:cxnLst/>
            <a:rect l="l" t="t" r="r" b="b"/>
            <a:pathLst>
              <a:path w="5895409" h="4930706">
                <a:moveTo>
                  <a:pt x="0" y="0"/>
                </a:moveTo>
                <a:lnTo>
                  <a:pt x="5895409" y="0"/>
                </a:lnTo>
                <a:lnTo>
                  <a:pt x="5895409" y="4930706"/>
                </a:lnTo>
                <a:lnTo>
                  <a:pt x="0" y="493070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45673" y="7581900"/>
            <a:ext cx="3119185" cy="2342169"/>
          </a:xfrm>
          <a:custGeom>
            <a:avLst/>
            <a:gdLst/>
            <a:ahLst/>
            <a:cxnLst/>
            <a:rect l="l" t="t" r="r" b="b"/>
            <a:pathLst>
              <a:path w="5325035" h="4114800">
                <a:moveTo>
                  <a:pt x="0" y="0"/>
                </a:moveTo>
                <a:lnTo>
                  <a:pt x="5325036" y="0"/>
                </a:lnTo>
                <a:lnTo>
                  <a:pt x="532503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991133" y="266700"/>
            <a:ext cx="13791667" cy="14106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0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999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Muli Extra-Light"/>
                <a:cs typeface="Muli Extra-Light"/>
                <a:sym typeface="Muli Extra-Light"/>
              </a:rPr>
              <a:t>Practical Steps for Retention</a:t>
            </a:r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3600383962"/>
              </p:ext>
            </p:extLst>
          </p:nvPr>
        </p:nvGraphicFramePr>
        <p:xfrm>
          <a:off x="1447800" y="1079500"/>
          <a:ext cx="15316200" cy="812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265935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401800" y="369402"/>
            <a:ext cx="3632973" cy="2857500"/>
          </a:xfrm>
          <a:custGeom>
            <a:avLst/>
            <a:gdLst/>
            <a:ahLst/>
            <a:cxnLst/>
            <a:rect l="l" t="t" r="r" b="b"/>
            <a:pathLst>
              <a:path w="5895409" h="4930706">
                <a:moveTo>
                  <a:pt x="0" y="0"/>
                </a:moveTo>
                <a:lnTo>
                  <a:pt x="5895409" y="0"/>
                </a:lnTo>
                <a:lnTo>
                  <a:pt x="5895409" y="4930706"/>
                </a:lnTo>
                <a:lnTo>
                  <a:pt x="0" y="493070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45673" y="7581900"/>
            <a:ext cx="3119185" cy="2342169"/>
          </a:xfrm>
          <a:custGeom>
            <a:avLst/>
            <a:gdLst/>
            <a:ahLst/>
            <a:cxnLst/>
            <a:rect l="l" t="t" r="r" b="b"/>
            <a:pathLst>
              <a:path w="5325035" h="4114800">
                <a:moveTo>
                  <a:pt x="0" y="0"/>
                </a:moveTo>
                <a:lnTo>
                  <a:pt x="5325036" y="0"/>
                </a:lnTo>
                <a:lnTo>
                  <a:pt x="532503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991133" y="266700"/>
            <a:ext cx="13791667" cy="14106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ts val="10999"/>
              </a:lnSpc>
            </a:pPr>
            <a:r>
              <a:rPr lang="en-US" sz="9999" dirty="0">
                <a:solidFill>
                  <a:srgbClr val="C00000"/>
                </a:solidFill>
                <a:latin typeface="Bahnschrift SemiBold Condensed" panose="020B0502040204020203" pitchFamily="34" charset="0"/>
                <a:ea typeface="Muli Extra-Light"/>
                <a:cs typeface="Muli Extra-Light"/>
                <a:sym typeface="Muli Extra-Light"/>
              </a:rPr>
              <a:t>Practical Steps for Retention</a:t>
            </a:r>
            <a:endParaRPr lang="en-US" sz="9999" u="none" dirty="0">
              <a:solidFill>
                <a:srgbClr val="C00000"/>
              </a:solidFill>
              <a:latin typeface="Bahnschrift SemiBold Condensed" panose="020B0502040204020203" pitchFamily="34" charset="0"/>
              <a:ea typeface="Muli Extra-Light"/>
              <a:cs typeface="Muli Extra-Light"/>
              <a:sym typeface="Muli Extra-Ligh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819400" y="2575818"/>
            <a:ext cx="12801600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>
                <a:latin typeface="Bahnschrift SemiCondensed" panose="020B0502040204020203" pitchFamily="34" charset="0"/>
              </a:rPr>
              <a:t>4.	Ongoing Support</a:t>
            </a:r>
          </a:p>
          <a:p>
            <a:pPr marL="1771650" lvl="2" indent="-857250">
              <a:buFont typeface="Arial" panose="020B0604020202020204" pitchFamily="34" charset="0"/>
              <a:buChar char="•"/>
            </a:pPr>
            <a:r>
              <a:rPr lang="en-US" sz="6000" dirty="0">
                <a:latin typeface="Bahnschrift SemiCondensed" panose="020B0502040204020203" pitchFamily="34" charset="0"/>
              </a:rPr>
              <a:t>Monthly check-ins and spiritual health surveys.</a:t>
            </a:r>
          </a:p>
          <a:p>
            <a:pPr marL="1771650" lvl="2" indent="-857250">
              <a:buFont typeface="Arial" panose="020B0604020202020204" pitchFamily="34" charset="0"/>
              <a:buChar char="•"/>
            </a:pPr>
            <a:r>
              <a:rPr lang="en-US" sz="6000" dirty="0">
                <a:latin typeface="Bahnschrift SemiCondensed" panose="020B0502040204020203" pitchFamily="34" charset="0"/>
              </a:rPr>
              <a:t>Annual recognition of new members and their mentors.</a:t>
            </a:r>
          </a:p>
          <a:p>
            <a:pPr marL="1771650" lvl="2" indent="-857250">
              <a:buFont typeface="Arial" panose="020B0604020202020204" pitchFamily="34" charset="0"/>
              <a:buChar char="•"/>
            </a:pPr>
            <a:r>
              <a:rPr lang="en-US" sz="6000" dirty="0">
                <a:latin typeface="Bahnschrift SemiCondensed" panose="020B0502040204020203" pitchFamily="34" charset="0"/>
              </a:rPr>
              <a:t>Leadership and ministry involvement for maturing members.</a:t>
            </a:r>
          </a:p>
        </p:txBody>
      </p:sp>
    </p:spTree>
    <p:extLst>
      <p:ext uri="{BB962C8B-B14F-4D97-AF65-F5344CB8AC3E}">
        <p14:creationId xmlns:p14="http://schemas.microsoft.com/office/powerpoint/2010/main" val="867442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F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6356725" cy="10287000"/>
            <a:chOff x="0" y="0"/>
            <a:chExt cx="1881960" cy="290324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881961" cy="2903244"/>
            </a:xfrm>
            <a:custGeom>
              <a:avLst/>
              <a:gdLst/>
              <a:ahLst/>
              <a:cxnLst/>
              <a:rect l="l" t="t" r="r" b="b"/>
              <a:pathLst>
                <a:path w="1881961" h="2903244">
                  <a:moveTo>
                    <a:pt x="0" y="0"/>
                  </a:moveTo>
                  <a:lnTo>
                    <a:pt x="1881961" y="0"/>
                  </a:lnTo>
                  <a:lnTo>
                    <a:pt x="1881961" y="2903244"/>
                  </a:lnTo>
                  <a:lnTo>
                    <a:pt x="0" y="2903244"/>
                  </a:lnTo>
                  <a:close/>
                </a:path>
              </a:pathLst>
            </a:custGeom>
            <a:solidFill>
              <a:srgbClr val="226EAB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1881960" cy="29508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3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AutoShape 7"/>
          <p:cNvSpPr/>
          <p:nvPr/>
        </p:nvSpPr>
        <p:spPr>
          <a:xfrm rot="-5400000">
            <a:off x="767636" y="5584327"/>
            <a:ext cx="11178179" cy="0"/>
          </a:xfrm>
          <a:prstGeom prst="line">
            <a:avLst/>
          </a:prstGeom>
          <a:ln w="9525" cap="rnd">
            <a:solidFill>
              <a:srgbClr val="4587C7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8" name="Group 8"/>
          <p:cNvGrpSpPr/>
          <p:nvPr/>
        </p:nvGrpSpPr>
        <p:grpSpPr>
          <a:xfrm>
            <a:off x="7970238" y="7181362"/>
            <a:ext cx="5915253" cy="814123"/>
            <a:chOff x="0" y="0"/>
            <a:chExt cx="4798333" cy="6604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798333" cy="660400"/>
            </a:xfrm>
            <a:custGeom>
              <a:avLst/>
              <a:gdLst/>
              <a:ahLst/>
              <a:cxnLst/>
              <a:rect l="l" t="t" r="r" b="b"/>
              <a:pathLst>
                <a:path w="4798333" h="660400">
                  <a:moveTo>
                    <a:pt x="4673873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673873" y="0"/>
                  </a:lnTo>
                  <a:cubicBezTo>
                    <a:pt x="4742453" y="0"/>
                    <a:pt x="4798333" y="55880"/>
                    <a:pt x="4798333" y="124460"/>
                  </a:cubicBezTo>
                  <a:lnTo>
                    <a:pt x="4798333" y="535940"/>
                  </a:lnTo>
                  <a:cubicBezTo>
                    <a:pt x="4798333" y="604520"/>
                    <a:pt x="4742453" y="660400"/>
                    <a:pt x="4673873" y="66040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</p:grpSp>
      <p:sp>
        <p:nvSpPr>
          <p:cNvPr id="11" name="TextBox 11"/>
          <p:cNvSpPr txBox="1"/>
          <p:nvPr/>
        </p:nvSpPr>
        <p:spPr>
          <a:xfrm>
            <a:off x="6705600" y="57756"/>
            <a:ext cx="11353800" cy="83407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ahnschrift Condensed" panose="020B0502040204020203" pitchFamily="34" charset="0"/>
                <a:ea typeface="Cormorant Garamond Bold"/>
                <a:cs typeface="Cormorant Garamond Bold"/>
                <a:sym typeface="Cormorant Garamond Bold"/>
              </a:rPr>
              <a:t>Problem</a:t>
            </a:r>
            <a:r>
              <a:rPr kumimoji="0" lang="fr-FR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ahnschrift Condensed" panose="020B0502040204020203" pitchFamily="34" charset="0"/>
                <a:ea typeface="Cormorant Garamond Bold"/>
                <a:cs typeface="Cormorant Garamond Bold"/>
                <a:sym typeface="Cormorant Garamond Bold"/>
              </a:rPr>
              <a:t> </a:t>
            </a:r>
          </a:p>
          <a:p>
            <a:pPr lvl="0">
              <a:spcAft>
                <a:spcPts val="1200"/>
              </a:spcAft>
              <a:defRPr/>
            </a:pPr>
            <a:r>
              <a:rPr lang="en-US" sz="5400" b="1" dirty="0">
                <a:solidFill>
                  <a:srgbClr val="C00000"/>
                </a:solidFill>
                <a:latin typeface="Bahnschrift Condensed" panose="020B0502040204020203" pitchFamily="34" charset="0"/>
                <a:ea typeface="Cormorant Garamond Bold"/>
                <a:cs typeface="Cormorant Garamond Bold"/>
                <a:sym typeface="Cormorant Garamond Bold"/>
              </a:rPr>
              <a:t>New members may have limited or confused understanding of fundamental Adventist beliefs</a:t>
            </a: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06121C"/>
                </a:solidFill>
                <a:effectLst/>
                <a:uLnTx/>
                <a:uFillTx/>
                <a:latin typeface="Bahnschrift Condensed" panose="020B0502040204020203" pitchFamily="34" charset="0"/>
                <a:ea typeface="Cormorant Garamond Bold"/>
                <a:cs typeface="Cormorant Garamond Bold"/>
                <a:sym typeface="Cormorant Garamond Bold"/>
              </a:rPr>
              <a:t>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5400" b="1" i="0" u="sng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Bahnschrift Condensed" panose="020B0502040204020203" pitchFamily="34" charset="0"/>
                <a:ea typeface="Cormorant Garamond"/>
                <a:cs typeface="Cormorant Garamond"/>
                <a:sym typeface="Cormorant Garamond"/>
              </a:rPr>
              <a:t>Solution :</a:t>
            </a:r>
          </a:p>
          <a:p>
            <a:pPr marL="685800" lvl="0" indent="-68580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5400" b="1" dirty="0">
                <a:solidFill>
                  <a:srgbClr val="006600"/>
                </a:solidFill>
                <a:latin typeface="Bahnschrift Condensed" panose="020B0502040204020203" pitchFamily="34" charset="0"/>
                <a:ea typeface="Cormorant Garamond"/>
                <a:cs typeface="Cormorant Garamond"/>
                <a:sym typeface="Cormorant Garamond"/>
              </a:rPr>
              <a:t>Interactive Bible studies to clarify doctrines</a:t>
            </a:r>
          </a:p>
          <a:p>
            <a:pPr marL="685800" lvl="0" indent="-68580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5400" b="1" dirty="0">
                <a:solidFill>
                  <a:srgbClr val="006600"/>
                </a:solidFill>
                <a:latin typeface="Bahnschrift Condensed" panose="020B0502040204020203" pitchFamily="34" charset="0"/>
                <a:ea typeface="Cormorant Garamond"/>
                <a:cs typeface="Cormorant Garamond"/>
                <a:sym typeface="Cormorant Garamond"/>
              </a:rPr>
              <a:t>Orientation classes to deepen understanding of fundamental beliefs</a:t>
            </a:r>
          </a:p>
          <a:p>
            <a:pPr marL="685800" lvl="0" indent="-68580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5400" b="1" dirty="0">
                <a:solidFill>
                  <a:srgbClr val="006600"/>
                </a:solidFill>
                <a:latin typeface="Bahnschrift Condensed" panose="020B0502040204020203" pitchFamily="34" charset="0"/>
                <a:ea typeface="Cormorant Garamond"/>
                <a:cs typeface="Cormorant Garamond"/>
                <a:sym typeface="Cormorant Garamond"/>
              </a:rPr>
              <a:t>Use of the Sabbath School guide to strengthen doctrinal understanding</a:t>
            </a:r>
            <a:r>
              <a:rPr kumimoji="0" lang="fr-FR" sz="54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Bahnschrift Condensed" panose="020B0502040204020203" pitchFamily="34" charset="0"/>
                <a:ea typeface="Cormorant Garamond"/>
                <a:cs typeface="Cormorant Garamond"/>
                <a:sym typeface="Cormorant Garamond"/>
              </a:rPr>
              <a:t>.</a:t>
            </a:r>
          </a:p>
        </p:txBody>
      </p:sp>
      <p:sp>
        <p:nvSpPr>
          <p:cNvPr id="10" name="Rectangle 9"/>
          <p:cNvSpPr/>
          <p:nvPr/>
        </p:nvSpPr>
        <p:spPr>
          <a:xfrm>
            <a:off x="822301" y="952500"/>
            <a:ext cx="471212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fr-FR" sz="8000" b="1" dirty="0">
                <a:solidFill>
                  <a:srgbClr val="F1F5FB"/>
                </a:solidFill>
                <a:latin typeface="Bahnschrift Condensed" panose="020B0502040204020203" pitchFamily="34" charset="0"/>
                <a:ea typeface="Nourd Bold"/>
                <a:cs typeface="Nourd Bold"/>
                <a:sym typeface="Nourd Bold"/>
              </a:rPr>
              <a:t>Spiritual Challenges</a:t>
            </a:r>
            <a:endParaRPr kumimoji="0" lang="fr-FR" sz="8000" b="1" i="0" u="none" strike="noStrike" kern="1200" cap="none" spc="0" normalizeH="0" baseline="0" noProof="0" dirty="0">
              <a:ln>
                <a:noFill/>
              </a:ln>
              <a:solidFill>
                <a:srgbClr val="F1F5FB"/>
              </a:solidFill>
              <a:effectLst/>
              <a:uLnTx/>
              <a:uFillTx/>
              <a:latin typeface="Bahnschrift Condensed" panose="020B0502040204020203" pitchFamily="34" charset="0"/>
              <a:ea typeface="Nourd Bold"/>
              <a:cs typeface="Nourd Bold"/>
              <a:sym typeface="Nourd Bold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22301" y="5059125"/>
            <a:ext cx="4712122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fr-FR" sz="8800" b="1" dirty="0">
                <a:solidFill>
                  <a:srgbClr val="FFFF00"/>
                </a:solidFill>
                <a:latin typeface="Bahnschrift Condensed" panose="020B0502040204020203" pitchFamily="34" charset="0"/>
                <a:ea typeface="Nourd Bold"/>
                <a:cs typeface="Nourd Bold"/>
                <a:sym typeface="Nourd Bold"/>
              </a:rPr>
              <a:t>DOCTRINAL DOUBTS</a:t>
            </a:r>
            <a:endParaRPr kumimoji="0" lang="fr-FR" sz="8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Bahnschrift Condensed" panose="020B0502040204020203" pitchFamily="34" charset="0"/>
              <a:ea typeface="Nourd Bold"/>
              <a:cs typeface="Nourd Bold"/>
              <a:sym typeface="Nourd Bold"/>
            </a:endParaRPr>
          </a:p>
        </p:txBody>
      </p:sp>
    </p:spTree>
    <p:extLst>
      <p:ext uri="{BB962C8B-B14F-4D97-AF65-F5344CB8AC3E}">
        <p14:creationId xmlns:p14="http://schemas.microsoft.com/office/powerpoint/2010/main" val="227999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7"/>
          <p:cNvSpPr txBox="1"/>
          <p:nvPr/>
        </p:nvSpPr>
        <p:spPr>
          <a:xfrm>
            <a:off x="1447800" y="439583"/>
            <a:ext cx="9906000" cy="15388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lnSpc>
                <a:spcPts val="11999"/>
              </a:lnSpc>
              <a:spcBef>
                <a:spcPct val="0"/>
              </a:spcBef>
            </a:pPr>
            <a:r>
              <a:rPr lang="en-US" sz="8800" dirty="0">
                <a:solidFill>
                  <a:srgbClr val="C00000"/>
                </a:solidFill>
                <a:latin typeface="Franklin Gothic Demi Cond" panose="020B0706030402020204" pitchFamily="34" charset="0"/>
                <a:ea typeface="Muli Extra-Light"/>
                <a:cs typeface="Muli Extra-Light"/>
                <a:sym typeface="Muli Extra-Light"/>
              </a:rPr>
              <a:t>THE RETENTION CRISIS</a:t>
            </a:r>
            <a:endParaRPr lang="en-US" sz="8800" u="none" dirty="0">
              <a:solidFill>
                <a:srgbClr val="C00000"/>
              </a:solidFill>
              <a:latin typeface="Franklin Gothic Demi Cond" panose="020B0706030402020204" pitchFamily="34" charset="0"/>
              <a:ea typeface="Muli Extra-Light"/>
              <a:cs typeface="Muli Extra-Light"/>
              <a:sym typeface="Muli Extra-Ligh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38200" y="3215283"/>
            <a:ext cx="8305800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5400" b="1" dirty="0">
                <a:latin typeface="Bahnschrift Light Condensed" panose="020B0502040204020203" pitchFamily="34" charset="0"/>
              </a:rPr>
              <a:t>40% of baptized members left within the 10 years.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5400" b="1" dirty="0">
                <a:latin typeface="Bahnschrift Light Condensed" panose="020B0502040204020203" pitchFamily="34" charset="0"/>
              </a:rPr>
              <a:t>Some unions lost nearly 50% of their membership after audits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371600" y="8624043"/>
            <a:ext cx="16431101" cy="90191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en-US" sz="5400" b="1" dirty="0">
                <a:solidFill>
                  <a:srgbClr val="C00000"/>
                </a:solidFill>
                <a:latin typeface="Bahnschrift SemiBold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Retention is not optional – it is essential for church health and growth.</a:t>
            </a:r>
            <a:endParaRPr lang="en-US" sz="6600" dirty="0">
              <a:solidFill>
                <a:srgbClr val="C00000"/>
              </a:solidFill>
              <a:effectLst/>
              <a:latin typeface="Bahnschrift SemiBold Condensed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6899" y="2628900"/>
            <a:ext cx="8229601" cy="5486400"/>
          </a:xfrm>
          <a:prstGeom prst="rect">
            <a:avLst/>
          </a:prstGeom>
        </p:spPr>
      </p:pic>
      <p:sp>
        <p:nvSpPr>
          <p:cNvPr id="8" name="Freeform 3"/>
          <p:cNvSpPr/>
          <p:nvPr/>
        </p:nvSpPr>
        <p:spPr>
          <a:xfrm>
            <a:off x="13276877" y="242363"/>
            <a:ext cx="3733800" cy="2972920"/>
          </a:xfrm>
          <a:custGeom>
            <a:avLst/>
            <a:gdLst/>
            <a:ahLst/>
            <a:cxnLst/>
            <a:rect l="l" t="t" r="r" b="b"/>
            <a:pathLst>
              <a:path w="5401289" h="4114800">
                <a:moveTo>
                  <a:pt x="0" y="0"/>
                </a:moveTo>
                <a:lnTo>
                  <a:pt x="5401289" y="0"/>
                </a:lnTo>
                <a:lnTo>
                  <a:pt x="540128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2"/>
          <p:cNvSpPr/>
          <p:nvPr/>
        </p:nvSpPr>
        <p:spPr>
          <a:xfrm rot="-1639195">
            <a:off x="15562016" y="7521511"/>
            <a:ext cx="2606446" cy="2456009"/>
          </a:xfrm>
          <a:custGeom>
            <a:avLst/>
            <a:gdLst/>
            <a:ahLst/>
            <a:cxnLst/>
            <a:rect l="l" t="t" r="r" b="b"/>
            <a:pathLst>
              <a:path w="3960877" h="3982600">
                <a:moveTo>
                  <a:pt x="0" y="0"/>
                </a:moveTo>
                <a:lnTo>
                  <a:pt x="3960876" y="0"/>
                </a:lnTo>
                <a:lnTo>
                  <a:pt x="3960876" y="3982600"/>
                </a:lnTo>
                <a:lnTo>
                  <a:pt x="0" y="39826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F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6356725" cy="10287000"/>
            <a:chOff x="0" y="0"/>
            <a:chExt cx="1881960" cy="290324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881961" cy="2903244"/>
            </a:xfrm>
            <a:custGeom>
              <a:avLst/>
              <a:gdLst/>
              <a:ahLst/>
              <a:cxnLst/>
              <a:rect l="l" t="t" r="r" b="b"/>
              <a:pathLst>
                <a:path w="1881961" h="2903244">
                  <a:moveTo>
                    <a:pt x="0" y="0"/>
                  </a:moveTo>
                  <a:lnTo>
                    <a:pt x="1881961" y="0"/>
                  </a:lnTo>
                  <a:lnTo>
                    <a:pt x="1881961" y="2903244"/>
                  </a:lnTo>
                  <a:lnTo>
                    <a:pt x="0" y="2903244"/>
                  </a:lnTo>
                  <a:close/>
                </a:path>
              </a:pathLst>
            </a:custGeom>
            <a:solidFill>
              <a:srgbClr val="226EAB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1881960" cy="29508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3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AutoShape 7"/>
          <p:cNvSpPr/>
          <p:nvPr/>
        </p:nvSpPr>
        <p:spPr>
          <a:xfrm rot="-5400000">
            <a:off x="767636" y="5584327"/>
            <a:ext cx="11178179" cy="0"/>
          </a:xfrm>
          <a:prstGeom prst="line">
            <a:avLst/>
          </a:prstGeom>
          <a:ln w="9525" cap="rnd">
            <a:solidFill>
              <a:srgbClr val="4587C7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8" name="Group 8"/>
          <p:cNvGrpSpPr/>
          <p:nvPr/>
        </p:nvGrpSpPr>
        <p:grpSpPr>
          <a:xfrm>
            <a:off x="7970238" y="7181362"/>
            <a:ext cx="5915253" cy="814123"/>
            <a:chOff x="0" y="0"/>
            <a:chExt cx="4798333" cy="6604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798333" cy="660400"/>
            </a:xfrm>
            <a:custGeom>
              <a:avLst/>
              <a:gdLst/>
              <a:ahLst/>
              <a:cxnLst/>
              <a:rect l="l" t="t" r="r" b="b"/>
              <a:pathLst>
                <a:path w="4798333" h="660400">
                  <a:moveTo>
                    <a:pt x="4673873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673873" y="0"/>
                  </a:lnTo>
                  <a:cubicBezTo>
                    <a:pt x="4742453" y="0"/>
                    <a:pt x="4798333" y="55880"/>
                    <a:pt x="4798333" y="124460"/>
                  </a:cubicBezTo>
                  <a:lnTo>
                    <a:pt x="4798333" y="535940"/>
                  </a:lnTo>
                  <a:cubicBezTo>
                    <a:pt x="4798333" y="604520"/>
                    <a:pt x="4742453" y="660400"/>
                    <a:pt x="4673873" y="66040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</p:grpSp>
      <p:sp>
        <p:nvSpPr>
          <p:cNvPr id="11" name="TextBox 11"/>
          <p:cNvSpPr txBox="1"/>
          <p:nvPr/>
        </p:nvSpPr>
        <p:spPr>
          <a:xfrm>
            <a:off x="6705600" y="57756"/>
            <a:ext cx="11353800" cy="81868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ahnschrift Condensed" panose="020B0502040204020203" pitchFamily="34" charset="0"/>
                <a:ea typeface="Cormorant Garamond Bold"/>
                <a:cs typeface="Cormorant Garamond Bold"/>
                <a:sym typeface="Cormorant Garamond Bold"/>
              </a:rPr>
              <a:t>Problem</a:t>
            </a:r>
            <a:r>
              <a:rPr kumimoji="0" lang="fr-FR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ahnschrift Condensed" panose="020B0502040204020203" pitchFamily="34" charset="0"/>
                <a:ea typeface="Cormorant Garamond Bold"/>
                <a:cs typeface="Cormorant Garamond Bold"/>
                <a:sym typeface="Cormorant Garamond Bold"/>
              </a:rPr>
              <a:t> </a:t>
            </a:r>
          </a:p>
          <a:p>
            <a:pPr lvl="0">
              <a:spcAft>
                <a:spcPts val="1200"/>
              </a:spcAft>
              <a:defRPr/>
            </a:pPr>
            <a:r>
              <a:rPr lang="en-US" sz="5400" b="1" dirty="0">
                <a:solidFill>
                  <a:srgbClr val="C00000"/>
                </a:solidFill>
                <a:latin typeface="Bahnschrift Condensed" panose="020B0502040204020203" pitchFamily="34" charset="0"/>
                <a:ea typeface="Cormorant Garamond Bold"/>
                <a:cs typeface="Cormorant Garamond Bold"/>
                <a:sym typeface="Cormorant Garamond Bold"/>
              </a:rPr>
              <a:t>Personal struggles, family or social opposition, and unmet expectations can lead to feelings of discouragement.</a:t>
            </a: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ahnschrift Condensed" panose="020B0502040204020203" pitchFamily="34" charset="0"/>
                <a:ea typeface="Cormorant Garamond Bold"/>
                <a:cs typeface="Cormorant Garamond Bold"/>
                <a:sym typeface="Cormorant Garamond Bold"/>
              </a:rPr>
              <a:t>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54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Bahnschrift Condensed" panose="020B0502040204020203" pitchFamily="34" charset="0"/>
                <a:ea typeface="Cormorant Garamond"/>
                <a:cs typeface="Cormorant Garamond"/>
                <a:sym typeface="Cormorant Garamond"/>
              </a:rPr>
              <a:t>Solution :</a:t>
            </a:r>
          </a:p>
          <a:p>
            <a:pPr marL="685800" lvl="0" indent="-68580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5400" b="1" dirty="0">
                <a:solidFill>
                  <a:srgbClr val="006600"/>
                </a:solidFill>
                <a:latin typeface="Bahnschrift Condensed" panose="020B0502040204020203" pitchFamily="34" charset="0"/>
                <a:ea typeface="Cormorant Garamond"/>
                <a:cs typeface="Cormorant Garamond"/>
                <a:sym typeface="Cormorant Garamond"/>
              </a:rPr>
              <a:t>Weekly prayer groups to encourage and support members</a:t>
            </a:r>
          </a:p>
          <a:p>
            <a:pPr marL="685800" lvl="0" indent="-68580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5400" b="1" dirty="0">
                <a:solidFill>
                  <a:srgbClr val="006600"/>
                </a:solidFill>
                <a:latin typeface="Bahnschrift Condensed" panose="020B0502040204020203" pitchFamily="34" charset="0"/>
                <a:ea typeface="Cormorant Garamond"/>
                <a:cs typeface="Cormorant Garamond"/>
                <a:sym typeface="Cormorant Garamond"/>
              </a:rPr>
              <a:t>Spiritual mentoring to provide personalized guidance and active listening</a:t>
            </a:r>
            <a:endParaRPr kumimoji="0" lang="fr-FR" sz="5400" b="1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Bahnschrift Condensed" panose="020B0502040204020203" pitchFamily="34" charset="0"/>
              <a:ea typeface="Cormorant Garamond"/>
              <a:cs typeface="Cormorant Garamond"/>
              <a:sym typeface="Cormorant Garamond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80999" y="5059125"/>
            <a:ext cx="562685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fr-FR" sz="7200" b="1" dirty="0">
                <a:solidFill>
                  <a:srgbClr val="FFFF00"/>
                </a:solidFill>
                <a:latin typeface="Bahnschrift Condensed" panose="020B0502040204020203" pitchFamily="34" charset="0"/>
                <a:ea typeface="Nourd Bold"/>
                <a:cs typeface="Nourd Bold"/>
                <a:sym typeface="Nourd Bold"/>
              </a:rPr>
              <a:t>SPIRITUAL DISCOURAGEMENT</a:t>
            </a:r>
            <a:endParaRPr kumimoji="0" lang="fr-FR" sz="7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Bahnschrift Condensed" panose="020B0502040204020203" pitchFamily="34" charset="0"/>
              <a:ea typeface="Nourd Bold"/>
              <a:cs typeface="Nourd Bold"/>
              <a:sym typeface="Nourd Bold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22301" y="952500"/>
            <a:ext cx="471212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fr-FR" sz="8000" b="1" dirty="0">
                <a:solidFill>
                  <a:srgbClr val="F1F5FB"/>
                </a:solidFill>
                <a:latin typeface="Bahnschrift Condensed" panose="020B0502040204020203" pitchFamily="34" charset="0"/>
                <a:ea typeface="Nourd Bold"/>
                <a:cs typeface="Nourd Bold"/>
                <a:sym typeface="Nourd Bold"/>
              </a:rPr>
              <a:t>Spiritual Challenges</a:t>
            </a:r>
          </a:p>
        </p:txBody>
      </p:sp>
    </p:spTree>
    <p:extLst>
      <p:ext uri="{BB962C8B-B14F-4D97-AF65-F5344CB8AC3E}">
        <p14:creationId xmlns:p14="http://schemas.microsoft.com/office/powerpoint/2010/main" val="633282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F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61697"/>
            <a:ext cx="6356725" cy="10287000"/>
            <a:chOff x="0" y="0"/>
            <a:chExt cx="1881960" cy="290324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881961" cy="2903244"/>
            </a:xfrm>
            <a:custGeom>
              <a:avLst/>
              <a:gdLst/>
              <a:ahLst/>
              <a:cxnLst/>
              <a:rect l="l" t="t" r="r" b="b"/>
              <a:pathLst>
                <a:path w="1881961" h="2903244">
                  <a:moveTo>
                    <a:pt x="0" y="0"/>
                  </a:moveTo>
                  <a:lnTo>
                    <a:pt x="1881961" y="0"/>
                  </a:lnTo>
                  <a:lnTo>
                    <a:pt x="1881961" y="2903244"/>
                  </a:lnTo>
                  <a:lnTo>
                    <a:pt x="0" y="2903244"/>
                  </a:lnTo>
                  <a:close/>
                </a:path>
              </a:pathLst>
            </a:custGeom>
            <a:solidFill>
              <a:srgbClr val="226EAB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1881960" cy="29508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3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AutoShape 7"/>
          <p:cNvSpPr/>
          <p:nvPr/>
        </p:nvSpPr>
        <p:spPr>
          <a:xfrm rot="-5400000">
            <a:off x="767636" y="5584327"/>
            <a:ext cx="11178179" cy="0"/>
          </a:xfrm>
          <a:prstGeom prst="line">
            <a:avLst/>
          </a:prstGeom>
          <a:ln w="9525" cap="rnd">
            <a:solidFill>
              <a:srgbClr val="4587C7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8" name="Group 8"/>
          <p:cNvGrpSpPr/>
          <p:nvPr/>
        </p:nvGrpSpPr>
        <p:grpSpPr>
          <a:xfrm>
            <a:off x="7970238" y="7181362"/>
            <a:ext cx="5915253" cy="814123"/>
            <a:chOff x="0" y="0"/>
            <a:chExt cx="4798333" cy="6604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798333" cy="660400"/>
            </a:xfrm>
            <a:custGeom>
              <a:avLst/>
              <a:gdLst/>
              <a:ahLst/>
              <a:cxnLst/>
              <a:rect l="l" t="t" r="r" b="b"/>
              <a:pathLst>
                <a:path w="4798333" h="660400">
                  <a:moveTo>
                    <a:pt x="4673873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673873" y="0"/>
                  </a:lnTo>
                  <a:cubicBezTo>
                    <a:pt x="4742453" y="0"/>
                    <a:pt x="4798333" y="55880"/>
                    <a:pt x="4798333" y="124460"/>
                  </a:cubicBezTo>
                  <a:lnTo>
                    <a:pt x="4798333" y="535940"/>
                  </a:lnTo>
                  <a:cubicBezTo>
                    <a:pt x="4798333" y="604520"/>
                    <a:pt x="4742453" y="660400"/>
                    <a:pt x="4673873" y="66040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</p:grpSp>
      <p:sp>
        <p:nvSpPr>
          <p:cNvPr id="11" name="TextBox 11"/>
          <p:cNvSpPr txBox="1"/>
          <p:nvPr/>
        </p:nvSpPr>
        <p:spPr>
          <a:xfrm>
            <a:off x="6705600" y="57756"/>
            <a:ext cx="11353800" cy="83407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spcAft>
                <a:spcPts val="1200"/>
              </a:spcAft>
              <a:defRPr/>
            </a:pPr>
            <a:r>
              <a:rPr lang="fr-FR" sz="5400" b="1" dirty="0" err="1">
                <a:solidFill>
                  <a:srgbClr val="C00000"/>
                </a:solidFill>
                <a:latin typeface="Bahnschrift Condensed" panose="020B0502040204020203" pitchFamily="34" charset="0"/>
                <a:ea typeface="Cormorant Garamond Bold"/>
                <a:cs typeface="Cormorant Garamond Bold"/>
                <a:sym typeface="Cormorant Garamond Bold"/>
              </a:rPr>
              <a:t>Problem</a:t>
            </a:r>
            <a:r>
              <a:rPr lang="fr-FR" sz="5400" b="1" dirty="0">
                <a:solidFill>
                  <a:srgbClr val="C00000"/>
                </a:solidFill>
                <a:latin typeface="Bahnschrift Condensed" panose="020B0502040204020203" pitchFamily="34" charset="0"/>
                <a:ea typeface="Cormorant Garamond Bold"/>
                <a:cs typeface="Cormorant Garamond Bold"/>
                <a:sym typeface="Cormorant Garamond Bold"/>
              </a:rPr>
              <a:t> </a:t>
            </a:r>
            <a:endParaRPr kumimoji="0" lang="fr-FR" sz="5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Bahnschrift Condensed" panose="020B0502040204020203" pitchFamily="34" charset="0"/>
              <a:ea typeface="Cormorant Garamond Bold"/>
              <a:cs typeface="Cormorant Garamond Bold"/>
              <a:sym typeface="Cormorant Garamond Bold"/>
            </a:endParaRPr>
          </a:p>
          <a:p>
            <a:pPr lvl="0">
              <a:spcAft>
                <a:spcPts val="1200"/>
              </a:spcAft>
              <a:defRPr/>
            </a:pPr>
            <a:r>
              <a:rPr lang="en-US" sz="5400" b="1" dirty="0">
                <a:solidFill>
                  <a:srgbClr val="C00000"/>
                </a:solidFill>
                <a:latin typeface="Bahnschrift Condensed" panose="020B0502040204020203" pitchFamily="34" charset="0"/>
                <a:ea typeface="Cormorant Garamond Bold"/>
                <a:cs typeface="Cormorant Garamond Bold"/>
                <a:sym typeface="Cormorant Garamond Bold"/>
              </a:rPr>
              <a:t>New members may feel alone or not integrated into the church community.</a:t>
            </a:r>
            <a:endParaRPr kumimoji="0" lang="fr-FR" sz="6000" b="1" i="0" u="none" strike="noStrike" kern="1200" cap="none" spc="0" normalizeH="0" baseline="0" noProof="0" dirty="0">
              <a:ln>
                <a:noFill/>
              </a:ln>
              <a:solidFill>
                <a:srgbClr val="06121C"/>
              </a:solidFill>
              <a:effectLst/>
              <a:uLnTx/>
              <a:uFillTx/>
              <a:latin typeface="Bahnschrift Condensed" panose="020B0502040204020203" pitchFamily="34" charset="0"/>
              <a:ea typeface="Cormorant Garamond Bold"/>
              <a:cs typeface="Cormorant Garamond Bold"/>
              <a:sym typeface="Cormorant Garamond Bold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54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Bahnschrift Condensed" panose="020B0502040204020203" pitchFamily="34" charset="0"/>
                <a:ea typeface="Cormorant Garamond"/>
                <a:cs typeface="Cormorant Garamond"/>
                <a:sym typeface="Cormorant Garamond"/>
              </a:rPr>
              <a:t>Solution :</a:t>
            </a:r>
          </a:p>
          <a:p>
            <a:pPr marL="685800" lvl="0" indent="-68580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5400" b="1" dirty="0">
                <a:solidFill>
                  <a:srgbClr val="006600"/>
                </a:solidFill>
                <a:latin typeface="Bahnschrift Condensed" panose="020B0502040204020203" pitchFamily="34" charset="0"/>
                <a:ea typeface="Cormorant Garamond"/>
                <a:cs typeface="Cormorant Garamond"/>
                <a:sym typeface="Cormorant Garamond"/>
              </a:rPr>
              <a:t>Integration into small groups</a:t>
            </a:r>
          </a:p>
          <a:p>
            <a:pPr marL="685800" lvl="0" indent="-68580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5400" b="1" dirty="0">
                <a:solidFill>
                  <a:srgbClr val="006600"/>
                </a:solidFill>
                <a:latin typeface="Bahnschrift Condensed" panose="020B0502040204020203" pitchFamily="34" charset="0"/>
                <a:ea typeface="Cormorant Garamond"/>
                <a:cs typeface="Cormorant Garamond"/>
                <a:sym typeface="Cormorant Garamond"/>
              </a:rPr>
              <a:t>Active participation in Sabbath School classes</a:t>
            </a:r>
          </a:p>
          <a:p>
            <a:pPr marL="685800" lvl="0" indent="-68580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5400" b="1" dirty="0">
                <a:solidFill>
                  <a:srgbClr val="006600"/>
                </a:solidFill>
                <a:latin typeface="Bahnschrift Condensed" panose="020B0502040204020203" pitchFamily="34" charset="0"/>
                <a:ea typeface="Cormorant Garamond"/>
                <a:cs typeface="Cormorant Garamond"/>
                <a:sym typeface="Cormorant Garamond"/>
              </a:rPr>
              <a:t>"Adopt a New Member" program, where each newcomer is supported by a church family or mentor</a:t>
            </a:r>
            <a:endParaRPr kumimoji="0" lang="fr-FR" sz="5400" b="1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Bahnschrift Condensed" panose="020B0502040204020203" pitchFamily="34" charset="0"/>
              <a:ea typeface="Cormorant Garamond"/>
              <a:cs typeface="Cormorant Garamond"/>
              <a:sym typeface="Cormorant Garamond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81000" y="5059125"/>
            <a:ext cx="5153423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fr-FR" sz="8800" b="1" dirty="0">
                <a:solidFill>
                  <a:srgbClr val="FFFF00"/>
                </a:solidFill>
                <a:latin typeface="Bahnschrift Condensed" panose="020B0502040204020203" pitchFamily="34" charset="0"/>
                <a:ea typeface="Nourd Bold"/>
                <a:cs typeface="Nourd Bold"/>
                <a:sym typeface="Nourd Bold"/>
              </a:rPr>
              <a:t>SOCIAL ISOLATION</a:t>
            </a:r>
            <a:endParaRPr kumimoji="0" lang="fr-FR" sz="8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Bahnschrift Condensed" panose="020B0502040204020203" pitchFamily="34" charset="0"/>
              <a:ea typeface="Nourd Bold"/>
              <a:cs typeface="Nourd Bold"/>
              <a:sym typeface="Nourd Bold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22301" y="952500"/>
            <a:ext cx="471212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fr-FR" sz="8000" b="1" dirty="0">
                <a:solidFill>
                  <a:srgbClr val="F1F5FB"/>
                </a:solidFill>
                <a:latin typeface="Bahnschrift Condensed" panose="020B0502040204020203" pitchFamily="34" charset="0"/>
                <a:ea typeface="Nourd Bold"/>
                <a:cs typeface="Nourd Bold"/>
                <a:sym typeface="Nourd Bold"/>
              </a:rPr>
              <a:t>Spiritual Challenges</a:t>
            </a:r>
          </a:p>
        </p:txBody>
      </p:sp>
    </p:spTree>
    <p:extLst>
      <p:ext uri="{BB962C8B-B14F-4D97-AF65-F5344CB8AC3E}">
        <p14:creationId xmlns:p14="http://schemas.microsoft.com/office/powerpoint/2010/main" val="4017269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F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6356725" cy="10287000"/>
            <a:chOff x="0" y="0"/>
            <a:chExt cx="1881960" cy="290324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881961" cy="2903244"/>
            </a:xfrm>
            <a:custGeom>
              <a:avLst/>
              <a:gdLst/>
              <a:ahLst/>
              <a:cxnLst/>
              <a:rect l="l" t="t" r="r" b="b"/>
              <a:pathLst>
                <a:path w="1881961" h="2903244">
                  <a:moveTo>
                    <a:pt x="0" y="0"/>
                  </a:moveTo>
                  <a:lnTo>
                    <a:pt x="1881961" y="0"/>
                  </a:lnTo>
                  <a:lnTo>
                    <a:pt x="1881961" y="2903244"/>
                  </a:lnTo>
                  <a:lnTo>
                    <a:pt x="0" y="2903244"/>
                  </a:lnTo>
                  <a:close/>
                </a:path>
              </a:pathLst>
            </a:custGeom>
            <a:solidFill>
              <a:srgbClr val="226EAB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1881960" cy="29508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3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AutoShape 7"/>
          <p:cNvSpPr/>
          <p:nvPr/>
        </p:nvSpPr>
        <p:spPr>
          <a:xfrm rot="-5400000">
            <a:off x="767636" y="5584327"/>
            <a:ext cx="11178179" cy="0"/>
          </a:xfrm>
          <a:prstGeom prst="line">
            <a:avLst/>
          </a:prstGeom>
          <a:ln w="9525" cap="rnd">
            <a:solidFill>
              <a:srgbClr val="4587C7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8" name="Group 8"/>
          <p:cNvGrpSpPr/>
          <p:nvPr/>
        </p:nvGrpSpPr>
        <p:grpSpPr>
          <a:xfrm>
            <a:off x="7970238" y="7181362"/>
            <a:ext cx="5915253" cy="814123"/>
            <a:chOff x="0" y="0"/>
            <a:chExt cx="4798333" cy="6604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798333" cy="660400"/>
            </a:xfrm>
            <a:custGeom>
              <a:avLst/>
              <a:gdLst/>
              <a:ahLst/>
              <a:cxnLst/>
              <a:rect l="l" t="t" r="r" b="b"/>
              <a:pathLst>
                <a:path w="4798333" h="660400">
                  <a:moveTo>
                    <a:pt x="4673873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673873" y="0"/>
                  </a:lnTo>
                  <a:cubicBezTo>
                    <a:pt x="4742453" y="0"/>
                    <a:pt x="4798333" y="55880"/>
                    <a:pt x="4798333" y="124460"/>
                  </a:cubicBezTo>
                  <a:lnTo>
                    <a:pt x="4798333" y="535940"/>
                  </a:lnTo>
                  <a:cubicBezTo>
                    <a:pt x="4798333" y="604520"/>
                    <a:pt x="4742453" y="660400"/>
                    <a:pt x="4673873" y="66040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</p:grpSp>
      <p:sp>
        <p:nvSpPr>
          <p:cNvPr id="11" name="TextBox 11"/>
          <p:cNvSpPr txBox="1"/>
          <p:nvPr/>
        </p:nvSpPr>
        <p:spPr>
          <a:xfrm>
            <a:off x="6705600" y="57756"/>
            <a:ext cx="11353800" cy="83407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spcAft>
                <a:spcPts val="1200"/>
              </a:spcAft>
              <a:defRPr/>
            </a:pPr>
            <a:r>
              <a:rPr lang="fr-FR" sz="5400" b="1" dirty="0" err="1">
                <a:solidFill>
                  <a:srgbClr val="C00000"/>
                </a:solidFill>
                <a:latin typeface="Bahnschrift Condensed" panose="020B0502040204020203" pitchFamily="34" charset="0"/>
                <a:ea typeface="Cormorant Garamond Bold"/>
                <a:cs typeface="Cormorant Garamond Bold"/>
                <a:sym typeface="Cormorant Garamond Bold"/>
              </a:rPr>
              <a:t>Problem</a:t>
            </a:r>
            <a:r>
              <a:rPr lang="fr-FR" sz="5400" b="1" dirty="0">
                <a:solidFill>
                  <a:srgbClr val="C00000"/>
                </a:solidFill>
                <a:latin typeface="Bahnschrift Condensed" panose="020B0502040204020203" pitchFamily="34" charset="0"/>
                <a:ea typeface="Cormorant Garamond Bold"/>
                <a:cs typeface="Cormorant Garamond Bold"/>
                <a:sym typeface="Cormorant Garamond Bold"/>
              </a:rPr>
              <a:t> </a:t>
            </a:r>
            <a:endParaRPr kumimoji="0" lang="fr-FR" sz="5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Bahnschrift Condensed" panose="020B0502040204020203" pitchFamily="34" charset="0"/>
              <a:ea typeface="Cormorant Garamond Bold"/>
              <a:cs typeface="Cormorant Garamond Bold"/>
              <a:sym typeface="Cormorant Garamond Bold"/>
            </a:endParaRPr>
          </a:p>
          <a:p>
            <a:pPr lvl="0">
              <a:spcAft>
                <a:spcPts val="1200"/>
              </a:spcAft>
              <a:defRPr/>
            </a:pPr>
            <a:r>
              <a:rPr lang="en-US" sz="5400" b="1" dirty="0">
                <a:solidFill>
                  <a:srgbClr val="C00000"/>
                </a:solidFill>
                <a:latin typeface="Bahnschrift Condensed" panose="020B0502040204020203" pitchFamily="34" charset="0"/>
                <a:ea typeface="Cormorant Garamond Bold"/>
                <a:cs typeface="Cormorant Garamond Bold"/>
                <a:sym typeface="Cormorant Garamond Bold"/>
              </a:rPr>
              <a:t>Some new members may not have established habits of regular prayer or personal Bible study.</a:t>
            </a: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ahnschrift Condensed" panose="020B0502040204020203" pitchFamily="34" charset="0"/>
                <a:ea typeface="Cormorant Garamond Bold"/>
                <a:cs typeface="Cormorant Garamond Bold"/>
                <a:sym typeface="Cormorant Garamond Bold"/>
              </a:rPr>
              <a:t>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54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Bahnschrift Condensed" panose="020B0502040204020203" pitchFamily="34" charset="0"/>
                <a:ea typeface="Cormorant Garamond"/>
                <a:cs typeface="Cormorant Garamond"/>
                <a:sym typeface="Cormorant Garamond"/>
              </a:rPr>
              <a:t>Solution :</a:t>
            </a:r>
          </a:p>
          <a:p>
            <a:pPr marL="685800" lvl="0" indent="-68580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5400" b="1" dirty="0">
                <a:solidFill>
                  <a:srgbClr val="006600"/>
                </a:solidFill>
                <a:latin typeface="Bahnschrift Condensed" panose="020B0502040204020203" pitchFamily="34" charset="0"/>
                <a:ea typeface="Cormorant Garamond"/>
                <a:cs typeface="Cormorant Garamond"/>
                <a:sym typeface="Cormorant Garamond"/>
              </a:rPr>
              <a:t>Provide customized Bible reading plans</a:t>
            </a:r>
          </a:p>
          <a:p>
            <a:pPr marL="685800" lvl="0" indent="-68580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5400" b="1" dirty="0">
                <a:solidFill>
                  <a:srgbClr val="006600"/>
                </a:solidFill>
                <a:latin typeface="Bahnschrift Condensed" panose="020B0502040204020203" pitchFamily="34" charset="0"/>
                <a:ea typeface="Cormorant Garamond"/>
                <a:cs typeface="Cormorant Garamond"/>
                <a:sym typeface="Cormorant Garamond"/>
              </a:rPr>
              <a:t>Teach the importance of daily prayer and demonstrate how to structure effective personal devotions</a:t>
            </a:r>
            <a:endParaRPr kumimoji="0" lang="fr-FR" sz="5400" b="1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Bahnschrift Condensed" panose="020B0502040204020203" pitchFamily="34" charset="0"/>
              <a:ea typeface="Cormorant Garamond"/>
              <a:cs typeface="Cormorant Garamond"/>
              <a:sym typeface="Cormorant Garamond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fr-FR" sz="5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Bahnschrift SemiBold Condensed" panose="020B0502040204020203" pitchFamily="34" charset="0"/>
              <a:ea typeface="Cormorant Garamond"/>
              <a:cs typeface="Cormorant Garamond"/>
              <a:sym typeface="Cormorant Garamond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81000" y="5059125"/>
            <a:ext cx="5153423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fr-FR" sz="8000" b="1" dirty="0">
                <a:solidFill>
                  <a:srgbClr val="FFFF00"/>
                </a:solidFill>
                <a:latin typeface="Bahnschrift Condensed" panose="020B0502040204020203" pitchFamily="34" charset="0"/>
                <a:ea typeface="Nourd Bold"/>
                <a:cs typeface="Nourd Bold"/>
                <a:sym typeface="Nourd Bold"/>
              </a:rPr>
              <a:t>LACK OF SPIRITUAL DISCIPLINE</a:t>
            </a:r>
            <a:endParaRPr kumimoji="0" lang="fr-FR" sz="8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Bahnschrift Condensed" panose="020B0502040204020203" pitchFamily="34" charset="0"/>
              <a:ea typeface="Nourd Bold"/>
              <a:cs typeface="Nourd Bold"/>
              <a:sym typeface="Nourd Bold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22301" y="952500"/>
            <a:ext cx="471212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fr-FR" sz="8000" b="1" dirty="0">
                <a:solidFill>
                  <a:srgbClr val="F1F5FB"/>
                </a:solidFill>
                <a:latin typeface="Bahnschrift Condensed" panose="020B0502040204020203" pitchFamily="34" charset="0"/>
                <a:ea typeface="Nourd Bold"/>
                <a:cs typeface="Nourd Bold"/>
                <a:sym typeface="Nourd Bold"/>
              </a:rPr>
              <a:t>Spiritual Challenges</a:t>
            </a:r>
          </a:p>
        </p:txBody>
      </p:sp>
    </p:spTree>
    <p:extLst>
      <p:ext uri="{BB962C8B-B14F-4D97-AF65-F5344CB8AC3E}">
        <p14:creationId xmlns:p14="http://schemas.microsoft.com/office/powerpoint/2010/main" val="331526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F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6356725" cy="10287000"/>
            <a:chOff x="0" y="0"/>
            <a:chExt cx="1881960" cy="290324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881961" cy="2903244"/>
            </a:xfrm>
            <a:custGeom>
              <a:avLst/>
              <a:gdLst/>
              <a:ahLst/>
              <a:cxnLst/>
              <a:rect l="l" t="t" r="r" b="b"/>
              <a:pathLst>
                <a:path w="1881961" h="2903244">
                  <a:moveTo>
                    <a:pt x="0" y="0"/>
                  </a:moveTo>
                  <a:lnTo>
                    <a:pt x="1881961" y="0"/>
                  </a:lnTo>
                  <a:lnTo>
                    <a:pt x="1881961" y="2903244"/>
                  </a:lnTo>
                  <a:lnTo>
                    <a:pt x="0" y="2903244"/>
                  </a:lnTo>
                  <a:close/>
                </a:path>
              </a:pathLst>
            </a:custGeom>
            <a:solidFill>
              <a:srgbClr val="226EAB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1881960" cy="29508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3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AutoShape 7"/>
          <p:cNvSpPr/>
          <p:nvPr/>
        </p:nvSpPr>
        <p:spPr>
          <a:xfrm rot="-5400000">
            <a:off x="767636" y="5584327"/>
            <a:ext cx="11178179" cy="0"/>
          </a:xfrm>
          <a:prstGeom prst="line">
            <a:avLst/>
          </a:prstGeom>
          <a:ln w="9525" cap="rnd">
            <a:solidFill>
              <a:srgbClr val="4587C7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8" name="Group 8"/>
          <p:cNvGrpSpPr/>
          <p:nvPr/>
        </p:nvGrpSpPr>
        <p:grpSpPr>
          <a:xfrm>
            <a:off x="7970238" y="7181362"/>
            <a:ext cx="5915253" cy="814123"/>
            <a:chOff x="0" y="0"/>
            <a:chExt cx="4798333" cy="6604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798333" cy="660400"/>
            </a:xfrm>
            <a:custGeom>
              <a:avLst/>
              <a:gdLst/>
              <a:ahLst/>
              <a:cxnLst/>
              <a:rect l="l" t="t" r="r" b="b"/>
              <a:pathLst>
                <a:path w="4798333" h="660400">
                  <a:moveTo>
                    <a:pt x="4673873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673873" y="0"/>
                  </a:lnTo>
                  <a:cubicBezTo>
                    <a:pt x="4742453" y="0"/>
                    <a:pt x="4798333" y="55880"/>
                    <a:pt x="4798333" y="124460"/>
                  </a:cubicBezTo>
                  <a:lnTo>
                    <a:pt x="4798333" y="535940"/>
                  </a:lnTo>
                  <a:cubicBezTo>
                    <a:pt x="4798333" y="604520"/>
                    <a:pt x="4742453" y="660400"/>
                    <a:pt x="4673873" y="66040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</p:grpSp>
      <p:sp>
        <p:nvSpPr>
          <p:cNvPr id="11" name="TextBox 11"/>
          <p:cNvSpPr txBox="1"/>
          <p:nvPr/>
        </p:nvSpPr>
        <p:spPr>
          <a:xfrm>
            <a:off x="6705600" y="57756"/>
            <a:ext cx="11353800" cy="81868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spcAft>
                <a:spcPts val="1200"/>
              </a:spcAft>
              <a:defRPr/>
            </a:pPr>
            <a:r>
              <a:rPr lang="fr-FR" sz="5400" b="1" dirty="0" err="1">
                <a:solidFill>
                  <a:srgbClr val="C00000"/>
                </a:solidFill>
                <a:latin typeface="Bahnschrift Condensed" panose="020B0502040204020203" pitchFamily="34" charset="0"/>
                <a:ea typeface="Cormorant Garamond Bold"/>
                <a:cs typeface="Cormorant Garamond Bold"/>
                <a:sym typeface="Cormorant Garamond Bold"/>
              </a:rPr>
              <a:t>Problem</a:t>
            </a:r>
            <a:r>
              <a:rPr lang="fr-FR" sz="5400" b="1" dirty="0">
                <a:solidFill>
                  <a:srgbClr val="C00000"/>
                </a:solidFill>
                <a:latin typeface="Bahnschrift Condensed" panose="020B0502040204020203" pitchFamily="34" charset="0"/>
                <a:ea typeface="Cormorant Garamond Bold"/>
                <a:cs typeface="Cormorant Garamond Bold"/>
                <a:sym typeface="Cormorant Garamond Bold"/>
              </a:rPr>
              <a:t> </a:t>
            </a:r>
            <a:endParaRPr kumimoji="0" lang="fr-FR" sz="5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Bahnschrift Condensed" panose="020B0502040204020203" pitchFamily="34" charset="0"/>
              <a:ea typeface="Cormorant Garamond Bold"/>
              <a:cs typeface="Cormorant Garamond Bold"/>
              <a:sym typeface="Cormorant Garamond Bold"/>
            </a:endParaRPr>
          </a:p>
          <a:p>
            <a:pPr lvl="0">
              <a:spcAft>
                <a:spcPts val="1200"/>
              </a:spcAft>
              <a:defRPr/>
            </a:pPr>
            <a:r>
              <a:rPr lang="en-US" sz="5400" b="1" dirty="0">
                <a:solidFill>
                  <a:srgbClr val="C00000"/>
                </a:solidFill>
                <a:latin typeface="Bahnschrift Condensed" panose="020B0502040204020203" pitchFamily="34" charset="0"/>
                <a:ea typeface="Cormorant Garamond Bold"/>
                <a:cs typeface="Cormorant Garamond Bold"/>
                <a:sym typeface="Cormorant Garamond Bold"/>
              </a:rPr>
              <a:t>New members may not know how to contribute actively to the church’s mission or where they fit within ministry.</a:t>
            </a: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ahnschrift Condensed" panose="020B0502040204020203" pitchFamily="34" charset="0"/>
                <a:ea typeface="Cormorant Garamond Bold"/>
                <a:cs typeface="Cormorant Garamond Bold"/>
                <a:sym typeface="Cormorant Garamond Bold"/>
              </a:rPr>
              <a:t>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54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Bahnschrift Condensed" panose="020B0502040204020203" pitchFamily="34" charset="0"/>
                <a:ea typeface="Cormorant Garamond"/>
                <a:cs typeface="Cormorant Garamond"/>
                <a:sym typeface="Cormorant Garamond"/>
              </a:rPr>
              <a:t>Solution :</a:t>
            </a:r>
          </a:p>
          <a:p>
            <a:pPr marL="685800" lvl="0" indent="-68580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5400" b="1" dirty="0">
                <a:solidFill>
                  <a:srgbClr val="006600"/>
                </a:solidFill>
                <a:latin typeface="Bahnschrift Condensed" panose="020B0502040204020203" pitchFamily="34" charset="0"/>
                <a:ea typeface="Cormorant Garamond"/>
                <a:cs typeface="Cormorant Garamond"/>
                <a:sym typeface="Cormorant Garamond"/>
              </a:rPr>
              <a:t>Identify their spiritual gifts through seminars or specific questionnaires</a:t>
            </a:r>
          </a:p>
          <a:p>
            <a:pPr marL="685800" lvl="0" indent="-68580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5400" b="1" dirty="0">
                <a:solidFill>
                  <a:srgbClr val="006600"/>
                </a:solidFill>
                <a:latin typeface="Bahnschrift Condensed" panose="020B0502040204020203" pitchFamily="34" charset="0"/>
                <a:ea typeface="Cormorant Garamond"/>
                <a:cs typeface="Cormorant Garamond"/>
                <a:sym typeface="Cormorant Garamond"/>
              </a:rPr>
              <a:t>Integrate them into suitable ministries (welcoming team, choir, evangelism, etc.)</a:t>
            </a:r>
            <a:endParaRPr kumimoji="0" lang="fr-FR" sz="5400" b="1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Bahnschrift Condensed" panose="020B0502040204020203" pitchFamily="34" charset="0"/>
              <a:ea typeface="Cormorant Garamond"/>
              <a:cs typeface="Cormorant Garamond"/>
              <a:sym typeface="Cormorant Garamond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81000" y="4610100"/>
            <a:ext cx="5626853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en-US" sz="8800" b="1" dirty="0">
                <a:solidFill>
                  <a:srgbClr val="FFFF00"/>
                </a:solidFill>
                <a:latin typeface="Bahnschrift Condensed" panose="020B0502040204020203" pitchFamily="34" charset="0"/>
                <a:ea typeface="Nourd Bold"/>
                <a:cs typeface="Nourd Bold"/>
                <a:sym typeface="Nourd Bold"/>
              </a:rPr>
              <a:t>CONFUSION ABOUT THEIR ROLE IN THE CHURCH</a:t>
            </a:r>
            <a:endParaRPr kumimoji="0" lang="fr-FR" sz="8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Bahnschrift Condensed" panose="020B0502040204020203" pitchFamily="34" charset="0"/>
              <a:ea typeface="Nourd Bold"/>
              <a:cs typeface="Nourd Bold"/>
              <a:sym typeface="Nourd Bold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22301" y="952500"/>
            <a:ext cx="471212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fr-FR" sz="8000" b="1" dirty="0">
                <a:solidFill>
                  <a:srgbClr val="F1F5FB"/>
                </a:solidFill>
                <a:latin typeface="Bahnschrift Condensed" panose="020B0502040204020203" pitchFamily="34" charset="0"/>
                <a:ea typeface="Nourd Bold"/>
                <a:cs typeface="Nourd Bold"/>
                <a:sym typeface="Nourd Bold"/>
              </a:rPr>
              <a:t>Spiritual Challenges</a:t>
            </a:r>
          </a:p>
        </p:txBody>
      </p:sp>
    </p:spTree>
    <p:extLst>
      <p:ext uri="{BB962C8B-B14F-4D97-AF65-F5344CB8AC3E}">
        <p14:creationId xmlns:p14="http://schemas.microsoft.com/office/powerpoint/2010/main" val="229608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F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6356725" cy="10287000"/>
            <a:chOff x="0" y="0"/>
            <a:chExt cx="1881960" cy="290324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881961" cy="2903244"/>
            </a:xfrm>
            <a:custGeom>
              <a:avLst/>
              <a:gdLst/>
              <a:ahLst/>
              <a:cxnLst/>
              <a:rect l="l" t="t" r="r" b="b"/>
              <a:pathLst>
                <a:path w="1881961" h="2903244">
                  <a:moveTo>
                    <a:pt x="0" y="0"/>
                  </a:moveTo>
                  <a:lnTo>
                    <a:pt x="1881961" y="0"/>
                  </a:lnTo>
                  <a:lnTo>
                    <a:pt x="1881961" y="2903244"/>
                  </a:lnTo>
                  <a:lnTo>
                    <a:pt x="0" y="2903244"/>
                  </a:lnTo>
                  <a:close/>
                </a:path>
              </a:pathLst>
            </a:custGeom>
            <a:solidFill>
              <a:srgbClr val="226EAB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1881960" cy="29508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3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AutoShape 7"/>
          <p:cNvSpPr/>
          <p:nvPr/>
        </p:nvSpPr>
        <p:spPr>
          <a:xfrm rot="-5400000">
            <a:off x="767636" y="5584327"/>
            <a:ext cx="11178179" cy="0"/>
          </a:xfrm>
          <a:prstGeom prst="line">
            <a:avLst/>
          </a:prstGeom>
          <a:ln w="9525" cap="rnd">
            <a:solidFill>
              <a:srgbClr val="4587C7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8" name="Group 8"/>
          <p:cNvGrpSpPr/>
          <p:nvPr/>
        </p:nvGrpSpPr>
        <p:grpSpPr>
          <a:xfrm>
            <a:off x="7970238" y="7181362"/>
            <a:ext cx="5915253" cy="814123"/>
            <a:chOff x="0" y="0"/>
            <a:chExt cx="4798333" cy="6604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798333" cy="660400"/>
            </a:xfrm>
            <a:custGeom>
              <a:avLst/>
              <a:gdLst/>
              <a:ahLst/>
              <a:cxnLst/>
              <a:rect l="l" t="t" r="r" b="b"/>
              <a:pathLst>
                <a:path w="4798333" h="660400">
                  <a:moveTo>
                    <a:pt x="4673873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673873" y="0"/>
                  </a:lnTo>
                  <a:cubicBezTo>
                    <a:pt x="4742453" y="0"/>
                    <a:pt x="4798333" y="55880"/>
                    <a:pt x="4798333" y="124460"/>
                  </a:cubicBezTo>
                  <a:lnTo>
                    <a:pt x="4798333" y="535940"/>
                  </a:lnTo>
                  <a:cubicBezTo>
                    <a:pt x="4798333" y="604520"/>
                    <a:pt x="4742453" y="660400"/>
                    <a:pt x="4673873" y="66040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</p:grpSp>
      <p:sp>
        <p:nvSpPr>
          <p:cNvPr id="11" name="TextBox 11"/>
          <p:cNvSpPr txBox="1"/>
          <p:nvPr/>
        </p:nvSpPr>
        <p:spPr>
          <a:xfrm>
            <a:off x="6705600" y="57756"/>
            <a:ext cx="11353800" cy="90178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spcAft>
                <a:spcPts val="1200"/>
              </a:spcAft>
              <a:defRPr/>
            </a:pPr>
            <a:r>
              <a:rPr lang="fr-FR" sz="5400" b="1" dirty="0" err="1">
                <a:solidFill>
                  <a:srgbClr val="C00000"/>
                </a:solidFill>
                <a:latin typeface="Bahnschrift Condensed" panose="020B0502040204020203" pitchFamily="34" charset="0"/>
                <a:ea typeface="Cormorant Garamond Bold"/>
                <a:cs typeface="Cormorant Garamond Bold"/>
                <a:sym typeface="Cormorant Garamond Bold"/>
              </a:rPr>
              <a:t>Problem</a:t>
            </a:r>
            <a:r>
              <a:rPr lang="fr-FR" sz="5400" b="1" dirty="0">
                <a:solidFill>
                  <a:srgbClr val="C00000"/>
                </a:solidFill>
                <a:latin typeface="Bahnschrift Condensed" panose="020B0502040204020203" pitchFamily="34" charset="0"/>
                <a:ea typeface="Cormorant Garamond Bold"/>
                <a:cs typeface="Cormorant Garamond Bold"/>
                <a:sym typeface="Cormorant Garamond Bold"/>
              </a:rPr>
              <a:t> </a:t>
            </a:r>
            <a:endParaRPr kumimoji="0" lang="fr-FR" sz="5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Bahnschrift Condensed" panose="020B0502040204020203" pitchFamily="34" charset="0"/>
              <a:ea typeface="Cormorant Garamond Bold"/>
              <a:cs typeface="Cormorant Garamond Bold"/>
              <a:sym typeface="Cormorant Garamond Bold"/>
            </a:endParaRPr>
          </a:p>
          <a:p>
            <a:pPr lvl="0">
              <a:spcAft>
                <a:spcPts val="1200"/>
              </a:spcAft>
              <a:defRPr/>
            </a:pPr>
            <a:r>
              <a:rPr lang="en-US" sz="5400" b="1" dirty="0">
                <a:solidFill>
                  <a:srgbClr val="C00000"/>
                </a:solidFill>
                <a:latin typeface="Bahnschrift Condensed" panose="020B0502040204020203" pitchFamily="34" charset="0"/>
                <a:ea typeface="Cormorant Garamond Bold"/>
                <a:cs typeface="Cormorant Garamond Bold"/>
                <a:sym typeface="Cormorant Garamond Bold"/>
              </a:rPr>
              <a:t>New members may not fully understand the spiritual and practical importance of Christian financial stewardship, which can lead to a lack of faithfulness in tithes and offerings.</a:t>
            </a: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06121C"/>
                </a:solidFill>
                <a:effectLst/>
                <a:uLnTx/>
                <a:uFillTx/>
                <a:latin typeface="Bahnschrift Condensed" panose="020B0502040204020203" pitchFamily="34" charset="0"/>
                <a:ea typeface="Cormorant Garamond Bold"/>
                <a:cs typeface="Cormorant Garamond Bold"/>
                <a:sym typeface="Cormorant Garamond Bold"/>
              </a:rPr>
              <a:t>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54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Bahnschrift Condensed" panose="020B0502040204020203" pitchFamily="34" charset="0"/>
                <a:ea typeface="Cormorant Garamond"/>
                <a:cs typeface="Cormorant Garamond"/>
                <a:sym typeface="Cormorant Garamond"/>
              </a:rPr>
              <a:t>Solution :</a:t>
            </a:r>
          </a:p>
          <a:p>
            <a:pPr marL="685800" lvl="0" indent="-68580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5400" b="1" dirty="0">
                <a:solidFill>
                  <a:srgbClr val="006600"/>
                </a:solidFill>
                <a:latin typeface="Bahnschrift Condensed" panose="020B0502040204020203" pitchFamily="34" charset="0"/>
                <a:ea typeface="Cormorant Garamond"/>
                <a:cs typeface="Cormorant Garamond"/>
                <a:sym typeface="Cormorant Garamond"/>
              </a:rPr>
              <a:t>Teach Christian stewardship principles</a:t>
            </a:r>
          </a:p>
          <a:p>
            <a:pPr marL="685800" lvl="0" indent="-68580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5400" b="1" dirty="0">
                <a:solidFill>
                  <a:srgbClr val="006600"/>
                </a:solidFill>
                <a:latin typeface="Bahnschrift Condensed" panose="020B0502040204020203" pitchFamily="34" charset="0"/>
                <a:ea typeface="Cormorant Garamond"/>
                <a:cs typeface="Cormorant Garamond"/>
                <a:sym typeface="Cormorant Garamond"/>
              </a:rPr>
              <a:t>Organize workshops on financial literacy to help members better manage their resources (Manual, p. 20)</a:t>
            </a:r>
            <a:endParaRPr kumimoji="0" lang="fr-FR" sz="5400" b="1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Bahnschrift Condensed" panose="020B0502040204020203" pitchFamily="34" charset="0"/>
              <a:ea typeface="Cormorant Garamond"/>
              <a:cs typeface="Cormorant Garamond"/>
              <a:sym typeface="Cormorant Garamond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81000" y="4914900"/>
            <a:ext cx="5153423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en-US" sz="8000" b="1" dirty="0">
                <a:solidFill>
                  <a:srgbClr val="FFFF00"/>
                </a:solidFill>
                <a:latin typeface="Bahnschrift Condensed" panose="020B0502040204020203" pitchFamily="34" charset="0"/>
                <a:ea typeface="Nourd Bold"/>
                <a:cs typeface="Nourd Bold"/>
                <a:sym typeface="Nourd Bold"/>
              </a:rPr>
              <a:t>LACK OF FAITHFULNESS IN TITHES AND OFFERINGS</a:t>
            </a:r>
            <a:endParaRPr kumimoji="0" lang="fr-FR" sz="8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Bahnschrift Condensed" panose="020B0502040204020203" pitchFamily="34" charset="0"/>
              <a:ea typeface="Nourd Bold"/>
              <a:cs typeface="Nourd Bold"/>
              <a:sym typeface="Nourd Bold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22301" y="952500"/>
            <a:ext cx="471212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fr-FR" sz="8000" b="1" dirty="0">
                <a:solidFill>
                  <a:srgbClr val="F1F5FB"/>
                </a:solidFill>
                <a:latin typeface="Bahnschrift Condensed" panose="020B0502040204020203" pitchFamily="34" charset="0"/>
                <a:ea typeface="Nourd Bold"/>
                <a:cs typeface="Nourd Bold"/>
                <a:sym typeface="Nourd Bold"/>
              </a:rPr>
              <a:t>Spiritual Challenges</a:t>
            </a:r>
          </a:p>
        </p:txBody>
      </p:sp>
    </p:spTree>
    <p:extLst>
      <p:ext uri="{BB962C8B-B14F-4D97-AF65-F5344CB8AC3E}">
        <p14:creationId xmlns:p14="http://schemas.microsoft.com/office/powerpoint/2010/main" val="2086593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401800" y="369402"/>
            <a:ext cx="3632973" cy="2857500"/>
          </a:xfrm>
          <a:custGeom>
            <a:avLst/>
            <a:gdLst/>
            <a:ahLst/>
            <a:cxnLst/>
            <a:rect l="l" t="t" r="r" b="b"/>
            <a:pathLst>
              <a:path w="5895409" h="4930706">
                <a:moveTo>
                  <a:pt x="0" y="0"/>
                </a:moveTo>
                <a:lnTo>
                  <a:pt x="5895409" y="0"/>
                </a:lnTo>
                <a:lnTo>
                  <a:pt x="5895409" y="4930706"/>
                </a:lnTo>
                <a:lnTo>
                  <a:pt x="0" y="493070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45673" y="7581900"/>
            <a:ext cx="3119185" cy="2342169"/>
          </a:xfrm>
          <a:custGeom>
            <a:avLst/>
            <a:gdLst/>
            <a:ahLst/>
            <a:cxnLst/>
            <a:rect l="l" t="t" r="r" b="b"/>
            <a:pathLst>
              <a:path w="5325035" h="4114800">
                <a:moveTo>
                  <a:pt x="0" y="0"/>
                </a:moveTo>
                <a:lnTo>
                  <a:pt x="5325036" y="0"/>
                </a:lnTo>
                <a:lnTo>
                  <a:pt x="532503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066800" y="856148"/>
            <a:ext cx="13791667" cy="14384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ts val="10999"/>
              </a:lnSpc>
            </a:pPr>
            <a:r>
              <a:rPr lang="en-US" sz="14400" dirty="0">
                <a:solidFill>
                  <a:srgbClr val="C00000"/>
                </a:solidFill>
                <a:latin typeface="Bahnschrift SemiBold Condensed" panose="020B0502040204020203" pitchFamily="34" charset="0"/>
                <a:ea typeface="Muli Extra-Light"/>
                <a:cs typeface="Muli Extra-Light"/>
                <a:sym typeface="Muli Extra-Light"/>
              </a:rPr>
              <a:t>Global TMI </a:t>
            </a:r>
            <a:endParaRPr lang="en-US" sz="14400" u="none" dirty="0">
              <a:solidFill>
                <a:srgbClr val="C00000"/>
              </a:solidFill>
              <a:latin typeface="Bahnschrift SemiBold Condensed" panose="020B0502040204020203" pitchFamily="34" charset="0"/>
              <a:ea typeface="Muli Extra-Light"/>
              <a:cs typeface="Muli Extra-Light"/>
              <a:sym typeface="Muli Extra-Light"/>
            </a:endParaRPr>
          </a:p>
        </p:txBody>
      </p:sp>
      <p:sp>
        <p:nvSpPr>
          <p:cNvPr id="8" name="Espaço Reservado para Texto 2">
            <a:extLst>
              <a:ext uri="{FF2B5EF4-FFF2-40B4-BE49-F238E27FC236}">
                <a16:creationId xmlns:a16="http://schemas.microsoft.com/office/drawing/2014/main" id="{E37FC7BC-0B01-9550-6CC5-A5BD1CECA1C7}"/>
              </a:ext>
            </a:extLst>
          </p:cNvPr>
          <p:cNvSpPr txBox="1">
            <a:spLocks/>
          </p:cNvSpPr>
          <p:nvPr/>
        </p:nvSpPr>
        <p:spPr>
          <a:xfrm>
            <a:off x="8839200" y="2781300"/>
            <a:ext cx="8458200" cy="6440822"/>
          </a:xfrm>
          <a:prstGeom prst="rect">
            <a:avLst/>
          </a:prstGeom>
          <a:solidFill>
            <a:schemeClr val="bg1"/>
          </a:solidFill>
          <a:ln w="63500">
            <a:noFill/>
          </a:ln>
          <a:effectLst>
            <a:softEdge rad="0"/>
          </a:effectLst>
        </p:spPr>
        <p:txBody>
          <a:bodyPr vert="horz" lIns="274320" tIns="457200" rIns="274320" bIns="2743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80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vent Sans Logo" panose="020B0502040504020204" pitchFamily="34" charset="0"/>
                <a:ea typeface="Advent Sans Logo" panose="020B0502040504020204" pitchFamily="34" charset="0"/>
                <a:cs typeface="Advent Sans Logo" panose="020B0502040504020204" pitchFamily="34" charset="0"/>
              </a:rPr>
              <a:t>Global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80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vent Sans Logo" panose="020B0502040504020204" pitchFamily="34" charset="0"/>
                <a:ea typeface="Advent Sans Logo" panose="020B0502040504020204" pitchFamily="34" charset="0"/>
                <a:cs typeface="Advent Sans Logo" panose="020B0502040504020204" pitchFamily="34" charset="0"/>
              </a:rPr>
              <a:t>Disciple</a:t>
            </a:r>
            <a:r>
              <a:rPr kumimoji="0" lang="pt-BR" sz="80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vent Sans Logo" panose="020B0502040504020204" pitchFamily="34" charset="0"/>
                <a:ea typeface="Advent Sans Logo" panose="020B0502040504020204" pitchFamily="34" charset="0"/>
                <a:cs typeface="Advent Sans Logo" panose="020B0502040504020204" pitchFamily="34" charset="0"/>
              </a:rPr>
              <a:t>-Making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80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vent Sans Logo" panose="020B0502040504020204" pitchFamily="34" charset="0"/>
                <a:ea typeface="Advent Sans Logo" panose="020B0502040504020204" pitchFamily="34" charset="0"/>
                <a:cs typeface="Advent Sans Logo" panose="020B0502040504020204" pitchFamily="34" charset="0"/>
              </a:rPr>
              <a:t>Evangelism</a:t>
            </a:r>
            <a:endParaRPr kumimoji="0" lang="pt-BR" sz="9600" b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dvent Sans Logo" panose="020B0502040504020204" pitchFamily="34" charset="0"/>
              <a:ea typeface="Advent Sans Logo" panose="020B0502040504020204" pitchFamily="34" charset="0"/>
              <a:cs typeface="Advent Sans Logo" panose="020B0502040504020204" pitchFamily="34" charset="0"/>
            </a:endParaRPr>
          </a:p>
        </p:txBody>
      </p:sp>
      <p:pic>
        <p:nvPicPr>
          <p:cNvPr id="9" name="Content Placeholder 4" descr="Icon&#10;&#10;Description automatically generated">
            <a:extLst>
              <a:ext uri="{FF2B5EF4-FFF2-40B4-BE49-F238E27FC236}">
                <a16:creationId xmlns:a16="http://schemas.microsoft.com/office/drawing/2014/main" id="{018AEE1B-7A61-1480-D179-6F16CF1E651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2200444"/>
            <a:ext cx="6104468" cy="6104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687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401800" y="369402"/>
            <a:ext cx="3632973" cy="2857500"/>
          </a:xfrm>
          <a:custGeom>
            <a:avLst/>
            <a:gdLst/>
            <a:ahLst/>
            <a:cxnLst/>
            <a:rect l="l" t="t" r="r" b="b"/>
            <a:pathLst>
              <a:path w="5895409" h="4930706">
                <a:moveTo>
                  <a:pt x="0" y="0"/>
                </a:moveTo>
                <a:lnTo>
                  <a:pt x="5895409" y="0"/>
                </a:lnTo>
                <a:lnTo>
                  <a:pt x="5895409" y="4930706"/>
                </a:lnTo>
                <a:lnTo>
                  <a:pt x="0" y="493070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45673" y="7581900"/>
            <a:ext cx="3119185" cy="2342169"/>
          </a:xfrm>
          <a:custGeom>
            <a:avLst/>
            <a:gdLst/>
            <a:ahLst/>
            <a:cxnLst/>
            <a:rect l="l" t="t" r="r" b="b"/>
            <a:pathLst>
              <a:path w="5325035" h="4114800">
                <a:moveTo>
                  <a:pt x="0" y="0"/>
                </a:moveTo>
                <a:lnTo>
                  <a:pt x="5325036" y="0"/>
                </a:lnTo>
                <a:lnTo>
                  <a:pt x="532503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Rectangle 3"/>
          <p:cNvSpPr/>
          <p:nvPr/>
        </p:nvSpPr>
        <p:spPr>
          <a:xfrm>
            <a:off x="3974202" y="7166401"/>
            <a:ext cx="1186029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/>
              <a:t>The Beginning of a Holistic Retention Journey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0010" y="1189571"/>
            <a:ext cx="9980965" cy="5848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719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401800" y="369402"/>
            <a:ext cx="3632973" cy="2857500"/>
          </a:xfrm>
          <a:custGeom>
            <a:avLst/>
            <a:gdLst/>
            <a:ahLst/>
            <a:cxnLst/>
            <a:rect l="l" t="t" r="r" b="b"/>
            <a:pathLst>
              <a:path w="5895409" h="4930706">
                <a:moveTo>
                  <a:pt x="0" y="0"/>
                </a:moveTo>
                <a:lnTo>
                  <a:pt x="5895409" y="0"/>
                </a:lnTo>
                <a:lnTo>
                  <a:pt x="5895409" y="4930706"/>
                </a:lnTo>
                <a:lnTo>
                  <a:pt x="0" y="493070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45673" y="7581900"/>
            <a:ext cx="3119185" cy="2342169"/>
          </a:xfrm>
          <a:custGeom>
            <a:avLst/>
            <a:gdLst/>
            <a:ahLst/>
            <a:cxnLst/>
            <a:rect l="l" t="t" r="r" b="b"/>
            <a:pathLst>
              <a:path w="5325035" h="4114800">
                <a:moveTo>
                  <a:pt x="0" y="0"/>
                </a:moveTo>
                <a:lnTo>
                  <a:pt x="5325036" y="0"/>
                </a:lnTo>
                <a:lnTo>
                  <a:pt x="532503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991133" y="266700"/>
            <a:ext cx="13791667" cy="14106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ts val="10999"/>
              </a:lnSpc>
            </a:pPr>
            <a:r>
              <a:rPr lang="en-US" sz="9999" dirty="0">
                <a:solidFill>
                  <a:srgbClr val="C00000"/>
                </a:solidFill>
                <a:latin typeface="Bahnschrift SemiBold Condensed" panose="020B0502040204020203" pitchFamily="34" charset="0"/>
                <a:ea typeface="Muli Extra-Light"/>
                <a:cs typeface="Muli Extra-Light"/>
                <a:sym typeface="Muli Extra-Light"/>
              </a:rPr>
              <a:t>Conclusion &amp; Call to Action</a:t>
            </a:r>
            <a:endParaRPr lang="en-US" sz="9999" u="none" dirty="0">
              <a:solidFill>
                <a:srgbClr val="C00000"/>
              </a:solidFill>
              <a:latin typeface="Bahnschrift SemiBold Condensed" panose="020B0502040204020203" pitchFamily="34" charset="0"/>
              <a:ea typeface="Muli Extra-Light"/>
              <a:cs typeface="Muli Extra-Light"/>
              <a:sym typeface="Muli Extra-Ligh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057400" y="2171700"/>
            <a:ext cx="13716000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1650" lvl="2" indent="-857250">
              <a:buFont typeface="Arial" panose="020B0604020202020204" pitchFamily="34" charset="0"/>
              <a:buChar char="•"/>
            </a:pPr>
            <a:r>
              <a:rPr lang="en-US" sz="6000" b="1" dirty="0">
                <a:latin typeface="Bahnschrift SemiCondensed" panose="020B0502040204020203" pitchFamily="34" charset="0"/>
              </a:rPr>
              <a:t>Let’s keep them </a:t>
            </a:r>
          </a:p>
          <a:p>
            <a:pPr marL="2686050" lvl="4" indent="-857250">
              <a:buFont typeface="Wingdings" panose="05000000000000000000" pitchFamily="2" charset="2"/>
              <a:buChar char="Ø"/>
            </a:pPr>
            <a:r>
              <a:rPr lang="en-US" sz="5400" dirty="0">
                <a:latin typeface="Bahnschrift SemiCondensed" panose="020B0502040204020203" pitchFamily="34" charset="0"/>
              </a:rPr>
              <a:t>In our records, </a:t>
            </a:r>
          </a:p>
          <a:p>
            <a:pPr marL="2686050" lvl="4" indent="-857250">
              <a:buFont typeface="Wingdings" panose="05000000000000000000" pitchFamily="2" charset="2"/>
              <a:buChar char="Ø"/>
            </a:pPr>
            <a:r>
              <a:rPr lang="en-US" sz="5400" dirty="0">
                <a:latin typeface="Bahnschrift SemiCondensed" panose="020B0502040204020203" pitchFamily="34" charset="0"/>
              </a:rPr>
              <a:t>In our communities, </a:t>
            </a:r>
          </a:p>
          <a:p>
            <a:pPr marL="2686050" lvl="4" indent="-857250">
              <a:buFont typeface="Wingdings" panose="05000000000000000000" pitchFamily="2" charset="2"/>
              <a:buChar char="Ø"/>
            </a:pPr>
            <a:r>
              <a:rPr lang="en-US" sz="5400" dirty="0">
                <a:latin typeface="Bahnschrift SemiCondensed" panose="020B0502040204020203" pitchFamily="34" charset="0"/>
              </a:rPr>
              <a:t>In our faith.</a:t>
            </a:r>
          </a:p>
          <a:p>
            <a:pPr marL="1771650" lvl="2" indent="-857250">
              <a:buFont typeface="Arial" panose="020B0604020202020204" pitchFamily="34" charset="0"/>
              <a:buChar char="•"/>
            </a:pPr>
            <a:r>
              <a:rPr lang="en-US" sz="6000" b="1" dirty="0">
                <a:latin typeface="Bahnschrift SemiCondensed" panose="020B0502040204020203" pitchFamily="34" charset="0"/>
              </a:rPr>
              <a:t>Every member is responsible.</a:t>
            </a:r>
          </a:p>
          <a:p>
            <a:pPr marL="1771650" lvl="2" indent="-857250">
              <a:buFont typeface="Arial" panose="020B0604020202020204" pitchFamily="34" charset="0"/>
              <a:buChar char="•"/>
            </a:pPr>
            <a:r>
              <a:rPr lang="en-US" sz="6000" b="1" dirty="0">
                <a:latin typeface="Bahnschrift SemiCondensed" panose="020B0502040204020203" pitchFamily="34" charset="0"/>
              </a:rPr>
              <a:t>“Let’s Keep Them – One Soul at a Time.”</a:t>
            </a:r>
          </a:p>
        </p:txBody>
      </p:sp>
    </p:spTree>
    <p:extLst>
      <p:ext uri="{BB962C8B-B14F-4D97-AF65-F5344CB8AC3E}">
        <p14:creationId xmlns:p14="http://schemas.microsoft.com/office/powerpoint/2010/main" val="58997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4848241"/>
            <a:chOff x="0" y="0"/>
            <a:chExt cx="4816593" cy="127690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1276903"/>
            </a:xfrm>
            <a:custGeom>
              <a:avLst/>
              <a:gdLst/>
              <a:ahLst/>
              <a:cxnLst/>
              <a:rect l="l" t="t" r="r" b="b"/>
              <a:pathLst>
                <a:path w="4816592" h="1276903">
                  <a:moveTo>
                    <a:pt x="0" y="0"/>
                  </a:moveTo>
                  <a:lnTo>
                    <a:pt x="4816592" y="0"/>
                  </a:lnTo>
                  <a:lnTo>
                    <a:pt x="4816592" y="1276903"/>
                  </a:lnTo>
                  <a:lnTo>
                    <a:pt x="0" y="1276903"/>
                  </a:lnTo>
                  <a:close/>
                </a:path>
              </a:pathLst>
            </a:custGeom>
            <a:solidFill>
              <a:srgbClr val="6ECDD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816593" cy="13245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rot="-3015419">
            <a:off x="12021018" y="4736781"/>
            <a:ext cx="5895409" cy="4930706"/>
          </a:xfrm>
          <a:custGeom>
            <a:avLst/>
            <a:gdLst/>
            <a:ahLst/>
            <a:cxnLst/>
            <a:rect l="l" t="t" r="r" b="b"/>
            <a:pathLst>
              <a:path w="5895409" h="4930706">
                <a:moveTo>
                  <a:pt x="0" y="0"/>
                </a:moveTo>
                <a:lnTo>
                  <a:pt x="5895410" y="0"/>
                </a:lnTo>
                <a:lnTo>
                  <a:pt x="5895410" y="4930706"/>
                </a:lnTo>
                <a:lnTo>
                  <a:pt x="0" y="49307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10644103">
            <a:off x="12250651" y="88241"/>
            <a:ext cx="3972569" cy="3507757"/>
          </a:xfrm>
          <a:custGeom>
            <a:avLst/>
            <a:gdLst/>
            <a:ahLst/>
            <a:cxnLst/>
            <a:rect l="l" t="t" r="r" b="b"/>
            <a:pathLst>
              <a:path w="5895409" h="4930706">
                <a:moveTo>
                  <a:pt x="0" y="0"/>
                </a:moveTo>
                <a:lnTo>
                  <a:pt x="5895409" y="0"/>
                </a:lnTo>
                <a:lnTo>
                  <a:pt x="5895409" y="4930706"/>
                </a:lnTo>
                <a:lnTo>
                  <a:pt x="0" y="493070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1822782" y="2113591"/>
            <a:ext cx="9428430" cy="1275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600"/>
              </a:lnSpc>
            </a:pPr>
            <a:r>
              <a:rPr lang="fr-FR" sz="11500" b="1" dirty="0">
                <a:solidFill>
                  <a:srgbClr val="200802"/>
                </a:solidFill>
                <a:latin typeface="Muli Extra-Light"/>
                <a:ea typeface="Muli Extra-Light"/>
                <a:cs typeface="Muli Extra-Light"/>
                <a:sym typeface="Muli Extra-Light"/>
              </a:rPr>
              <a:t>THANK YOU</a:t>
            </a:r>
            <a:endParaRPr lang="en-US" sz="11500" b="1" dirty="0">
              <a:solidFill>
                <a:srgbClr val="200802"/>
              </a:solidFill>
              <a:latin typeface="Muli Extra-Light"/>
              <a:ea typeface="Muli Extra-Light"/>
              <a:cs typeface="Muli Extra-Light"/>
              <a:sym typeface="Muli Extra-Ligh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7"/>
          <p:cNvSpPr txBox="1"/>
          <p:nvPr/>
        </p:nvSpPr>
        <p:spPr>
          <a:xfrm>
            <a:off x="990600" y="733608"/>
            <a:ext cx="15011400" cy="1354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spcBef>
                <a:spcPct val="0"/>
              </a:spcBef>
            </a:pPr>
            <a:r>
              <a:rPr lang="en-US" sz="8800" dirty="0">
                <a:solidFill>
                  <a:srgbClr val="C00000"/>
                </a:solidFill>
                <a:latin typeface="Franklin Gothic Demi Cond" panose="020B0706030402020204" pitchFamily="34" charset="0"/>
                <a:ea typeface="Muli Extra-Light"/>
                <a:cs typeface="Muli Extra-Light"/>
                <a:sym typeface="Muli Extra-Light"/>
              </a:rPr>
              <a:t>MAIN SOURCES OF MEMBER LOSS</a:t>
            </a:r>
            <a:endParaRPr lang="en-US" sz="8800" u="none" dirty="0">
              <a:solidFill>
                <a:srgbClr val="C00000"/>
              </a:solidFill>
              <a:latin typeface="Franklin Gothic Demi Cond" panose="020B0706030402020204" pitchFamily="34" charset="0"/>
              <a:ea typeface="Muli Extra-Light"/>
              <a:cs typeface="Muli Extra-Light"/>
              <a:sym typeface="Muli Extra-Light"/>
            </a:endParaRPr>
          </a:p>
        </p:txBody>
      </p:sp>
      <p:sp>
        <p:nvSpPr>
          <p:cNvPr id="8" name="Freeform 2"/>
          <p:cNvSpPr/>
          <p:nvPr/>
        </p:nvSpPr>
        <p:spPr>
          <a:xfrm rot="-1639195">
            <a:off x="15562016" y="7521511"/>
            <a:ext cx="2606446" cy="2456009"/>
          </a:xfrm>
          <a:custGeom>
            <a:avLst/>
            <a:gdLst/>
            <a:ahLst/>
            <a:cxnLst/>
            <a:rect l="l" t="t" r="r" b="b"/>
            <a:pathLst>
              <a:path w="3960877" h="3982600">
                <a:moveTo>
                  <a:pt x="0" y="0"/>
                </a:moveTo>
                <a:lnTo>
                  <a:pt x="3960876" y="0"/>
                </a:lnTo>
                <a:lnTo>
                  <a:pt x="3960876" y="3982600"/>
                </a:lnTo>
                <a:lnTo>
                  <a:pt x="0" y="39826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pic>
        <p:nvPicPr>
          <p:cNvPr id="4102" name="Picture 6" descr="Leaving a Church | ChuckLawless.com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9461" y="3096150"/>
            <a:ext cx="4474339" cy="2047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954879" y="6021338"/>
            <a:ext cx="2389570" cy="769441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4400" dirty="0">
                <a:latin typeface="Arial Black" panose="020B0A04020102020204" pitchFamily="34" charset="0"/>
              </a:rPr>
              <a:t>CRISIS</a:t>
            </a:r>
            <a:endParaRPr lang="en-US" sz="4400" dirty="0">
              <a:latin typeface="Arial Black" panose="020B0A04020102020204" pitchFamily="34" charset="0"/>
            </a:endParaRP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456653603"/>
              </p:ext>
            </p:extLst>
          </p:nvPr>
        </p:nvGraphicFramePr>
        <p:xfrm>
          <a:off x="3048000" y="1079500"/>
          <a:ext cx="12192000" cy="812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9" name="Freeform 3"/>
          <p:cNvSpPr/>
          <p:nvPr/>
        </p:nvSpPr>
        <p:spPr>
          <a:xfrm>
            <a:off x="14249400" y="291901"/>
            <a:ext cx="3733800" cy="2972920"/>
          </a:xfrm>
          <a:custGeom>
            <a:avLst/>
            <a:gdLst/>
            <a:ahLst/>
            <a:cxnLst/>
            <a:rect l="l" t="t" r="r" b="b"/>
            <a:pathLst>
              <a:path w="5401289" h="4114800">
                <a:moveTo>
                  <a:pt x="0" y="0"/>
                </a:moveTo>
                <a:lnTo>
                  <a:pt x="5401289" y="0"/>
                </a:lnTo>
                <a:lnTo>
                  <a:pt x="540128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524553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162ACA6-47FD-43DE-9AD4-3001243477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graphicEl>
                                              <a:dgm id="{6162ACA6-47FD-43DE-9AD4-3001243477A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89B3A27-2F50-46BC-B5E5-3DD2E929BE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graphicEl>
                                              <a:dgm id="{889B3A27-2F50-46BC-B5E5-3DD2E929BE2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Graphic spid="4" grpId="0">
        <p:bldSub>
          <a:bldDgm bld="one"/>
        </p:bldSub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4249400" y="291901"/>
            <a:ext cx="3733800" cy="2972920"/>
          </a:xfrm>
          <a:custGeom>
            <a:avLst/>
            <a:gdLst/>
            <a:ahLst/>
            <a:cxnLst/>
            <a:rect l="l" t="t" r="r" b="b"/>
            <a:pathLst>
              <a:path w="5401289" h="4114800">
                <a:moveTo>
                  <a:pt x="0" y="0"/>
                </a:moveTo>
                <a:lnTo>
                  <a:pt x="5401289" y="0"/>
                </a:lnTo>
                <a:lnTo>
                  <a:pt x="540128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457200" y="670922"/>
            <a:ext cx="15011400" cy="1354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spcBef>
                <a:spcPct val="0"/>
              </a:spcBef>
            </a:pPr>
            <a:r>
              <a:rPr lang="en-US" sz="8800" dirty="0">
                <a:solidFill>
                  <a:srgbClr val="C00000"/>
                </a:solidFill>
                <a:latin typeface="Franklin Gothic Demi Cond" panose="020B0706030402020204" pitchFamily="34" charset="0"/>
                <a:ea typeface="Muli Extra-Light"/>
                <a:cs typeface="Muli Extra-Light"/>
                <a:sym typeface="Muli Extra-Light"/>
              </a:rPr>
              <a:t>MAIN SOURCES OF MEMBER LOSS</a:t>
            </a:r>
            <a:endParaRPr lang="en-US" sz="8800" u="none" dirty="0">
              <a:solidFill>
                <a:srgbClr val="C00000"/>
              </a:solidFill>
              <a:latin typeface="Franklin Gothic Demi Cond" panose="020B0706030402020204" pitchFamily="34" charset="0"/>
              <a:ea typeface="Muli Extra-Light"/>
              <a:cs typeface="Muli Extra-Light"/>
              <a:sym typeface="Muli Extra-Ligh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76300" y="2391952"/>
            <a:ext cx="9867900" cy="78483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6600" b="1" dirty="0">
                <a:latin typeface="Bahnschrift Light Condensed" panose="020B0502040204020203" pitchFamily="34" charset="0"/>
              </a:rPr>
              <a:t>Internal Factors:</a:t>
            </a:r>
          </a:p>
          <a:p>
            <a:pPr marL="742950" indent="-742950">
              <a:spcAft>
                <a:spcPts val="1200"/>
              </a:spcAft>
              <a:buFont typeface="+mj-lt"/>
              <a:buAutoNum type="arabicPeriod"/>
            </a:pPr>
            <a:r>
              <a:rPr lang="en-US" sz="4800" b="1" dirty="0">
                <a:latin typeface="Bahnschrift Light Condensed" panose="020B0502040204020203" pitchFamily="34" charset="0"/>
              </a:rPr>
              <a:t>Pre-Evangelistic Preparation Inadequacy: </a:t>
            </a:r>
            <a:r>
              <a:rPr lang="en-US" sz="4400" dirty="0">
                <a:latin typeface="Bahnschrift Light Condensed" panose="020B0502040204020203" pitchFamily="34" charset="0"/>
              </a:rPr>
              <a:t>Failure to properly prepare members and sites hinders follow-up and accountability</a:t>
            </a:r>
          </a:p>
          <a:p>
            <a:pPr marL="742950" indent="-742950">
              <a:spcAft>
                <a:spcPts val="1200"/>
              </a:spcAft>
              <a:buFont typeface="+mj-lt"/>
              <a:buAutoNum type="arabicPeriod"/>
            </a:pPr>
            <a:r>
              <a:rPr lang="en-US" sz="4800" b="1" dirty="0">
                <a:latin typeface="Bahnschrift Light Condensed" panose="020B0502040204020203" pitchFamily="34" charset="0"/>
              </a:rPr>
              <a:t>Administrative Documentation Deficiency : </a:t>
            </a:r>
            <a:r>
              <a:rPr lang="en-US" sz="4400" dirty="0">
                <a:latin typeface="Bahnschrift Light Condensed" panose="020B0502040204020203" pitchFamily="34" charset="0"/>
              </a:rPr>
              <a:t>Failure to maintain comprehensive membership records results in institutional memory loss.</a:t>
            </a:r>
            <a:endParaRPr lang="en-US" sz="5400" dirty="0">
              <a:latin typeface="Bahnschrift Light Condensed" panose="020B0502040204020203" pitchFamily="34" charset="0"/>
            </a:endParaRPr>
          </a:p>
          <a:p>
            <a:pPr marL="742950" indent="-742950">
              <a:spcAft>
                <a:spcPts val="1200"/>
              </a:spcAft>
              <a:buFont typeface="+mj-lt"/>
              <a:buAutoNum type="arabicPeriod"/>
            </a:pPr>
            <a:r>
              <a:rPr lang="en-US" sz="4800" b="1" dirty="0">
                <a:latin typeface="Bahnschrift Light Condensed" panose="020B0502040204020203" pitchFamily="34" charset="0"/>
              </a:rPr>
              <a:t>Social Integration Deficit : </a:t>
            </a:r>
            <a:r>
              <a:rPr lang="en-US" sz="4400" dirty="0">
                <a:latin typeface="Bahnschrift Light Condensed" panose="020B0502040204020203" pitchFamily="34" charset="0"/>
              </a:rPr>
              <a:t>New members often feel excluded, leading to disengagement from the community.</a:t>
            </a:r>
          </a:p>
        </p:txBody>
      </p:sp>
      <p:pic>
        <p:nvPicPr>
          <p:cNvPr id="4100" name="Picture 4" descr="How To Leave A Church Wel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5041" y="3429000"/>
            <a:ext cx="7011865" cy="4666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reeform 2"/>
          <p:cNvSpPr/>
          <p:nvPr/>
        </p:nvSpPr>
        <p:spPr>
          <a:xfrm rot="-1639195">
            <a:off x="15562016" y="7521511"/>
            <a:ext cx="2606446" cy="2456009"/>
          </a:xfrm>
          <a:custGeom>
            <a:avLst/>
            <a:gdLst/>
            <a:ahLst/>
            <a:cxnLst/>
            <a:rect l="l" t="t" r="r" b="b"/>
            <a:pathLst>
              <a:path w="3960877" h="3982600">
                <a:moveTo>
                  <a:pt x="0" y="0"/>
                </a:moveTo>
                <a:lnTo>
                  <a:pt x="3960876" y="0"/>
                </a:lnTo>
                <a:lnTo>
                  <a:pt x="3960876" y="3982600"/>
                </a:lnTo>
                <a:lnTo>
                  <a:pt x="0" y="39826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43241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4249400" y="291901"/>
            <a:ext cx="3733800" cy="2972920"/>
          </a:xfrm>
          <a:custGeom>
            <a:avLst/>
            <a:gdLst/>
            <a:ahLst/>
            <a:cxnLst/>
            <a:rect l="l" t="t" r="r" b="b"/>
            <a:pathLst>
              <a:path w="5401289" h="4114800">
                <a:moveTo>
                  <a:pt x="0" y="0"/>
                </a:moveTo>
                <a:lnTo>
                  <a:pt x="5401289" y="0"/>
                </a:lnTo>
                <a:lnTo>
                  <a:pt x="540128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457200" y="670922"/>
            <a:ext cx="15011400" cy="1354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spcBef>
                <a:spcPct val="0"/>
              </a:spcBef>
            </a:pPr>
            <a:r>
              <a:rPr lang="en-US" sz="8800" dirty="0">
                <a:solidFill>
                  <a:srgbClr val="C00000"/>
                </a:solidFill>
                <a:latin typeface="Franklin Gothic Demi Cond" panose="020B0706030402020204" pitchFamily="34" charset="0"/>
                <a:ea typeface="Muli Extra-Light"/>
                <a:cs typeface="Muli Extra-Light"/>
                <a:sym typeface="Muli Extra-Light"/>
              </a:rPr>
              <a:t>MAIN SOURCES OF MEMBER LOSS</a:t>
            </a:r>
            <a:endParaRPr lang="en-US" sz="8800" u="none" dirty="0">
              <a:solidFill>
                <a:srgbClr val="C00000"/>
              </a:solidFill>
              <a:latin typeface="Franklin Gothic Demi Cond" panose="020B0706030402020204" pitchFamily="34" charset="0"/>
              <a:ea typeface="Muli Extra-Light"/>
              <a:cs typeface="Muli Extra-Light"/>
              <a:sym typeface="Muli Extra-Ligh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81100" y="2025139"/>
            <a:ext cx="9486900" cy="5478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6600" b="1" dirty="0">
                <a:latin typeface="Bahnschrift Light Condensed" panose="020B0502040204020203" pitchFamily="34" charset="0"/>
              </a:rPr>
              <a:t>Internal Factors:</a:t>
            </a:r>
          </a:p>
          <a:p>
            <a:pPr marL="914400" indent="-914400">
              <a:spcAft>
                <a:spcPts val="1200"/>
              </a:spcAft>
              <a:buFont typeface="+mj-lt"/>
              <a:buAutoNum type="arabicPeriod" startAt="4"/>
            </a:pPr>
            <a:r>
              <a:rPr lang="en-US" sz="4800" b="1" dirty="0">
                <a:latin typeface="Bahnschrift Light Condensed" panose="020B0502040204020203" pitchFamily="34" charset="0"/>
              </a:rPr>
              <a:t>Spiritual Mentorship Deficiency : </a:t>
            </a:r>
            <a:r>
              <a:rPr lang="en-US" sz="4000" dirty="0">
                <a:latin typeface="Bahnschrift Light Condensed" panose="020B0502040204020203" pitchFamily="34" charset="0"/>
              </a:rPr>
              <a:t>members are left alone after joining; they experience lack of ongoing spiritual guidance.</a:t>
            </a:r>
            <a:endParaRPr lang="en-US" sz="4800" b="1" dirty="0">
              <a:latin typeface="Bahnschrift Light Condensed" panose="020B0502040204020203" pitchFamily="34" charset="0"/>
            </a:endParaRPr>
          </a:p>
          <a:p>
            <a:pPr marL="914400" indent="-914400">
              <a:spcAft>
                <a:spcPts val="1200"/>
              </a:spcAft>
              <a:buFont typeface="+mj-lt"/>
              <a:buAutoNum type="arabicPeriod" startAt="4"/>
            </a:pPr>
            <a:r>
              <a:rPr lang="en-US" sz="4800" b="1" dirty="0">
                <a:latin typeface="Bahnschrift Light Condensed" panose="020B0502040204020203" pitchFamily="34" charset="0"/>
              </a:rPr>
              <a:t>Doctrinal Inadequacy : </a:t>
            </a:r>
            <a:r>
              <a:rPr lang="en-US" sz="4000" dirty="0">
                <a:latin typeface="Bahnschrift Light Condensed" panose="020B0502040204020203" pitchFamily="34" charset="0"/>
              </a:rPr>
              <a:t>Insufficient or unclear instruction results in shallow understanding of core beliefs.</a:t>
            </a:r>
          </a:p>
        </p:txBody>
      </p:sp>
      <p:pic>
        <p:nvPicPr>
          <p:cNvPr id="9" name="Picture 4" descr="How To Leave A Church Wel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5041" y="3429000"/>
            <a:ext cx="7011865" cy="4666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Freeform 2"/>
          <p:cNvSpPr/>
          <p:nvPr/>
        </p:nvSpPr>
        <p:spPr>
          <a:xfrm rot="-1639195">
            <a:off x="15562016" y="7521511"/>
            <a:ext cx="2606446" cy="2456009"/>
          </a:xfrm>
          <a:custGeom>
            <a:avLst/>
            <a:gdLst/>
            <a:ahLst/>
            <a:cxnLst/>
            <a:rect l="l" t="t" r="r" b="b"/>
            <a:pathLst>
              <a:path w="3960877" h="3982600">
                <a:moveTo>
                  <a:pt x="0" y="0"/>
                </a:moveTo>
                <a:lnTo>
                  <a:pt x="3960876" y="0"/>
                </a:lnTo>
                <a:lnTo>
                  <a:pt x="3960876" y="3982600"/>
                </a:lnTo>
                <a:lnTo>
                  <a:pt x="0" y="39826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197218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7"/>
          <p:cNvSpPr txBox="1"/>
          <p:nvPr/>
        </p:nvSpPr>
        <p:spPr>
          <a:xfrm>
            <a:off x="457200" y="670922"/>
            <a:ext cx="15011400" cy="1354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spcBef>
                <a:spcPct val="0"/>
              </a:spcBef>
            </a:pPr>
            <a:r>
              <a:rPr lang="en-US" sz="8800" dirty="0">
                <a:solidFill>
                  <a:srgbClr val="C00000"/>
                </a:solidFill>
                <a:latin typeface="Franklin Gothic Demi Cond" panose="020B0706030402020204" pitchFamily="34" charset="0"/>
                <a:ea typeface="Muli Extra-Light"/>
                <a:cs typeface="Muli Extra-Light"/>
                <a:sym typeface="Muli Extra-Light"/>
              </a:rPr>
              <a:t>MAIN SOURCES OF MEMBER LOSS</a:t>
            </a:r>
            <a:endParaRPr lang="en-US" sz="8800" u="none" dirty="0">
              <a:solidFill>
                <a:srgbClr val="C00000"/>
              </a:solidFill>
              <a:latin typeface="Franklin Gothic Demi Cond" panose="020B0706030402020204" pitchFamily="34" charset="0"/>
              <a:ea typeface="Muli Extra-Light"/>
              <a:cs typeface="Muli Extra-Light"/>
              <a:sym typeface="Muli Extra-Ligh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81100" y="2025139"/>
            <a:ext cx="9639300" cy="686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6600" b="1" dirty="0">
                <a:latin typeface="Bahnschrift Light Condensed" panose="020B0502040204020203" pitchFamily="34" charset="0"/>
              </a:rPr>
              <a:t>External Factors:</a:t>
            </a:r>
          </a:p>
          <a:p>
            <a:pPr marL="742950" indent="-742950">
              <a:spcAft>
                <a:spcPts val="1200"/>
              </a:spcAft>
              <a:buFont typeface="+mj-lt"/>
              <a:buAutoNum type="arabicPeriod"/>
            </a:pPr>
            <a:r>
              <a:rPr lang="en-US" sz="4800" b="1" dirty="0">
                <a:latin typeface="Bahnschrift Light Condensed" panose="020B0502040204020203" pitchFamily="34" charset="0"/>
              </a:rPr>
              <a:t>Social and Family Pressure: </a:t>
            </a:r>
            <a:r>
              <a:rPr lang="en-US" sz="4000" dirty="0">
                <a:latin typeface="Bahnschrift Light Condensed" panose="020B0502040204020203" pitchFamily="34" charset="0"/>
              </a:rPr>
              <a:t>The influence of family relationships and social connections that create tension against religious commitment.</a:t>
            </a:r>
          </a:p>
          <a:p>
            <a:pPr marL="742950" indent="-742950">
              <a:spcAft>
                <a:spcPts val="1200"/>
              </a:spcAft>
              <a:buFont typeface="+mj-lt"/>
              <a:buAutoNum type="arabicPeriod"/>
            </a:pPr>
            <a:r>
              <a:rPr lang="en-US" sz="4800" b="1" dirty="0">
                <a:latin typeface="Bahnschrift Light Condensed" panose="020B0502040204020203" pitchFamily="34" charset="0"/>
              </a:rPr>
              <a:t>Secularization Influence: </a:t>
            </a:r>
            <a:r>
              <a:rPr lang="en-US" sz="4000" dirty="0">
                <a:latin typeface="Bahnschrift Light Condensed" panose="020B0502040204020203" pitchFamily="34" charset="0"/>
              </a:rPr>
              <a:t>The spread of materialistic values competes with and often replaces spiritual priorities in people's lives.</a:t>
            </a:r>
            <a:endParaRPr lang="en-US" sz="4800" dirty="0">
              <a:latin typeface="Bahnschrift Light Condensed" panose="020B0502040204020203" pitchFamily="34" charset="0"/>
            </a:endParaRPr>
          </a:p>
          <a:p>
            <a:pPr marL="742950" indent="-742950">
              <a:spcAft>
                <a:spcPts val="1200"/>
              </a:spcAft>
              <a:buFont typeface="+mj-lt"/>
              <a:buAutoNum type="arabicPeriod"/>
            </a:pPr>
            <a:r>
              <a:rPr lang="en-US" sz="4800" b="1" dirty="0">
                <a:latin typeface="Bahnschrift Light Condensed" panose="020B0502040204020203" pitchFamily="34" charset="0"/>
              </a:rPr>
              <a:t>Religious Persecution: </a:t>
            </a:r>
            <a:r>
              <a:rPr lang="en-US" sz="4000" dirty="0">
                <a:latin typeface="Bahnschrift Light Condensed" panose="020B0502040204020203" pitchFamily="34" charset="0"/>
              </a:rPr>
              <a:t>Formal or informal opposition to religious practice</a:t>
            </a:r>
          </a:p>
        </p:txBody>
      </p:sp>
      <p:pic>
        <p:nvPicPr>
          <p:cNvPr id="8" name="Picture 2" descr="GPT Imag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2026" y="2266336"/>
            <a:ext cx="6458564" cy="6458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Freeform 3"/>
          <p:cNvSpPr/>
          <p:nvPr/>
        </p:nvSpPr>
        <p:spPr>
          <a:xfrm>
            <a:off x="14249400" y="291901"/>
            <a:ext cx="3733800" cy="2972920"/>
          </a:xfrm>
          <a:custGeom>
            <a:avLst/>
            <a:gdLst/>
            <a:ahLst/>
            <a:cxnLst/>
            <a:rect l="l" t="t" r="r" b="b"/>
            <a:pathLst>
              <a:path w="5401289" h="4114800">
                <a:moveTo>
                  <a:pt x="0" y="0"/>
                </a:moveTo>
                <a:lnTo>
                  <a:pt x="5401289" y="0"/>
                </a:lnTo>
                <a:lnTo>
                  <a:pt x="540128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2"/>
          <p:cNvSpPr/>
          <p:nvPr/>
        </p:nvSpPr>
        <p:spPr>
          <a:xfrm rot="-1639195">
            <a:off x="15562016" y="7521511"/>
            <a:ext cx="2606446" cy="2456009"/>
          </a:xfrm>
          <a:custGeom>
            <a:avLst/>
            <a:gdLst/>
            <a:ahLst/>
            <a:cxnLst/>
            <a:rect l="l" t="t" r="r" b="b"/>
            <a:pathLst>
              <a:path w="3960877" h="3982600">
                <a:moveTo>
                  <a:pt x="0" y="0"/>
                </a:moveTo>
                <a:lnTo>
                  <a:pt x="3960876" y="0"/>
                </a:lnTo>
                <a:lnTo>
                  <a:pt x="3960876" y="3982600"/>
                </a:lnTo>
                <a:lnTo>
                  <a:pt x="0" y="39826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369133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639195">
            <a:off x="15562016" y="7521511"/>
            <a:ext cx="2606446" cy="2456009"/>
          </a:xfrm>
          <a:custGeom>
            <a:avLst/>
            <a:gdLst/>
            <a:ahLst/>
            <a:cxnLst/>
            <a:rect l="l" t="t" r="r" b="b"/>
            <a:pathLst>
              <a:path w="3960877" h="3982600">
                <a:moveTo>
                  <a:pt x="0" y="0"/>
                </a:moveTo>
                <a:lnTo>
                  <a:pt x="3960876" y="0"/>
                </a:lnTo>
                <a:lnTo>
                  <a:pt x="3960876" y="3982600"/>
                </a:lnTo>
                <a:lnTo>
                  <a:pt x="0" y="39826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249400" y="291901"/>
            <a:ext cx="3733800" cy="2972920"/>
          </a:xfrm>
          <a:custGeom>
            <a:avLst/>
            <a:gdLst/>
            <a:ahLst/>
            <a:cxnLst/>
            <a:rect l="l" t="t" r="r" b="b"/>
            <a:pathLst>
              <a:path w="5401289" h="4114800">
                <a:moveTo>
                  <a:pt x="0" y="0"/>
                </a:moveTo>
                <a:lnTo>
                  <a:pt x="5401289" y="0"/>
                </a:lnTo>
                <a:lnTo>
                  <a:pt x="540128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457200" y="670922"/>
            <a:ext cx="15011400" cy="1354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spcBef>
                <a:spcPct val="0"/>
              </a:spcBef>
            </a:pPr>
            <a:r>
              <a:rPr lang="en-US" sz="8800" dirty="0">
                <a:solidFill>
                  <a:srgbClr val="C00000"/>
                </a:solidFill>
                <a:latin typeface="Franklin Gothic Demi Cond" panose="020B0706030402020204" pitchFamily="34" charset="0"/>
                <a:ea typeface="Muli Extra-Light"/>
                <a:cs typeface="Muli Extra-Light"/>
                <a:sym typeface="Muli Extra-Light"/>
              </a:rPr>
              <a:t>MAIN SOURCES OF MEMBER LOSS</a:t>
            </a:r>
            <a:endParaRPr lang="en-US" sz="8800" u="none" dirty="0">
              <a:solidFill>
                <a:srgbClr val="C00000"/>
              </a:solidFill>
              <a:latin typeface="Franklin Gothic Demi Cond" panose="020B0706030402020204" pitchFamily="34" charset="0"/>
              <a:ea typeface="Muli Extra-Light"/>
              <a:cs typeface="Muli Extra-Light"/>
              <a:sym typeface="Muli Extra-Ligh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66800" y="2857500"/>
            <a:ext cx="9906000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6600" b="1" dirty="0">
                <a:latin typeface="Bahnschrift Light Condensed" panose="020B0502040204020203" pitchFamily="34" charset="0"/>
              </a:rPr>
              <a:t>External Factors:</a:t>
            </a:r>
          </a:p>
          <a:p>
            <a:pPr marL="914400" indent="-914400">
              <a:spcAft>
                <a:spcPts val="1200"/>
              </a:spcAft>
              <a:buFont typeface="+mj-lt"/>
              <a:buAutoNum type="arabicPeriod" startAt="4"/>
            </a:pPr>
            <a:r>
              <a:rPr lang="en-US" sz="4800" b="1" dirty="0">
                <a:latin typeface="Bahnschrift Light Condensed" panose="020B0502040204020203" pitchFamily="34" charset="0"/>
              </a:rPr>
              <a:t>External Distractions: </a:t>
            </a:r>
            <a:r>
              <a:rPr lang="en-US" sz="4000" dirty="0">
                <a:latin typeface="Bahnschrift Light Condensed" panose="020B0502040204020203" pitchFamily="34" charset="0"/>
              </a:rPr>
              <a:t>Competing influences that draw attention away from spiritual commitments.</a:t>
            </a:r>
            <a:endParaRPr lang="en-US" sz="4800" b="1" dirty="0">
              <a:latin typeface="Bahnschrift Light Condensed" panose="020B0502040204020203" pitchFamily="34" charset="0"/>
            </a:endParaRPr>
          </a:p>
          <a:p>
            <a:pPr marL="914400" indent="-914400">
              <a:spcAft>
                <a:spcPts val="1200"/>
              </a:spcAft>
              <a:buFont typeface="+mj-lt"/>
              <a:buAutoNum type="arabicPeriod" startAt="4"/>
            </a:pPr>
            <a:r>
              <a:rPr lang="en-US" sz="4800" b="1" dirty="0">
                <a:latin typeface="Bahnschrift Light Condensed" panose="020B0502040204020203" pitchFamily="34" charset="0"/>
              </a:rPr>
              <a:t>Religious Alternatives Appeal: </a:t>
            </a:r>
            <a:r>
              <a:rPr lang="en-US" sz="4000" dirty="0">
                <a:latin typeface="Bahnschrift Light Condensed" panose="020B0502040204020203" pitchFamily="34" charset="0"/>
              </a:rPr>
              <a:t>Attraction of other faith communities that actively meet the needs of recent converts</a:t>
            </a:r>
          </a:p>
        </p:txBody>
      </p:sp>
      <p:pic>
        <p:nvPicPr>
          <p:cNvPr id="8" name="Picture 2" descr="GPT Image 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2026" y="2266336"/>
            <a:ext cx="6458564" cy="6458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6560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639195">
            <a:off x="15562016" y="7521511"/>
            <a:ext cx="2606446" cy="2456009"/>
          </a:xfrm>
          <a:custGeom>
            <a:avLst/>
            <a:gdLst/>
            <a:ahLst/>
            <a:cxnLst/>
            <a:rect l="l" t="t" r="r" b="b"/>
            <a:pathLst>
              <a:path w="3960877" h="3982600">
                <a:moveTo>
                  <a:pt x="0" y="0"/>
                </a:moveTo>
                <a:lnTo>
                  <a:pt x="3960876" y="0"/>
                </a:lnTo>
                <a:lnTo>
                  <a:pt x="3960876" y="3982600"/>
                </a:lnTo>
                <a:lnTo>
                  <a:pt x="0" y="39826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249400" y="291901"/>
            <a:ext cx="3733800" cy="2972920"/>
          </a:xfrm>
          <a:custGeom>
            <a:avLst/>
            <a:gdLst/>
            <a:ahLst/>
            <a:cxnLst/>
            <a:rect l="l" t="t" r="r" b="b"/>
            <a:pathLst>
              <a:path w="5401289" h="4114800">
                <a:moveTo>
                  <a:pt x="0" y="0"/>
                </a:moveTo>
                <a:lnTo>
                  <a:pt x="5401289" y="0"/>
                </a:lnTo>
                <a:lnTo>
                  <a:pt x="540128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143000" y="670922"/>
            <a:ext cx="15011400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spcBef>
                <a:spcPct val="0"/>
              </a:spcBef>
            </a:pPr>
            <a:r>
              <a:rPr lang="en-US" sz="8000" dirty="0">
                <a:solidFill>
                  <a:srgbClr val="C00000"/>
                </a:solidFill>
                <a:latin typeface="Franklin Gothic Demi Cond" panose="020B0706030402020204" pitchFamily="34" charset="0"/>
                <a:ea typeface="Muli Extra-Light"/>
                <a:cs typeface="Muli Extra-Light"/>
                <a:sym typeface="Muli Extra-Light"/>
              </a:rPr>
              <a:t>Reactions When Facing Member Loss</a:t>
            </a:r>
            <a:endParaRPr lang="en-US" sz="8000" u="none" dirty="0">
              <a:solidFill>
                <a:srgbClr val="C00000"/>
              </a:solidFill>
              <a:latin typeface="Franklin Gothic Demi Cond" panose="020B0706030402020204" pitchFamily="34" charset="0"/>
              <a:ea typeface="Muli Extra-Light"/>
              <a:cs typeface="Muli Extra-Light"/>
              <a:sym typeface="Muli Extra-Light"/>
            </a:endParaRP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145670411"/>
              </p:ext>
            </p:extLst>
          </p:nvPr>
        </p:nvGraphicFramePr>
        <p:xfrm>
          <a:off x="1066800" y="2025138"/>
          <a:ext cx="15468600" cy="71823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5" name="Rectangle 4"/>
          <p:cNvSpPr/>
          <p:nvPr/>
        </p:nvSpPr>
        <p:spPr>
          <a:xfrm>
            <a:off x="2971800" y="8648700"/>
            <a:ext cx="11658600" cy="13849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4000" dirty="0">
                <a:latin typeface="Franklin Gothic Demi Cond" panose="020B0706030402020204" pitchFamily="34" charset="0"/>
              </a:rPr>
              <a:t>Key issue: These reactions share a common characteristic - </a:t>
            </a:r>
            <a:r>
              <a:rPr lang="en-US" sz="4400" dirty="0">
                <a:solidFill>
                  <a:srgbClr val="FFFF00"/>
                </a:solidFill>
                <a:latin typeface="Franklin Gothic Demi Cond" panose="020B0706030402020204" pitchFamily="34" charset="0"/>
              </a:rPr>
              <a:t>MINIMAL PERSONAL RESPONSIBILITY</a:t>
            </a:r>
          </a:p>
        </p:txBody>
      </p:sp>
    </p:spTree>
    <p:extLst>
      <p:ext uri="{BB962C8B-B14F-4D97-AF65-F5344CB8AC3E}">
        <p14:creationId xmlns:p14="http://schemas.microsoft.com/office/powerpoint/2010/main" val="624185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D4B4D73-91EF-4737-AF7F-CF1E6F9B11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graphicEl>
                                              <a:dgm id="{3D4B4D73-91EF-4737-AF7F-CF1E6F9B11B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B61696F-B4F2-48B5-9F99-035AA41420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graphicEl>
                                              <a:dgm id="{2B61696F-B4F2-48B5-9F99-035AA414209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996EDD5-3F77-40DA-8948-CBB752E33A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>
                                            <p:graphicEl>
                                              <a:dgm id="{9996EDD5-3F77-40DA-8948-CBB752E33A4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DD37EEC-06BA-4863-9588-4CD0A7918A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>
                                            <p:graphicEl>
                                              <a:dgm id="{6DD37EEC-06BA-4863-9588-4CD0A7918AF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7A3BC91-69F6-446E-B0E8-2948D11D653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>
                                            <p:graphicEl>
                                              <a:dgm id="{E7A3BC91-69F6-446E-B0E8-2948D11D653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7E310DE-0F6F-406E-8EDD-AA2BAF6B37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">
                                            <p:graphicEl>
                                              <a:dgm id="{77E310DE-0F6F-406E-8EDD-AA2BAF6B372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EA25640-9B41-4B06-A191-445D1DE7F4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">
                                            <p:graphicEl>
                                              <a:dgm id="{BEA25640-9B41-4B06-A191-445D1DE7F41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EE64D1F-EA38-4C8B-A04E-73BBA94896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">
                                            <p:graphicEl>
                                              <a:dgm id="{2EE64D1F-EA38-4C8B-A04E-73BBA94896D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  <p:bldP spid="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5232</TotalTime>
  <Words>1322</Words>
  <Application>Microsoft Office PowerPoint</Application>
  <PresentationFormat>Custom</PresentationFormat>
  <Paragraphs>260</Paragraphs>
  <Slides>38</Slides>
  <Notes>34</Notes>
  <HiddenSlides>0</HiddenSlides>
  <MMClips>0</MMClips>
  <ScaleCrop>false</ScaleCrop>
  <HeadingPairs>
    <vt:vector size="6" baseType="variant">
      <vt:variant>
        <vt:lpstr>Fonts Used</vt:lpstr>
      </vt:variant>
      <vt:variant>
        <vt:i4>25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64" baseType="lpstr">
      <vt:lpstr>Muli Heavy</vt:lpstr>
      <vt:lpstr>Muli</vt:lpstr>
      <vt:lpstr>Muli Bold</vt:lpstr>
      <vt:lpstr>Muli Extra-Light</vt:lpstr>
      <vt:lpstr>Calibri</vt:lpstr>
      <vt:lpstr>Cormorant Garamond Bold</vt:lpstr>
      <vt:lpstr>Franklin Gothic Heavy</vt:lpstr>
      <vt:lpstr>Franklin Gothic Demi Cond</vt:lpstr>
      <vt:lpstr>Bahnschrift SemiBold Condensed</vt:lpstr>
      <vt:lpstr>Wingdings</vt:lpstr>
      <vt:lpstr>Muli Semi-Bold</vt:lpstr>
      <vt:lpstr>Advent Sans Logo</vt:lpstr>
      <vt:lpstr>Bahnschrift SemiLight Condensed</vt:lpstr>
      <vt:lpstr>Nourd Bold</vt:lpstr>
      <vt:lpstr>Cormorant Garamond</vt:lpstr>
      <vt:lpstr>Calisto MT</vt:lpstr>
      <vt:lpstr>Bahnschrift SemiCondensed</vt:lpstr>
      <vt:lpstr>Times New Roman</vt:lpstr>
      <vt:lpstr>Public Sans</vt:lpstr>
      <vt:lpstr>Arial Black</vt:lpstr>
      <vt:lpstr>Arial</vt:lpstr>
      <vt:lpstr>Bahnschrift Condensed</vt:lpstr>
      <vt:lpstr>Bahnschrift Light Condensed</vt:lpstr>
      <vt:lpstr>Cooper Black</vt:lpstr>
      <vt:lpstr>Berlin Sans FB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MINISTERIAL</dc:creator>
  <cp:lastModifiedBy>Africom06</cp:lastModifiedBy>
  <cp:revision>76</cp:revision>
  <dcterms:created xsi:type="dcterms:W3CDTF">2006-08-16T00:00:00Z</dcterms:created>
  <dcterms:modified xsi:type="dcterms:W3CDTF">2025-05-06T10:32:09Z</dcterms:modified>
  <dc:identifier>DAGmNVhf5sQ</dc:identifier>
</cp:coreProperties>
</file>