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7" r:id="rId2"/>
    <p:sldMasterId id="2147483679" r:id="rId3"/>
    <p:sldMasterId id="2147483685" r:id="rId4"/>
    <p:sldMasterId id="2147483703" r:id="rId5"/>
  </p:sldMasterIdLst>
  <p:notesMasterIdLst>
    <p:notesMasterId r:id="rId52"/>
  </p:notesMasterIdLst>
  <p:sldIdLst>
    <p:sldId id="256" r:id="rId6"/>
    <p:sldId id="257" r:id="rId7"/>
    <p:sldId id="273" r:id="rId8"/>
    <p:sldId id="274" r:id="rId9"/>
    <p:sldId id="261" r:id="rId10"/>
    <p:sldId id="1196" r:id="rId11"/>
    <p:sldId id="1228" r:id="rId12"/>
    <p:sldId id="1239" r:id="rId13"/>
    <p:sldId id="1079" r:id="rId14"/>
    <p:sldId id="1073" r:id="rId15"/>
    <p:sldId id="1080" r:id="rId16"/>
    <p:sldId id="1117" r:id="rId17"/>
    <p:sldId id="1118" r:id="rId18"/>
    <p:sldId id="1119" r:id="rId19"/>
    <p:sldId id="1120" r:id="rId20"/>
    <p:sldId id="1121" r:id="rId21"/>
    <p:sldId id="1122" r:id="rId22"/>
    <p:sldId id="1123" r:id="rId23"/>
    <p:sldId id="1124" r:id="rId24"/>
    <p:sldId id="1125" r:id="rId25"/>
    <p:sldId id="1126" r:id="rId26"/>
    <p:sldId id="1127" r:id="rId27"/>
    <p:sldId id="1128" r:id="rId28"/>
    <p:sldId id="1129" r:id="rId29"/>
    <p:sldId id="1130" r:id="rId30"/>
    <p:sldId id="1131" r:id="rId31"/>
    <p:sldId id="1132" r:id="rId32"/>
    <p:sldId id="1133" r:id="rId33"/>
    <p:sldId id="1134" r:id="rId34"/>
    <p:sldId id="1074" r:id="rId35"/>
    <p:sldId id="1135" r:id="rId36"/>
    <p:sldId id="1076" r:id="rId37"/>
    <p:sldId id="1077" r:id="rId38"/>
    <p:sldId id="1075" r:id="rId39"/>
    <p:sldId id="263" r:id="rId40"/>
    <p:sldId id="264" r:id="rId41"/>
    <p:sldId id="265" r:id="rId42"/>
    <p:sldId id="266" r:id="rId43"/>
    <p:sldId id="267" r:id="rId44"/>
    <p:sldId id="268" r:id="rId45"/>
    <p:sldId id="269" r:id="rId46"/>
    <p:sldId id="270" r:id="rId47"/>
    <p:sldId id="258" r:id="rId48"/>
    <p:sldId id="259" r:id="rId49"/>
    <p:sldId id="271" r:id="rId50"/>
    <p:sldId id="272" r:id="rId51"/>
  </p:sldIdLst>
  <p:sldSz cx="14630400" cy="8229600"/>
  <p:notesSz cx="8229600" cy="14630400"/>
  <p:embeddedFontLst>
    <p:embeddedFont>
      <p:font typeface="Aptos Narrow" panose="020B0004020202020204" pitchFamily="34" charset="0"/>
      <p:regular r:id="rId53"/>
      <p:bold r:id="rId54"/>
      <p:italic r:id="rId55"/>
      <p:boldItalic r:id="rId56"/>
    </p:embeddedFont>
    <p:embeddedFont>
      <p:font typeface="Noto Serif" panose="02020600060500020200" pitchFamily="18" charset="0"/>
      <p:regular r:id="rId57"/>
      <p:bold r:id="rId58"/>
      <p:italic r:id="rId59"/>
      <p:boldItalic r:id="rId60"/>
    </p:embeddedFont>
    <p:embeddedFont>
      <p:font typeface="Tahoma" panose="020B0604030504040204" pitchFamily="34" charset="0"/>
      <p:regular r:id="rId61"/>
      <p:bold r:id="rId62"/>
    </p:embeddedFont>
    <p:embeddedFont>
      <p:font typeface="Trebuchet MS" panose="020B0703020202090204" pitchFamily="34" charset="0"/>
      <p:regular r:id="rId63"/>
      <p:bold r:id="rId64"/>
      <p:italic r:id="rId65"/>
    </p:embeddedFont>
  </p:embeddedFontLst>
  <p:defaultTextStyle>
    <a:defPPr>
      <a:defRPr lang="en-C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10"/>
    <p:restoredTop sz="94610"/>
  </p:normalViewPr>
  <p:slideViewPr>
    <p:cSldViewPr snapToGrid="0" snapToObjects="1">
      <p:cViewPr varScale="1">
        <p:scale>
          <a:sx n="81" d="100"/>
          <a:sy n="81" d="100"/>
        </p:scale>
        <p:origin x="2648" y="1088"/>
      </p:cViewPr>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1.fntdata"/><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9.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7.fntdata"/><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font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C00000"/>
            </a:solidFill>
            <a:ln>
              <a:noFill/>
            </a:ln>
            <a:effectLst/>
          </c:spPr>
          <c:invertIfNegative val="0"/>
          <c:dPt>
            <c:idx val="1"/>
            <c:invertIfNegative val="0"/>
            <c:bubble3D val="0"/>
            <c:spPr>
              <a:solidFill>
                <a:srgbClr val="00B050"/>
              </a:solidFill>
              <a:ln>
                <a:noFill/>
              </a:ln>
              <a:effectLst/>
            </c:spPr>
            <c:extLst>
              <c:ext xmlns:c16="http://schemas.microsoft.com/office/drawing/2014/chart" uri="{C3380CC4-5D6E-409C-BE32-E72D297353CC}">
                <c16:uniqueId val="{00000001-814F-BC4D-9BFC-52CD01E7DFEA}"/>
              </c:ext>
            </c:extLst>
          </c:dPt>
          <c:dPt>
            <c:idx val="3"/>
            <c:invertIfNegative val="0"/>
            <c:bubble3D val="0"/>
            <c:spPr>
              <a:solidFill>
                <a:srgbClr val="00B050"/>
              </a:solidFill>
              <a:ln>
                <a:noFill/>
              </a:ln>
              <a:effectLst/>
            </c:spPr>
            <c:extLst>
              <c:ext xmlns:c16="http://schemas.microsoft.com/office/drawing/2014/chart" uri="{C3380CC4-5D6E-409C-BE32-E72D297353CC}">
                <c16:uniqueId val="{00000003-814F-BC4D-9BFC-52CD01E7DFEA}"/>
              </c:ext>
            </c:extLst>
          </c:dPt>
          <c:dPt>
            <c:idx val="5"/>
            <c:invertIfNegative val="0"/>
            <c:bubble3D val="0"/>
            <c:spPr>
              <a:solidFill>
                <a:srgbClr val="00B050"/>
              </a:solidFill>
              <a:ln>
                <a:noFill/>
              </a:ln>
              <a:effectLst/>
            </c:spPr>
            <c:extLst>
              <c:ext xmlns:c16="http://schemas.microsoft.com/office/drawing/2014/chart" uri="{C3380CC4-5D6E-409C-BE32-E72D297353CC}">
                <c16:uniqueId val="{00000005-814F-BC4D-9BFC-52CD01E7DFEA}"/>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effectLst>
                      <a:outerShdw blurRad="38100" dist="38100" dir="2700000" algn="tl">
                        <a:srgbClr val="000000">
                          <a:alpha val="43137"/>
                        </a:srgbClr>
                      </a:outerShdw>
                    </a:effectLst>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Feuil1!$A$1:$F$2</c:f>
              <c:multiLvlStrCache>
                <c:ptCount val="6"/>
                <c:lvl>
                  <c:pt idx="0">
                    <c:v>Loss</c:v>
                  </c:pt>
                  <c:pt idx="1">
                    <c:v>Gains</c:v>
                  </c:pt>
                  <c:pt idx="2">
                    <c:v>Loss</c:v>
                  </c:pt>
                  <c:pt idx="3">
                    <c:v>Gains</c:v>
                  </c:pt>
                  <c:pt idx="4">
                    <c:v>Loss</c:v>
                  </c:pt>
                  <c:pt idx="5">
                    <c:v>Gains</c:v>
                  </c:pt>
                </c:lvl>
                <c:lvl>
                  <c:pt idx="0">
                    <c:v>2022</c:v>
                  </c:pt>
                  <c:pt idx="2">
                    <c:v>20232</c:v>
                  </c:pt>
                  <c:pt idx="4">
                    <c:v>2024</c:v>
                  </c:pt>
                </c:lvl>
              </c:multiLvlStrCache>
            </c:multiLvlStrRef>
          </c:cat>
          <c:val>
            <c:numRef>
              <c:f>Feuil1!$A$3:$F$3</c:f>
              <c:numCache>
                <c:formatCode>General</c:formatCode>
                <c:ptCount val="6"/>
                <c:pt idx="0">
                  <c:v>10098</c:v>
                </c:pt>
                <c:pt idx="1">
                  <c:v>49928</c:v>
                </c:pt>
                <c:pt idx="2">
                  <c:v>5627</c:v>
                </c:pt>
                <c:pt idx="3">
                  <c:v>65136</c:v>
                </c:pt>
                <c:pt idx="4">
                  <c:v>6422</c:v>
                </c:pt>
                <c:pt idx="5">
                  <c:v>48048</c:v>
                </c:pt>
              </c:numCache>
            </c:numRef>
          </c:val>
          <c:extLst>
            <c:ext xmlns:c16="http://schemas.microsoft.com/office/drawing/2014/chart" uri="{C3380CC4-5D6E-409C-BE32-E72D297353CC}">
              <c16:uniqueId val="{00000006-814F-BC4D-9BFC-52CD01E7DFEA}"/>
            </c:ext>
          </c:extLst>
        </c:ser>
        <c:dLbls>
          <c:showLegendKey val="0"/>
          <c:showVal val="1"/>
          <c:showCatName val="0"/>
          <c:showSerName val="0"/>
          <c:showPercent val="0"/>
          <c:showBubbleSize val="0"/>
        </c:dLbls>
        <c:gapWidth val="75"/>
        <c:axId val="352842704"/>
        <c:axId val="352837808"/>
      </c:barChart>
      <c:catAx>
        <c:axId val="352842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effectLst>
                  <a:outerShdw blurRad="38100" dist="38100" dir="2700000" algn="tl">
                    <a:srgbClr val="000000">
                      <a:alpha val="43137"/>
                    </a:srgbClr>
                  </a:outerShdw>
                </a:effectLst>
                <a:latin typeface="+mn-lt"/>
                <a:ea typeface="+mn-ea"/>
                <a:cs typeface="+mn-cs"/>
              </a:defRPr>
            </a:pPr>
            <a:endParaRPr lang="fr-FR"/>
          </a:p>
        </c:txPr>
        <c:crossAx val="352837808"/>
        <c:crosses val="autoZero"/>
        <c:auto val="1"/>
        <c:lblAlgn val="ctr"/>
        <c:lblOffset val="100"/>
        <c:noMultiLvlLbl val="0"/>
      </c:catAx>
      <c:valAx>
        <c:axId val="3528378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528427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719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55291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955104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9678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I" dirty="0"/>
          </a:p>
        </p:txBody>
      </p:sp>
    </p:spTree>
    <p:extLst>
      <p:ext uri="{BB962C8B-B14F-4D97-AF65-F5344CB8AC3E}">
        <p14:creationId xmlns:p14="http://schemas.microsoft.com/office/powerpoint/2010/main" val="1902171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F17"/>
          </a:solidFill>
          <a:ln/>
        </p:spPr>
      </p:sp>
      <p:sp>
        <p:nvSpPr>
          <p:cNvPr id="3" name="Shape 1"/>
          <p:cNvSpPr/>
          <p:nvPr/>
        </p:nvSpPr>
        <p:spPr>
          <a:xfrm>
            <a:off x="0" y="0"/>
            <a:ext cx="14630400" cy="8229600"/>
          </a:xfrm>
          <a:prstGeom prst="rect">
            <a:avLst/>
          </a:prstGeom>
          <a:solidFill>
            <a:srgbClr val="47382A"/>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F17"/>
          </a:solidFill>
          <a:ln/>
        </p:spPr>
      </p:sp>
      <p:sp>
        <p:nvSpPr>
          <p:cNvPr id="3" name="Shape 1"/>
          <p:cNvSpPr/>
          <p:nvPr/>
        </p:nvSpPr>
        <p:spPr>
          <a:xfrm>
            <a:off x="0" y="0"/>
            <a:ext cx="14630400" cy="8229600"/>
          </a:xfrm>
          <a:prstGeom prst="rect">
            <a:avLst/>
          </a:prstGeom>
          <a:solidFill>
            <a:srgbClr val="47382A"/>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F17"/>
          </a:solidFill>
          <a:ln/>
        </p:spPr>
      </p:sp>
      <p:sp>
        <p:nvSpPr>
          <p:cNvPr id="3" name="Shape 1"/>
          <p:cNvSpPr/>
          <p:nvPr/>
        </p:nvSpPr>
        <p:spPr>
          <a:xfrm>
            <a:off x="0" y="0"/>
            <a:ext cx="14630400" cy="8229600"/>
          </a:xfrm>
          <a:prstGeom prst="rect">
            <a:avLst/>
          </a:prstGeom>
          <a:solidFill>
            <a:srgbClr val="47382A"/>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F17"/>
          </a:solidFill>
          <a:ln/>
        </p:spPr>
      </p:sp>
      <p:sp>
        <p:nvSpPr>
          <p:cNvPr id="3" name="Shape 1"/>
          <p:cNvSpPr/>
          <p:nvPr/>
        </p:nvSpPr>
        <p:spPr>
          <a:xfrm>
            <a:off x="0" y="0"/>
            <a:ext cx="14630400" cy="8229600"/>
          </a:xfrm>
          <a:prstGeom prst="rect">
            <a:avLst/>
          </a:prstGeom>
          <a:solidFill>
            <a:srgbClr val="47382A"/>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F17"/>
          </a:solidFill>
          <a:ln/>
        </p:spPr>
      </p:sp>
      <p:sp>
        <p:nvSpPr>
          <p:cNvPr id="3" name="Shape 1"/>
          <p:cNvSpPr/>
          <p:nvPr/>
        </p:nvSpPr>
        <p:spPr>
          <a:xfrm>
            <a:off x="0" y="0"/>
            <a:ext cx="14630400" cy="8229600"/>
          </a:xfrm>
          <a:prstGeom prst="rect">
            <a:avLst/>
          </a:prstGeom>
          <a:solidFill>
            <a:srgbClr val="47382A"/>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F17"/>
          </a:solidFill>
          <a:ln/>
        </p:spPr>
      </p:sp>
      <p:sp>
        <p:nvSpPr>
          <p:cNvPr id="3" name="Shape 1"/>
          <p:cNvSpPr/>
          <p:nvPr/>
        </p:nvSpPr>
        <p:spPr>
          <a:xfrm>
            <a:off x="0" y="0"/>
            <a:ext cx="14630400" cy="8229600"/>
          </a:xfrm>
          <a:prstGeom prst="rect">
            <a:avLst/>
          </a:prstGeom>
          <a:solidFill>
            <a:srgbClr val="47382A"/>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F17"/>
          </a:solidFill>
          <a:ln/>
        </p:spPr>
      </p:sp>
      <p:sp>
        <p:nvSpPr>
          <p:cNvPr id="3" name="Shape 1"/>
          <p:cNvSpPr/>
          <p:nvPr/>
        </p:nvSpPr>
        <p:spPr>
          <a:xfrm>
            <a:off x="0" y="0"/>
            <a:ext cx="14630400" cy="8229600"/>
          </a:xfrm>
          <a:prstGeom prst="rect">
            <a:avLst/>
          </a:prstGeom>
          <a:solidFill>
            <a:srgbClr val="47382A"/>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F17"/>
          </a:solidFill>
          <a:ln/>
        </p:spPr>
      </p:sp>
      <p:sp>
        <p:nvSpPr>
          <p:cNvPr id="3" name="Shape 1"/>
          <p:cNvSpPr/>
          <p:nvPr/>
        </p:nvSpPr>
        <p:spPr>
          <a:xfrm>
            <a:off x="0" y="0"/>
            <a:ext cx="14630400" cy="8229600"/>
          </a:xfrm>
          <a:prstGeom prst="rect">
            <a:avLst/>
          </a:prstGeom>
          <a:solidFill>
            <a:srgbClr val="47382A"/>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F17"/>
          </a:solidFill>
          <a:ln/>
        </p:spPr>
      </p:sp>
      <p:sp>
        <p:nvSpPr>
          <p:cNvPr id="3" name="Shape 1"/>
          <p:cNvSpPr/>
          <p:nvPr/>
        </p:nvSpPr>
        <p:spPr>
          <a:xfrm>
            <a:off x="0" y="0"/>
            <a:ext cx="14630400" cy="8229600"/>
          </a:xfrm>
          <a:prstGeom prst="rect">
            <a:avLst/>
          </a:prstGeom>
          <a:solidFill>
            <a:srgbClr val="47382A"/>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1CCD-4D56-6E30-85F5-0DAA313DEA1F}"/>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CI"/>
          </a:p>
        </p:txBody>
      </p:sp>
      <p:sp>
        <p:nvSpPr>
          <p:cNvPr id="3" name="Subtitle 2">
            <a:extLst>
              <a:ext uri="{FF2B5EF4-FFF2-40B4-BE49-F238E27FC236}">
                <a16:creationId xmlns:a16="http://schemas.microsoft.com/office/drawing/2014/main" id="{9170A64F-4707-8E6A-A7D2-B46BBE6CA3E2}"/>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CI"/>
          </a:p>
        </p:txBody>
      </p:sp>
      <p:sp>
        <p:nvSpPr>
          <p:cNvPr id="4" name="Date Placeholder 3">
            <a:extLst>
              <a:ext uri="{FF2B5EF4-FFF2-40B4-BE49-F238E27FC236}">
                <a16:creationId xmlns:a16="http://schemas.microsoft.com/office/drawing/2014/main" id="{7CCD32CF-86E4-5D3C-6EC9-0144F354C563}"/>
              </a:ext>
            </a:extLst>
          </p:cNvPr>
          <p:cNvSpPr>
            <a:spLocks noGrp="1"/>
          </p:cNvSpPr>
          <p:nvPr>
            <p:ph type="dt" sz="half" idx="10"/>
          </p:nvPr>
        </p:nvSpPr>
        <p:spPr/>
        <p:txBody>
          <a:bodyPr/>
          <a:lstStyle/>
          <a:p>
            <a:fld id="{48A87A34-81AB-432B-8DAE-1953F412C126}" type="datetimeFigureOut">
              <a:rPr lang="en-US" smtClean="0"/>
              <a:t>5/6/25</a:t>
            </a:fld>
            <a:endParaRPr lang="en-US" dirty="0"/>
          </a:p>
        </p:txBody>
      </p:sp>
      <p:sp>
        <p:nvSpPr>
          <p:cNvPr id="5" name="Footer Placeholder 4">
            <a:extLst>
              <a:ext uri="{FF2B5EF4-FFF2-40B4-BE49-F238E27FC236}">
                <a16:creationId xmlns:a16="http://schemas.microsoft.com/office/drawing/2014/main" id="{F01DC96B-EC88-349A-BE99-6D98426AF6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D5AF71-ABFC-E83C-8F98-413F1D3F330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53401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F17"/>
          </a:solidFill>
          <a:ln/>
        </p:spPr>
      </p:sp>
      <p:sp>
        <p:nvSpPr>
          <p:cNvPr id="3" name="Shape 1"/>
          <p:cNvSpPr/>
          <p:nvPr/>
        </p:nvSpPr>
        <p:spPr>
          <a:xfrm>
            <a:off x="0" y="0"/>
            <a:ext cx="14630400" cy="8229600"/>
          </a:xfrm>
          <a:prstGeom prst="rect">
            <a:avLst/>
          </a:prstGeom>
          <a:solidFill>
            <a:srgbClr val="47382A"/>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65D78-4B7E-B037-AC28-344FBD207B3E}"/>
              </a:ext>
            </a:extLst>
          </p:cNvPr>
          <p:cNvSpPr>
            <a:spLocks noGrp="1"/>
          </p:cNvSpPr>
          <p:nvPr>
            <p:ph type="title"/>
          </p:nvPr>
        </p:nvSpPr>
        <p:spPr/>
        <p:txBody>
          <a:bodyPr/>
          <a:lstStyle/>
          <a:p>
            <a:r>
              <a:rPr lang="en-US"/>
              <a:t>Click to edit Master title style</a:t>
            </a:r>
            <a:endParaRPr lang="en-CI"/>
          </a:p>
        </p:txBody>
      </p:sp>
      <p:sp>
        <p:nvSpPr>
          <p:cNvPr id="3" name="Content Placeholder 2">
            <a:extLst>
              <a:ext uri="{FF2B5EF4-FFF2-40B4-BE49-F238E27FC236}">
                <a16:creationId xmlns:a16="http://schemas.microsoft.com/office/drawing/2014/main" id="{51385EDD-C507-A89B-D18E-AA2DA18FF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I"/>
          </a:p>
        </p:txBody>
      </p:sp>
      <p:sp>
        <p:nvSpPr>
          <p:cNvPr id="4" name="Date Placeholder 3">
            <a:extLst>
              <a:ext uri="{FF2B5EF4-FFF2-40B4-BE49-F238E27FC236}">
                <a16:creationId xmlns:a16="http://schemas.microsoft.com/office/drawing/2014/main" id="{E4F7872E-E37E-C7D3-7229-CF51ED1A2F84}"/>
              </a:ext>
            </a:extLst>
          </p:cNvPr>
          <p:cNvSpPr>
            <a:spLocks noGrp="1"/>
          </p:cNvSpPr>
          <p:nvPr>
            <p:ph type="dt" sz="half" idx="10"/>
          </p:nvPr>
        </p:nvSpPr>
        <p:spPr/>
        <p:txBody>
          <a:bodyPr/>
          <a:lstStyle/>
          <a:p>
            <a:fld id="{48A87A34-81AB-432B-8DAE-1953F412C126}" type="datetimeFigureOut">
              <a:rPr lang="en-US" smtClean="0"/>
              <a:pPr/>
              <a:t>5/6/25</a:t>
            </a:fld>
            <a:endParaRPr lang="en-US" dirty="0"/>
          </a:p>
        </p:txBody>
      </p:sp>
      <p:sp>
        <p:nvSpPr>
          <p:cNvPr id="5" name="Footer Placeholder 4">
            <a:extLst>
              <a:ext uri="{FF2B5EF4-FFF2-40B4-BE49-F238E27FC236}">
                <a16:creationId xmlns:a16="http://schemas.microsoft.com/office/drawing/2014/main" id="{9DD5B7F3-DD6D-9D52-6AF8-D4B2B9B03E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9278D5-B4D1-50FE-2F21-17C0174FCECA}"/>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86518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5003-F67A-56DD-2E8E-578E0C684151}"/>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CI"/>
          </a:p>
        </p:txBody>
      </p:sp>
      <p:sp>
        <p:nvSpPr>
          <p:cNvPr id="3" name="Text Placeholder 2">
            <a:extLst>
              <a:ext uri="{FF2B5EF4-FFF2-40B4-BE49-F238E27FC236}">
                <a16:creationId xmlns:a16="http://schemas.microsoft.com/office/drawing/2014/main" id="{DE98F434-EE51-A0B9-5CEF-C966C0806762}"/>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ABF142-B018-5D26-71D7-3BBF78F882B2}"/>
              </a:ext>
            </a:extLst>
          </p:cNvPr>
          <p:cNvSpPr>
            <a:spLocks noGrp="1"/>
          </p:cNvSpPr>
          <p:nvPr>
            <p:ph type="dt" sz="half" idx="10"/>
          </p:nvPr>
        </p:nvSpPr>
        <p:spPr/>
        <p:txBody>
          <a:bodyPr/>
          <a:lstStyle/>
          <a:p>
            <a:fld id="{48A87A34-81AB-432B-8DAE-1953F412C126}" type="datetimeFigureOut">
              <a:rPr lang="en-US" smtClean="0"/>
              <a:t>5/6/25</a:t>
            </a:fld>
            <a:endParaRPr lang="en-US" dirty="0"/>
          </a:p>
        </p:txBody>
      </p:sp>
      <p:sp>
        <p:nvSpPr>
          <p:cNvPr id="5" name="Footer Placeholder 4">
            <a:extLst>
              <a:ext uri="{FF2B5EF4-FFF2-40B4-BE49-F238E27FC236}">
                <a16:creationId xmlns:a16="http://schemas.microsoft.com/office/drawing/2014/main" id="{70F278F1-568F-671D-C65B-698F836071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EDE210-BCAA-4A75-29EE-2084EDA258FB}"/>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62298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7B161-AE0E-A711-6416-8AA7F53ACEC0}"/>
              </a:ext>
            </a:extLst>
          </p:cNvPr>
          <p:cNvSpPr>
            <a:spLocks noGrp="1"/>
          </p:cNvSpPr>
          <p:nvPr>
            <p:ph type="title"/>
          </p:nvPr>
        </p:nvSpPr>
        <p:spPr/>
        <p:txBody>
          <a:bodyPr/>
          <a:lstStyle/>
          <a:p>
            <a:r>
              <a:rPr lang="en-US"/>
              <a:t>Click to edit Master title style</a:t>
            </a:r>
            <a:endParaRPr lang="en-CI"/>
          </a:p>
        </p:txBody>
      </p:sp>
      <p:sp>
        <p:nvSpPr>
          <p:cNvPr id="3" name="Content Placeholder 2">
            <a:extLst>
              <a:ext uri="{FF2B5EF4-FFF2-40B4-BE49-F238E27FC236}">
                <a16:creationId xmlns:a16="http://schemas.microsoft.com/office/drawing/2014/main" id="{D21822D7-43A5-7387-AE71-75F942DDB638}"/>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I"/>
          </a:p>
        </p:txBody>
      </p:sp>
      <p:sp>
        <p:nvSpPr>
          <p:cNvPr id="4" name="Content Placeholder 3">
            <a:extLst>
              <a:ext uri="{FF2B5EF4-FFF2-40B4-BE49-F238E27FC236}">
                <a16:creationId xmlns:a16="http://schemas.microsoft.com/office/drawing/2014/main" id="{4BB87DA4-F0F5-1F30-876A-A5DE87598625}"/>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I"/>
          </a:p>
        </p:txBody>
      </p:sp>
      <p:sp>
        <p:nvSpPr>
          <p:cNvPr id="5" name="Date Placeholder 4">
            <a:extLst>
              <a:ext uri="{FF2B5EF4-FFF2-40B4-BE49-F238E27FC236}">
                <a16:creationId xmlns:a16="http://schemas.microsoft.com/office/drawing/2014/main" id="{EC03B348-EBF4-1358-EA63-C72550D91A55}"/>
              </a:ext>
            </a:extLst>
          </p:cNvPr>
          <p:cNvSpPr>
            <a:spLocks noGrp="1"/>
          </p:cNvSpPr>
          <p:nvPr>
            <p:ph type="dt" sz="half" idx="10"/>
          </p:nvPr>
        </p:nvSpPr>
        <p:spPr/>
        <p:txBody>
          <a:bodyPr/>
          <a:lstStyle/>
          <a:p>
            <a:fld id="{48A87A34-81AB-432B-8DAE-1953F412C126}" type="datetimeFigureOut">
              <a:rPr lang="en-US" smtClean="0"/>
              <a:pPr/>
              <a:t>5/6/25</a:t>
            </a:fld>
            <a:endParaRPr lang="en-US" dirty="0"/>
          </a:p>
        </p:txBody>
      </p:sp>
      <p:sp>
        <p:nvSpPr>
          <p:cNvPr id="6" name="Footer Placeholder 5">
            <a:extLst>
              <a:ext uri="{FF2B5EF4-FFF2-40B4-BE49-F238E27FC236}">
                <a16:creationId xmlns:a16="http://schemas.microsoft.com/office/drawing/2014/main" id="{9F3F3985-3C77-16A7-853F-DACF46E139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2305B86-223A-4770-44E1-DB053EBD0C38}"/>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03189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E46FE-861D-A98D-9237-AEBAF1FA2105}"/>
              </a:ext>
            </a:extLst>
          </p:cNvPr>
          <p:cNvSpPr>
            <a:spLocks noGrp="1"/>
          </p:cNvSpPr>
          <p:nvPr>
            <p:ph type="title"/>
          </p:nvPr>
        </p:nvSpPr>
        <p:spPr>
          <a:xfrm>
            <a:off x="1007746" y="438150"/>
            <a:ext cx="12618720" cy="1590676"/>
          </a:xfrm>
        </p:spPr>
        <p:txBody>
          <a:bodyPr/>
          <a:lstStyle/>
          <a:p>
            <a:r>
              <a:rPr lang="en-US"/>
              <a:t>Click to edit Master title style</a:t>
            </a:r>
            <a:endParaRPr lang="en-CI"/>
          </a:p>
        </p:txBody>
      </p:sp>
      <p:sp>
        <p:nvSpPr>
          <p:cNvPr id="3" name="Text Placeholder 2">
            <a:extLst>
              <a:ext uri="{FF2B5EF4-FFF2-40B4-BE49-F238E27FC236}">
                <a16:creationId xmlns:a16="http://schemas.microsoft.com/office/drawing/2014/main" id="{21700D2E-6A88-7A6C-FD5A-595A58EE84A3}"/>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961D7D8F-72B3-6381-3333-7F973B8CA055}"/>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I"/>
          </a:p>
        </p:txBody>
      </p:sp>
      <p:sp>
        <p:nvSpPr>
          <p:cNvPr id="5" name="Text Placeholder 4">
            <a:extLst>
              <a:ext uri="{FF2B5EF4-FFF2-40B4-BE49-F238E27FC236}">
                <a16:creationId xmlns:a16="http://schemas.microsoft.com/office/drawing/2014/main" id="{0B5DC50C-3B7D-6EAC-124C-9542A7B5564A}"/>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B52DBAAB-8BBC-6530-4931-2532902600E5}"/>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I"/>
          </a:p>
        </p:txBody>
      </p:sp>
      <p:sp>
        <p:nvSpPr>
          <p:cNvPr id="7" name="Date Placeholder 6">
            <a:extLst>
              <a:ext uri="{FF2B5EF4-FFF2-40B4-BE49-F238E27FC236}">
                <a16:creationId xmlns:a16="http://schemas.microsoft.com/office/drawing/2014/main" id="{9B96F137-7D35-0EE9-3703-13C5946E3E23}"/>
              </a:ext>
            </a:extLst>
          </p:cNvPr>
          <p:cNvSpPr>
            <a:spLocks noGrp="1"/>
          </p:cNvSpPr>
          <p:nvPr>
            <p:ph type="dt" sz="half" idx="10"/>
          </p:nvPr>
        </p:nvSpPr>
        <p:spPr/>
        <p:txBody>
          <a:bodyPr/>
          <a:lstStyle/>
          <a:p>
            <a:fld id="{48A87A34-81AB-432B-8DAE-1953F412C126}" type="datetimeFigureOut">
              <a:rPr lang="en-US" smtClean="0"/>
              <a:pPr/>
              <a:t>5/6/25</a:t>
            </a:fld>
            <a:endParaRPr lang="en-US" dirty="0"/>
          </a:p>
        </p:txBody>
      </p:sp>
      <p:sp>
        <p:nvSpPr>
          <p:cNvPr id="8" name="Footer Placeholder 7">
            <a:extLst>
              <a:ext uri="{FF2B5EF4-FFF2-40B4-BE49-F238E27FC236}">
                <a16:creationId xmlns:a16="http://schemas.microsoft.com/office/drawing/2014/main" id="{EA6CB9EA-BF1E-3C60-1BF9-A7903564AA8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E053C87-3C30-2C3B-6C67-130B8672EFD5}"/>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91717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46381-A76A-6524-E0B8-EEA9C1F2A0B0}"/>
              </a:ext>
            </a:extLst>
          </p:cNvPr>
          <p:cNvSpPr>
            <a:spLocks noGrp="1"/>
          </p:cNvSpPr>
          <p:nvPr>
            <p:ph type="title"/>
          </p:nvPr>
        </p:nvSpPr>
        <p:spPr/>
        <p:txBody>
          <a:bodyPr/>
          <a:lstStyle/>
          <a:p>
            <a:r>
              <a:rPr lang="en-US"/>
              <a:t>Click to edit Master title style</a:t>
            </a:r>
            <a:endParaRPr lang="en-CI"/>
          </a:p>
        </p:txBody>
      </p:sp>
      <p:sp>
        <p:nvSpPr>
          <p:cNvPr id="3" name="Date Placeholder 2">
            <a:extLst>
              <a:ext uri="{FF2B5EF4-FFF2-40B4-BE49-F238E27FC236}">
                <a16:creationId xmlns:a16="http://schemas.microsoft.com/office/drawing/2014/main" id="{AECBB3A9-FA27-896B-5105-4DC946AB46C6}"/>
              </a:ext>
            </a:extLst>
          </p:cNvPr>
          <p:cNvSpPr>
            <a:spLocks noGrp="1"/>
          </p:cNvSpPr>
          <p:nvPr>
            <p:ph type="dt" sz="half" idx="10"/>
          </p:nvPr>
        </p:nvSpPr>
        <p:spPr/>
        <p:txBody>
          <a:bodyPr/>
          <a:lstStyle/>
          <a:p>
            <a:fld id="{48A87A34-81AB-432B-8DAE-1953F412C126}" type="datetimeFigureOut">
              <a:rPr lang="en-US" smtClean="0"/>
              <a:t>5/6/25</a:t>
            </a:fld>
            <a:endParaRPr lang="en-US" dirty="0"/>
          </a:p>
        </p:txBody>
      </p:sp>
      <p:sp>
        <p:nvSpPr>
          <p:cNvPr id="4" name="Footer Placeholder 3">
            <a:extLst>
              <a:ext uri="{FF2B5EF4-FFF2-40B4-BE49-F238E27FC236}">
                <a16:creationId xmlns:a16="http://schemas.microsoft.com/office/drawing/2014/main" id="{DF6C9EE9-0CE9-F307-DA10-059E3AF55A1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B32806A-30FD-3BB1-B30F-09F42F2A19D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88282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51500A-C46E-0016-EE0A-CC2A00DBBC04}"/>
              </a:ext>
            </a:extLst>
          </p:cNvPr>
          <p:cNvSpPr>
            <a:spLocks noGrp="1"/>
          </p:cNvSpPr>
          <p:nvPr>
            <p:ph type="dt" sz="half" idx="10"/>
          </p:nvPr>
        </p:nvSpPr>
        <p:spPr/>
        <p:txBody>
          <a:bodyPr/>
          <a:lstStyle/>
          <a:p>
            <a:fld id="{48A87A34-81AB-432B-8DAE-1953F412C126}" type="datetimeFigureOut">
              <a:rPr lang="en-US" smtClean="0"/>
              <a:t>5/6/25</a:t>
            </a:fld>
            <a:endParaRPr lang="en-US" dirty="0"/>
          </a:p>
        </p:txBody>
      </p:sp>
      <p:sp>
        <p:nvSpPr>
          <p:cNvPr id="3" name="Footer Placeholder 2">
            <a:extLst>
              <a:ext uri="{FF2B5EF4-FFF2-40B4-BE49-F238E27FC236}">
                <a16:creationId xmlns:a16="http://schemas.microsoft.com/office/drawing/2014/main" id="{B9BB14EA-6E0D-F1DB-F724-DBBCC154C9B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6B79DBA-F334-C676-99C2-B15B0B2F086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14867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62B9-A1FF-FECD-CB44-6B7D46617402}"/>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CI"/>
          </a:p>
        </p:txBody>
      </p:sp>
      <p:sp>
        <p:nvSpPr>
          <p:cNvPr id="3" name="Content Placeholder 2">
            <a:extLst>
              <a:ext uri="{FF2B5EF4-FFF2-40B4-BE49-F238E27FC236}">
                <a16:creationId xmlns:a16="http://schemas.microsoft.com/office/drawing/2014/main" id="{B220A2C0-07D9-3536-B35C-805789D16753}"/>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I"/>
          </a:p>
        </p:txBody>
      </p:sp>
      <p:sp>
        <p:nvSpPr>
          <p:cNvPr id="4" name="Text Placeholder 3">
            <a:extLst>
              <a:ext uri="{FF2B5EF4-FFF2-40B4-BE49-F238E27FC236}">
                <a16:creationId xmlns:a16="http://schemas.microsoft.com/office/drawing/2014/main" id="{FA5B9488-2781-B45F-82D7-0FBD9E408E4C}"/>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57702DD3-205E-091C-5E25-C55C585A3E51}"/>
              </a:ext>
            </a:extLst>
          </p:cNvPr>
          <p:cNvSpPr>
            <a:spLocks noGrp="1"/>
          </p:cNvSpPr>
          <p:nvPr>
            <p:ph type="dt" sz="half" idx="10"/>
          </p:nvPr>
        </p:nvSpPr>
        <p:spPr/>
        <p:txBody>
          <a:bodyPr/>
          <a:lstStyle/>
          <a:p>
            <a:fld id="{48A87A34-81AB-432B-8DAE-1953F412C126}" type="datetimeFigureOut">
              <a:rPr lang="en-US" smtClean="0"/>
              <a:pPr/>
              <a:t>5/6/25</a:t>
            </a:fld>
            <a:endParaRPr lang="en-US" dirty="0"/>
          </a:p>
        </p:txBody>
      </p:sp>
      <p:sp>
        <p:nvSpPr>
          <p:cNvPr id="6" name="Footer Placeholder 5">
            <a:extLst>
              <a:ext uri="{FF2B5EF4-FFF2-40B4-BE49-F238E27FC236}">
                <a16:creationId xmlns:a16="http://schemas.microsoft.com/office/drawing/2014/main" id="{935E261D-69C0-F383-891A-F7CD2E0528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98892A6-AF20-29D1-7853-FAA8F1DB06DB}"/>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37847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53FE5-BE57-CF37-EDCD-DA2A10C411B6}"/>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CI"/>
          </a:p>
        </p:txBody>
      </p:sp>
      <p:sp>
        <p:nvSpPr>
          <p:cNvPr id="3" name="Picture Placeholder 2">
            <a:extLst>
              <a:ext uri="{FF2B5EF4-FFF2-40B4-BE49-F238E27FC236}">
                <a16:creationId xmlns:a16="http://schemas.microsoft.com/office/drawing/2014/main" id="{66A62B88-1FC7-1BAB-0435-AA77C0BA01AD}"/>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CI"/>
          </a:p>
        </p:txBody>
      </p:sp>
      <p:sp>
        <p:nvSpPr>
          <p:cNvPr id="4" name="Text Placeholder 3">
            <a:extLst>
              <a:ext uri="{FF2B5EF4-FFF2-40B4-BE49-F238E27FC236}">
                <a16:creationId xmlns:a16="http://schemas.microsoft.com/office/drawing/2014/main" id="{D6DDFC1A-5F01-E668-E3E8-5DAC005A6B8A}"/>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8501F464-6E88-C679-BDCE-E74E9AFCC5AC}"/>
              </a:ext>
            </a:extLst>
          </p:cNvPr>
          <p:cNvSpPr>
            <a:spLocks noGrp="1"/>
          </p:cNvSpPr>
          <p:nvPr>
            <p:ph type="dt" sz="half" idx="10"/>
          </p:nvPr>
        </p:nvSpPr>
        <p:spPr/>
        <p:txBody>
          <a:bodyPr/>
          <a:lstStyle/>
          <a:p>
            <a:fld id="{48A87A34-81AB-432B-8DAE-1953F412C126}" type="datetimeFigureOut">
              <a:rPr lang="en-US" smtClean="0"/>
              <a:t>5/6/25</a:t>
            </a:fld>
            <a:endParaRPr lang="en-US" dirty="0"/>
          </a:p>
        </p:txBody>
      </p:sp>
      <p:sp>
        <p:nvSpPr>
          <p:cNvPr id="6" name="Footer Placeholder 5">
            <a:extLst>
              <a:ext uri="{FF2B5EF4-FFF2-40B4-BE49-F238E27FC236}">
                <a16:creationId xmlns:a16="http://schemas.microsoft.com/office/drawing/2014/main" id="{1EAB9DA5-22E6-0CE4-FB8E-75B88A7406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63AAF33-CC36-0E10-6255-BEA1EA59D95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31267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665B6-5732-339C-A609-8B757EF870CB}"/>
              </a:ext>
            </a:extLst>
          </p:cNvPr>
          <p:cNvSpPr>
            <a:spLocks noGrp="1"/>
          </p:cNvSpPr>
          <p:nvPr>
            <p:ph type="title"/>
          </p:nvPr>
        </p:nvSpPr>
        <p:spPr/>
        <p:txBody>
          <a:bodyPr/>
          <a:lstStyle/>
          <a:p>
            <a:r>
              <a:rPr lang="en-US"/>
              <a:t>Click to edit Master title style</a:t>
            </a:r>
            <a:endParaRPr lang="en-CI"/>
          </a:p>
        </p:txBody>
      </p:sp>
      <p:sp>
        <p:nvSpPr>
          <p:cNvPr id="3" name="Vertical Text Placeholder 2">
            <a:extLst>
              <a:ext uri="{FF2B5EF4-FFF2-40B4-BE49-F238E27FC236}">
                <a16:creationId xmlns:a16="http://schemas.microsoft.com/office/drawing/2014/main" id="{DEA4C0DF-3160-D3EE-0B65-1EEB585F3F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I"/>
          </a:p>
        </p:txBody>
      </p:sp>
      <p:sp>
        <p:nvSpPr>
          <p:cNvPr id="4" name="Date Placeholder 3">
            <a:extLst>
              <a:ext uri="{FF2B5EF4-FFF2-40B4-BE49-F238E27FC236}">
                <a16:creationId xmlns:a16="http://schemas.microsoft.com/office/drawing/2014/main" id="{A5705880-09CE-F19F-CBF5-85BFC133E485}"/>
              </a:ext>
            </a:extLst>
          </p:cNvPr>
          <p:cNvSpPr>
            <a:spLocks noGrp="1"/>
          </p:cNvSpPr>
          <p:nvPr>
            <p:ph type="dt" sz="half" idx="10"/>
          </p:nvPr>
        </p:nvSpPr>
        <p:spPr/>
        <p:txBody>
          <a:bodyPr/>
          <a:lstStyle/>
          <a:p>
            <a:fld id="{48A87A34-81AB-432B-8DAE-1953F412C126}" type="datetimeFigureOut">
              <a:rPr lang="en-US" smtClean="0"/>
              <a:pPr/>
              <a:t>5/6/25</a:t>
            </a:fld>
            <a:endParaRPr lang="en-US" dirty="0"/>
          </a:p>
        </p:txBody>
      </p:sp>
      <p:sp>
        <p:nvSpPr>
          <p:cNvPr id="5" name="Footer Placeholder 4">
            <a:extLst>
              <a:ext uri="{FF2B5EF4-FFF2-40B4-BE49-F238E27FC236}">
                <a16:creationId xmlns:a16="http://schemas.microsoft.com/office/drawing/2014/main" id="{F2660AA8-9BF5-C905-D709-A3EF766D49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7C1F8B-4ACC-00F8-FC95-A19973A97FB5}"/>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25487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5C46CB-C4C6-1A9B-6C61-A0F9189D9443}"/>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en-CI"/>
          </a:p>
        </p:txBody>
      </p:sp>
      <p:sp>
        <p:nvSpPr>
          <p:cNvPr id="3" name="Vertical Text Placeholder 2">
            <a:extLst>
              <a:ext uri="{FF2B5EF4-FFF2-40B4-BE49-F238E27FC236}">
                <a16:creationId xmlns:a16="http://schemas.microsoft.com/office/drawing/2014/main" id="{D577318D-B79E-617D-D376-0F2FDE9CF0C3}"/>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I"/>
          </a:p>
        </p:txBody>
      </p:sp>
      <p:sp>
        <p:nvSpPr>
          <p:cNvPr id="4" name="Date Placeholder 3">
            <a:extLst>
              <a:ext uri="{FF2B5EF4-FFF2-40B4-BE49-F238E27FC236}">
                <a16:creationId xmlns:a16="http://schemas.microsoft.com/office/drawing/2014/main" id="{437BCCC0-CE8B-7574-6083-FB45A5C54D8A}"/>
              </a:ext>
            </a:extLst>
          </p:cNvPr>
          <p:cNvSpPr>
            <a:spLocks noGrp="1"/>
          </p:cNvSpPr>
          <p:nvPr>
            <p:ph type="dt" sz="half" idx="10"/>
          </p:nvPr>
        </p:nvSpPr>
        <p:spPr/>
        <p:txBody>
          <a:bodyPr/>
          <a:lstStyle/>
          <a:p>
            <a:fld id="{48A87A34-81AB-432B-8DAE-1953F412C126}" type="datetimeFigureOut">
              <a:rPr lang="en-US" smtClean="0"/>
              <a:pPr/>
              <a:t>5/6/25</a:t>
            </a:fld>
            <a:endParaRPr lang="en-US" dirty="0"/>
          </a:p>
        </p:txBody>
      </p:sp>
      <p:sp>
        <p:nvSpPr>
          <p:cNvPr id="5" name="Footer Placeholder 4">
            <a:extLst>
              <a:ext uri="{FF2B5EF4-FFF2-40B4-BE49-F238E27FC236}">
                <a16:creationId xmlns:a16="http://schemas.microsoft.com/office/drawing/2014/main" id="{0C668D1C-8FFE-9552-71CB-8BE2A97883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7A6E84-D7E2-28FC-DC74-2CA5714FFFCB}"/>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97037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F17"/>
          </a:solidFill>
          <a:ln/>
        </p:spPr>
      </p:sp>
      <p:sp>
        <p:nvSpPr>
          <p:cNvPr id="3" name="Shape 1"/>
          <p:cNvSpPr/>
          <p:nvPr/>
        </p:nvSpPr>
        <p:spPr>
          <a:xfrm>
            <a:off x="0" y="0"/>
            <a:ext cx="14630400" cy="8229600"/>
          </a:xfrm>
          <a:prstGeom prst="rect">
            <a:avLst/>
          </a:prstGeom>
          <a:solidFill>
            <a:srgbClr val="47382A"/>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4630400" cy="8229022"/>
          </a:xfrm>
          <a:prstGeom prst="rect">
            <a:avLst/>
          </a:prstGeom>
        </p:spPr>
      </p:pic>
      <p:pic>
        <p:nvPicPr>
          <p:cNvPr id="17" name="bg object 17"/>
          <p:cNvPicPr/>
          <p:nvPr/>
        </p:nvPicPr>
        <p:blipFill>
          <a:blip r:embed="rId3" cstate="print"/>
          <a:stretch>
            <a:fillRect/>
          </a:stretch>
        </p:blipFill>
        <p:spPr>
          <a:xfrm>
            <a:off x="5721706" y="7910309"/>
            <a:ext cx="275234" cy="51254"/>
          </a:xfrm>
          <a:prstGeom prst="rect">
            <a:avLst/>
          </a:prstGeom>
        </p:spPr>
      </p:pic>
      <p:pic>
        <p:nvPicPr>
          <p:cNvPr id="18" name="bg object 18"/>
          <p:cNvPicPr/>
          <p:nvPr/>
        </p:nvPicPr>
        <p:blipFill>
          <a:blip r:embed="rId4" cstate="print"/>
          <a:stretch>
            <a:fillRect/>
          </a:stretch>
        </p:blipFill>
        <p:spPr>
          <a:xfrm>
            <a:off x="3615525" y="3351942"/>
            <a:ext cx="944206" cy="4103248"/>
          </a:xfrm>
          <a:prstGeom prst="rect">
            <a:avLst/>
          </a:prstGeom>
        </p:spPr>
      </p:pic>
      <p:pic>
        <p:nvPicPr>
          <p:cNvPr id="19" name="bg object 19"/>
          <p:cNvPicPr/>
          <p:nvPr/>
        </p:nvPicPr>
        <p:blipFill>
          <a:blip r:embed="rId5" cstate="print"/>
          <a:stretch>
            <a:fillRect/>
          </a:stretch>
        </p:blipFill>
        <p:spPr>
          <a:xfrm>
            <a:off x="4427846" y="5098594"/>
            <a:ext cx="840851" cy="2301145"/>
          </a:xfrm>
          <a:prstGeom prst="rect">
            <a:avLst/>
          </a:prstGeom>
        </p:spPr>
      </p:pic>
      <p:pic>
        <p:nvPicPr>
          <p:cNvPr id="20" name="bg object 20"/>
          <p:cNvPicPr/>
          <p:nvPr/>
        </p:nvPicPr>
        <p:blipFill>
          <a:blip r:embed="rId6" cstate="print"/>
          <a:stretch>
            <a:fillRect/>
          </a:stretch>
        </p:blipFill>
        <p:spPr>
          <a:xfrm>
            <a:off x="3648609" y="6392411"/>
            <a:ext cx="9296" cy="27725"/>
          </a:xfrm>
          <a:prstGeom prst="rect">
            <a:avLst/>
          </a:prstGeom>
        </p:spPr>
      </p:pic>
      <p:pic>
        <p:nvPicPr>
          <p:cNvPr id="21" name="bg object 21"/>
          <p:cNvPicPr/>
          <p:nvPr/>
        </p:nvPicPr>
        <p:blipFill>
          <a:blip r:embed="rId7" cstate="print"/>
          <a:stretch>
            <a:fillRect/>
          </a:stretch>
        </p:blipFill>
        <p:spPr>
          <a:xfrm>
            <a:off x="3624376" y="5754745"/>
            <a:ext cx="10820" cy="64691"/>
          </a:xfrm>
          <a:prstGeom prst="rect">
            <a:avLst/>
          </a:prstGeom>
        </p:spPr>
      </p:pic>
      <p:pic>
        <p:nvPicPr>
          <p:cNvPr id="22" name="bg object 22"/>
          <p:cNvPicPr/>
          <p:nvPr/>
        </p:nvPicPr>
        <p:blipFill>
          <a:blip r:embed="rId8" cstate="print"/>
          <a:stretch>
            <a:fillRect/>
          </a:stretch>
        </p:blipFill>
        <p:spPr>
          <a:xfrm>
            <a:off x="3638174" y="5542189"/>
            <a:ext cx="66289" cy="201733"/>
          </a:xfrm>
          <a:prstGeom prst="rect">
            <a:avLst/>
          </a:prstGeom>
        </p:spPr>
      </p:pic>
      <p:pic>
        <p:nvPicPr>
          <p:cNvPr id="23" name="bg object 23"/>
          <p:cNvPicPr/>
          <p:nvPr/>
        </p:nvPicPr>
        <p:blipFill>
          <a:blip r:embed="rId9" cstate="print"/>
          <a:stretch>
            <a:fillRect/>
          </a:stretch>
        </p:blipFill>
        <p:spPr>
          <a:xfrm>
            <a:off x="4408703" y="2954555"/>
            <a:ext cx="778764" cy="2023900"/>
          </a:xfrm>
          <a:prstGeom prst="rect">
            <a:avLst/>
          </a:prstGeom>
        </p:spPr>
      </p:pic>
      <p:pic>
        <p:nvPicPr>
          <p:cNvPr id="24" name="bg object 24"/>
          <p:cNvPicPr/>
          <p:nvPr/>
        </p:nvPicPr>
        <p:blipFill>
          <a:blip r:embed="rId10" cstate="print"/>
          <a:stretch>
            <a:fillRect/>
          </a:stretch>
        </p:blipFill>
        <p:spPr>
          <a:xfrm>
            <a:off x="8716213" y="6961098"/>
            <a:ext cx="929606" cy="673753"/>
          </a:xfrm>
          <a:prstGeom prst="rect">
            <a:avLst/>
          </a:prstGeom>
        </p:spPr>
      </p:pic>
      <p:pic>
        <p:nvPicPr>
          <p:cNvPr id="25" name="bg object 25"/>
          <p:cNvPicPr/>
          <p:nvPr/>
        </p:nvPicPr>
        <p:blipFill>
          <a:blip r:embed="rId11" cstate="print"/>
          <a:stretch>
            <a:fillRect/>
          </a:stretch>
        </p:blipFill>
        <p:spPr>
          <a:xfrm>
            <a:off x="5673258" y="5768057"/>
            <a:ext cx="1050600" cy="1802102"/>
          </a:xfrm>
          <a:prstGeom prst="rect">
            <a:avLst/>
          </a:prstGeom>
        </p:spPr>
      </p:pic>
      <p:pic>
        <p:nvPicPr>
          <p:cNvPr id="26" name="bg object 26"/>
          <p:cNvPicPr/>
          <p:nvPr/>
        </p:nvPicPr>
        <p:blipFill>
          <a:blip r:embed="rId12" cstate="print"/>
          <a:stretch>
            <a:fillRect/>
          </a:stretch>
        </p:blipFill>
        <p:spPr>
          <a:xfrm>
            <a:off x="7029461" y="5758816"/>
            <a:ext cx="1005194" cy="1811344"/>
          </a:xfrm>
          <a:prstGeom prst="rect">
            <a:avLst/>
          </a:prstGeom>
        </p:spPr>
      </p:pic>
      <p:pic>
        <p:nvPicPr>
          <p:cNvPr id="27" name="bg object 27"/>
          <p:cNvPicPr/>
          <p:nvPr/>
        </p:nvPicPr>
        <p:blipFill>
          <a:blip r:embed="rId13" cstate="print"/>
          <a:stretch>
            <a:fillRect/>
          </a:stretch>
        </p:blipFill>
        <p:spPr>
          <a:xfrm>
            <a:off x="8233171" y="2940143"/>
            <a:ext cx="3689328" cy="4362011"/>
          </a:xfrm>
          <a:prstGeom prst="rect">
            <a:avLst/>
          </a:prstGeom>
        </p:spPr>
      </p:pic>
      <p:pic>
        <p:nvPicPr>
          <p:cNvPr id="28" name="bg object 28"/>
          <p:cNvPicPr/>
          <p:nvPr/>
        </p:nvPicPr>
        <p:blipFill>
          <a:blip r:embed="rId14" cstate="print"/>
          <a:stretch>
            <a:fillRect/>
          </a:stretch>
        </p:blipFill>
        <p:spPr>
          <a:xfrm>
            <a:off x="9646917" y="6867802"/>
            <a:ext cx="73916" cy="92011"/>
          </a:xfrm>
          <a:prstGeom prst="rect">
            <a:avLst/>
          </a:prstGeom>
        </p:spPr>
      </p:pic>
      <p:pic>
        <p:nvPicPr>
          <p:cNvPr id="29" name="bg object 29"/>
          <p:cNvPicPr/>
          <p:nvPr/>
        </p:nvPicPr>
        <p:blipFill>
          <a:blip r:embed="rId15" cstate="print"/>
          <a:stretch>
            <a:fillRect/>
          </a:stretch>
        </p:blipFill>
        <p:spPr>
          <a:xfrm>
            <a:off x="9772685" y="6766144"/>
            <a:ext cx="18178" cy="27725"/>
          </a:xfrm>
          <a:prstGeom prst="rect">
            <a:avLst/>
          </a:prstGeom>
        </p:spPr>
      </p:pic>
      <p:pic>
        <p:nvPicPr>
          <p:cNvPr id="30" name="bg object 30"/>
          <p:cNvPicPr/>
          <p:nvPr/>
        </p:nvPicPr>
        <p:blipFill>
          <a:blip r:embed="rId16" cstate="print"/>
          <a:stretch>
            <a:fillRect/>
          </a:stretch>
        </p:blipFill>
        <p:spPr>
          <a:xfrm>
            <a:off x="9991038" y="6214732"/>
            <a:ext cx="7795" cy="43127"/>
          </a:xfrm>
          <a:prstGeom prst="rect">
            <a:avLst/>
          </a:prstGeom>
        </p:spPr>
      </p:pic>
      <p:pic>
        <p:nvPicPr>
          <p:cNvPr id="31" name="bg object 31"/>
          <p:cNvPicPr/>
          <p:nvPr/>
        </p:nvPicPr>
        <p:blipFill>
          <a:blip r:embed="rId17" cstate="print"/>
          <a:stretch>
            <a:fillRect/>
          </a:stretch>
        </p:blipFill>
        <p:spPr>
          <a:xfrm>
            <a:off x="5970598" y="5287496"/>
            <a:ext cx="473245" cy="434353"/>
          </a:xfrm>
          <a:prstGeom prst="rect">
            <a:avLst/>
          </a:prstGeom>
        </p:spPr>
      </p:pic>
      <p:pic>
        <p:nvPicPr>
          <p:cNvPr id="32" name="bg object 32"/>
          <p:cNvPicPr/>
          <p:nvPr/>
        </p:nvPicPr>
        <p:blipFill>
          <a:blip r:embed="rId18" cstate="print"/>
          <a:stretch>
            <a:fillRect/>
          </a:stretch>
        </p:blipFill>
        <p:spPr>
          <a:xfrm>
            <a:off x="7368867" y="5296738"/>
            <a:ext cx="443119" cy="425111"/>
          </a:xfrm>
          <a:prstGeom prst="rect">
            <a:avLst/>
          </a:prstGeom>
        </p:spPr>
      </p:pic>
      <p:pic>
        <p:nvPicPr>
          <p:cNvPr id="33" name="bg object 33"/>
          <p:cNvPicPr/>
          <p:nvPr/>
        </p:nvPicPr>
        <p:blipFill>
          <a:blip r:embed="rId19" cstate="print"/>
          <a:stretch>
            <a:fillRect/>
          </a:stretch>
        </p:blipFill>
        <p:spPr>
          <a:xfrm>
            <a:off x="7617714" y="2746071"/>
            <a:ext cx="739637" cy="1959208"/>
          </a:xfrm>
          <a:prstGeom prst="rect">
            <a:avLst/>
          </a:prstGeom>
        </p:spPr>
      </p:pic>
      <p:pic>
        <p:nvPicPr>
          <p:cNvPr id="34" name="bg object 34"/>
          <p:cNvPicPr/>
          <p:nvPr/>
        </p:nvPicPr>
        <p:blipFill>
          <a:blip r:embed="rId20" cstate="print"/>
          <a:stretch>
            <a:fillRect/>
          </a:stretch>
        </p:blipFill>
        <p:spPr>
          <a:xfrm>
            <a:off x="5359598" y="3106491"/>
            <a:ext cx="806744" cy="1524854"/>
          </a:xfrm>
          <a:prstGeom prst="rect">
            <a:avLst/>
          </a:prstGeom>
        </p:spPr>
      </p:pic>
      <p:pic>
        <p:nvPicPr>
          <p:cNvPr id="35" name="bg object 35"/>
          <p:cNvPicPr/>
          <p:nvPr/>
        </p:nvPicPr>
        <p:blipFill>
          <a:blip r:embed="rId21" cstate="print"/>
          <a:stretch>
            <a:fillRect/>
          </a:stretch>
        </p:blipFill>
        <p:spPr>
          <a:xfrm>
            <a:off x="6496126" y="3041800"/>
            <a:ext cx="877291" cy="1515613"/>
          </a:xfrm>
          <a:prstGeom prst="rect">
            <a:avLst/>
          </a:prstGeom>
        </p:spPr>
      </p:pic>
      <p:pic>
        <p:nvPicPr>
          <p:cNvPr id="36" name="bg object 36"/>
          <p:cNvPicPr/>
          <p:nvPr/>
        </p:nvPicPr>
        <p:blipFill>
          <a:blip r:embed="rId22" cstate="print"/>
          <a:stretch>
            <a:fillRect/>
          </a:stretch>
        </p:blipFill>
        <p:spPr>
          <a:xfrm>
            <a:off x="5541122" y="2718346"/>
            <a:ext cx="349703" cy="351179"/>
          </a:xfrm>
          <a:prstGeom prst="rect">
            <a:avLst/>
          </a:prstGeom>
        </p:spPr>
      </p:pic>
      <p:pic>
        <p:nvPicPr>
          <p:cNvPr id="37" name="bg object 37"/>
          <p:cNvPicPr/>
          <p:nvPr/>
        </p:nvPicPr>
        <p:blipFill>
          <a:blip r:embed="rId23" cstate="print"/>
          <a:stretch>
            <a:fillRect/>
          </a:stretch>
        </p:blipFill>
        <p:spPr>
          <a:xfrm>
            <a:off x="6723203" y="2644413"/>
            <a:ext cx="339544" cy="351179"/>
          </a:xfrm>
          <a:prstGeom prst="rect">
            <a:avLst/>
          </a:prstGeom>
        </p:spPr>
      </p:pic>
      <p:sp>
        <p:nvSpPr>
          <p:cNvPr id="38" name="bg object 38"/>
          <p:cNvSpPr/>
          <p:nvPr/>
        </p:nvSpPr>
        <p:spPr>
          <a:xfrm>
            <a:off x="4387290" y="1468043"/>
            <a:ext cx="5687186" cy="641364"/>
          </a:xfrm>
          <a:custGeom>
            <a:avLst/>
            <a:gdLst/>
            <a:ahLst/>
            <a:cxnLst/>
            <a:rect l="l" t="t" r="r" b="b"/>
            <a:pathLst>
              <a:path w="7814944" h="881380">
                <a:moveTo>
                  <a:pt x="512330" y="7023"/>
                </a:moveTo>
                <a:lnTo>
                  <a:pt x="459359" y="7023"/>
                </a:lnTo>
                <a:lnTo>
                  <a:pt x="396836" y="263144"/>
                </a:lnTo>
                <a:lnTo>
                  <a:pt x="391007" y="286880"/>
                </a:lnTo>
                <a:lnTo>
                  <a:pt x="385762" y="309232"/>
                </a:lnTo>
                <a:lnTo>
                  <a:pt x="381114" y="330225"/>
                </a:lnTo>
                <a:lnTo>
                  <a:pt x="377050" y="349834"/>
                </a:lnTo>
                <a:lnTo>
                  <a:pt x="371525" y="316230"/>
                </a:lnTo>
                <a:lnTo>
                  <a:pt x="364540" y="281508"/>
                </a:lnTo>
                <a:lnTo>
                  <a:pt x="356057" y="245656"/>
                </a:lnTo>
                <a:lnTo>
                  <a:pt x="346062" y="208686"/>
                </a:lnTo>
                <a:lnTo>
                  <a:pt x="302615" y="55181"/>
                </a:lnTo>
                <a:lnTo>
                  <a:pt x="288988" y="7023"/>
                </a:lnTo>
                <a:lnTo>
                  <a:pt x="225323" y="7023"/>
                </a:lnTo>
                <a:lnTo>
                  <a:pt x="149517" y="276123"/>
                </a:lnTo>
                <a:lnTo>
                  <a:pt x="147396" y="284391"/>
                </a:lnTo>
                <a:lnTo>
                  <a:pt x="143713" y="299427"/>
                </a:lnTo>
                <a:lnTo>
                  <a:pt x="138442" y="321259"/>
                </a:lnTo>
                <a:lnTo>
                  <a:pt x="131610" y="349834"/>
                </a:lnTo>
                <a:lnTo>
                  <a:pt x="127901" y="329539"/>
                </a:lnTo>
                <a:lnTo>
                  <a:pt x="123850" y="309168"/>
                </a:lnTo>
                <a:lnTo>
                  <a:pt x="119468" y="288747"/>
                </a:lnTo>
                <a:lnTo>
                  <a:pt x="114757" y="268274"/>
                </a:lnTo>
                <a:lnTo>
                  <a:pt x="54127" y="7023"/>
                </a:lnTo>
                <a:lnTo>
                  <a:pt x="0" y="7023"/>
                </a:lnTo>
                <a:lnTo>
                  <a:pt x="105752" y="405549"/>
                </a:lnTo>
                <a:lnTo>
                  <a:pt x="159575" y="405549"/>
                </a:lnTo>
                <a:lnTo>
                  <a:pt x="175069" y="349834"/>
                </a:lnTo>
                <a:lnTo>
                  <a:pt x="244068" y="101892"/>
                </a:lnTo>
                <a:lnTo>
                  <a:pt x="246862" y="91732"/>
                </a:lnTo>
                <a:lnTo>
                  <a:pt x="249732" y="80581"/>
                </a:lnTo>
                <a:lnTo>
                  <a:pt x="252717" y="68402"/>
                </a:lnTo>
                <a:lnTo>
                  <a:pt x="255803" y="55181"/>
                </a:lnTo>
                <a:lnTo>
                  <a:pt x="257289" y="61353"/>
                </a:lnTo>
                <a:lnTo>
                  <a:pt x="259867" y="71196"/>
                </a:lnTo>
                <a:lnTo>
                  <a:pt x="263525" y="84709"/>
                </a:lnTo>
                <a:lnTo>
                  <a:pt x="268262" y="101892"/>
                </a:lnTo>
                <a:lnTo>
                  <a:pt x="352234" y="405549"/>
                </a:lnTo>
                <a:lnTo>
                  <a:pt x="403123" y="405549"/>
                </a:lnTo>
                <a:lnTo>
                  <a:pt x="418388" y="349834"/>
                </a:lnTo>
                <a:lnTo>
                  <a:pt x="512330" y="7023"/>
                </a:lnTo>
                <a:close/>
              </a:path>
              <a:path w="7814944" h="881380">
                <a:moveTo>
                  <a:pt x="859866" y="358533"/>
                </a:moveTo>
                <a:lnTo>
                  <a:pt x="615264" y="358533"/>
                </a:lnTo>
                <a:lnTo>
                  <a:pt x="615264" y="222821"/>
                </a:lnTo>
                <a:lnTo>
                  <a:pt x="835672" y="222821"/>
                </a:lnTo>
                <a:lnTo>
                  <a:pt x="835672" y="176123"/>
                </a:lnTo>
                <a:lnTo>
                  <a:pt x="615264" y="176123"/>
                </a:lnTo>
                <a:lnTo>
                  <a:pt x="615264" y="54038"/>
                </a:lnTo>
                <a:lnTo>
                  <a:pt x="850646" y="54038"/>
                </a:lnTo>
                <a:lnTo>
                  <a:pt x="850646" y="7023"/>
                </a:lnTo>
                <a:lnTo>
                  <a:pt x="562495" y="7023"/>
                </a:lnTo>
                <a:lnTo>
                  <a:pt x="562495" y="405549"/>
                </a:lnTo>
                <a:lnTo>
                  <a:pt x="859866" y="405549"/>
                </a:lnTo>
                <a:lnTo>
                  <a:pt x="859866" y="358533"/>
                </a:lnTo>
                <a:close/>
              </a:path>
              <a:path w="7814944" h="881380">
                <a:moveTo>
                  <a:pt x="1417015" y="405549"/>
                </a:moveTo>
                <a:lnTo>
                  <a:pt x="1367624" y="284810"/>
                </a:lnTo>
                <a:lnTo>
                  <a:pt x="1350073" y="241884"/>
                </a:lnTo>
                <a:lnTo>
                  <a:pt x="1294193" y="105308"/>
                </a:lnTo>
                <a:lnTo>
                  <a:pt x="1294193" y="241884"/>
                </a:lnTo>
                <a:lnTo>
                  <a:pt x="1159116" y="241884"/>
                </a:lnTo>
                <a:lnTo>
                  <a:pt x="1202893" y="125031"/>
                </a:lnTo>
                <a:lnTo>
                  <a:pt x="1209408" y="106083"/>
                </a:lnTo>
                <a:lnTo>
                  <a:pt x="1215148" y="87083"/>
                </a:lnTo>
                <a:lnTo>
                  <a:pt x="1220127" y="68033"/>
                </a:lnTo>
                <a:lnTo>
                  <a:pt x="1224356" y="48907"/>
                </a:lnTo>
                <a:lnTo>
                  <a:pt x="1229601" y="66205"/>
                </a:lnTo>
                <a:lnTo>
                  <a:pt x="1236052" y="85737"/>
                </a:lnTo>
                <a:lnTo>
                  <a:pt x="1243736" y="107505"/>
                </a:lnTo>
                <a:lnTo>
                  <a:pt x="1252626" y="131521"/>
                </a:lnTo>
                <a:lnTo>
                  <a:pt x="1294193" y="241884"/>
                </a:lnTo>
                <a:lnTo>
                  <a:pt x="1294193" y="105308"/>
                </a:lnTo>
                <a:lnTo>
                  <a:pt x="1271117" y="48907"/>
                </a:lnTo>
                <a:lnTo>
                  <a:pt x="1253985" y="7023"/>
                </a:lnTo>
                <a:lnTo>
                  <a:pt x="1197127" y="7023"/>
                </a:lnTo>
                <a:lnTo>
                  <a:pt x="1044155" y="405549"/>
                </a:lnTo>
                <a:lnTo>
                  <a:pt x="1100175" y="405549"/>
                </a:lnTo>
                <a:lnTo>
                  <a:pt x="1143838" y="284810"/>
                </a:lnTo>
                <a:lnTo>
                  <a:pt x="1310525" y="284810"/>
                </a:lnTo>
                <a:lnTo>
                  <a:pt x="1356918" y="405549"/>
                </a:lnTo>
                <a:lnTo>
                  <a:pt x="1417015" y="405549"/>
                </a:lnTo>
                <a:close/>
              </a:path>
              <a:path w="7814944" h="881380">
                <a:moveTo>
                  <a:pt x="1810512" y="405549"/>
                </a:moveTo>
                <a:lnTo>
                  <a:pt x="1741195" y="297065"/>
                </a:lnTo>
                <a:lnTo>
                  <a:pt x="1708835" y="255346"/>
                </a:lnTo>
                <a:lnTo>
                  <a:pt x="1675523" y="229209"/>
                </a:lnTo>
                <a:lnTo>
                  <a:pt x="1674304" y="228587"/>
                </a:lnTo>
                <a:lnTo>
                  <a:pt x="1665706" y="224193"/>
                </a:lnTo>
                <a:lnTo>
                  <a:pt x="1715554" y="211010"/>
                </a:lnTo>
                <a:lnTo>
                  <a:pt x="1750415" y="187223"/>
                </a:lnTo>
                <a:lnTo>
                  <a:pt x="1771053" y="154851"/>
                </a:lnTo>
                <a:lnTo>
                  <a:pt x="1777949" y="115811"/>
                </a:lnTo>
                <a:lnTo>
                  <a:pt x="1776907" y="99695"/>
                </a:lnTo>
                <a:lnTo>
                  <a:pt x="1761261" y="55664"/>
                </a:lnTo>
                <a:lnTo>
                  <a:pt x="1730209" y="24180"/>
                </a:lnTo>
                <a:lnTo>
                  <a:pt x="1723605" y="20993"/>
                </a:lnTo>
                <a:lnTo>
                  <a:pt x="1723605" y="115811"/>
                </a:lnTo>
                <a:lnTo>
                  <a:pt x="1722945" y="125285"/>
                </a:lnTo>
                <a:lnTo>
                  <a:pt x="1699907" y="165735"/>
                </a:lnTo>
                <a:lnTo>
                  <a:pt x="1657667" y="181051"/>
                </a:lnTo>
                <a:lnTo>
                  <a:pt x="1625384" y="182930"/>
                </a:lnTo>
                <a:lnTo>
                  <a:pt x="1512100" y="182930"/>
                </a:lnTo>
                <a:lnTo>
                  <a:pt x="1512100" y="51104"/>
                </a:lnTo>
                <a:lnTo>
                  <a:pt x="1638160" y="51104"/>
                </a:lnTo>
                <a:lnTo>
                  <a:pt x="1676590" y="55664"/>
                </a:lnTo>
                <a:lnTo>
                  <a:pt x="1712036" y="79057"/>
                </a:lnTo>
                <a:lnTo>
                  <a:pt x="1723605" y="115811"/>
                </a:lnTo>
                <a:lnTo>
                  <a:pt x="1723605" y="20993"/>
                </a:lnTo>
                <a:lnTo>
                  <a:pt x="1682940" y="9740"/>
                </a:lnTo>
                <a:lnTo>
                  <a:pt x="1636064" y="7023"/>
                </a:lnTo>
                <a:lnTo>
                  <a:pt x="1459318" y="7023"/>
                </a:lnTo>
                <a:lnTo>
                  <a:pt x="1459318" y="405549"/>
                </a:lnTo>
                <a:lnTo>
                  <a:pt x="1512100" y="405549"/>
                </a:lnTo>
                <a:lnTo>
                  <a:pt x="1512100" y="228587"/>
                </a:lnTo>
                <a:lnTo>
                  <a:pt x="1573250" y="228587"/>
                </a:lnTo>
                <a:lnTo>
                  <a:pt x="1614728" y="234619"/>
                </a:lnTo>
                <a:lnTo>
                  <a:pt x="1646174" y="258953"/>
                </a:lnTo>
                <a:lnTo>
                  <a:pt x="1670418" y="290982"/>
                </a:lnTo>
                <a:lnTo>
                  <a:pt x="1744230" y="405549"/>
                </a:lnTo>
                <a:lnTo>
                  <a:pt x="1810512" y="405549"/>
                </a:lnTo>
                <a:close/>
              </a:path>
              <a:path w="7814944" h="881380">
                <a:moveTo>
                  <a:pt x="2159089" y="358533"/>
                </a:moveTo>
                <a:lnTo>
                  <a:pt x="1914486" y="358533"/>
                </a:lnTo>
                <a:lnTo>
                  <a:pt x="1914486" y="222821"/>
                </a:lnTo>
                <a:lnTo>
                  <a:pt x="2134908" y="222821"/>
                </a:lnTo>
                <a:lnTo>
                  <a:pt x="2134908" y="176123"/>
                </a:lnTo>
                <a:lnTo>
                  <a:pt x="1914486" y="176123"/>
                </a:lnTo>
                <a:lnTo>
                  <a:pt x="1914486" y="54038"/>
                </a:lnTo>
                <a:lnTo>
                  <a:pt x="2149881" y="54038"/>
                </a:lnTo>
                <a:lnTo>
                  <a:pt x="2149881" y="7023"/>
                </a:lnTo>
                <a:lnTo>
                  <a:pt x="1861718" y="7023"/>
                </a:lnTo>
                <a:lnTo>
                  <a:pt x="1861718" y="405549"/>
                </a:lnTo>
                <a:lnTo>
                  <a:pt x="2159089" y="405549"/>
                </a:lnTo>
                <a:lnTo>
                  <a:pt x="2159089" y="358533"/>
                </a:lnTo>
                <a:close/>
              </a:path>
              <a:path w="7814944" h="881380">
                <a:moveTo>
                  <a:pt x="2659913" y="7023"/>
                </a:moveTo>
                <a:lnTo>
                  <a:pt x="2391130" y="7023"/>
                </a:lnTo>
                <a:lnTo>
                  <a:pt x="2391130" y="405549"/>
                </a:lnTo>
                <a:lnTo>
                  <a:pt x="2443797" y="405549"/>
                </a:lnTo>
                <a:lnTo>
                  <a:pt x="2443797" y="224497"/>
                </a:lnTo>
                <a:lnTo>
                  <a:pt x="2630805" y="224497"/>
                </a:lnTo>
                <a:lnTo>
                  <a:pt x="2630805" y="177482"/>
                </a:lnTo>
                <a:lnTo>
                  <a:pt x="2443797" y="177482"/>
                </a:lnTo>
                <a:lnTo>
                  <a:pt x="2443797" y="54038"/>
                </a:lnTo>
                <a:lnTo>
                  <a:pt x="2659913" y="54038"/>
                </a:lnTo>
                <a:lnTo>
                  <a:pt x="2659913" y="7023"/>
                </a:lnTo>
                <a:close/>
              </a:path>
              <a:path w="7814944" h="881380">
                <a:moveTo>
                  <a:pt x="2842209" y="672757"/>
                </a:moveTo>
                <a:lnTo>
                  <a:pt x="2838285" y="622490"/>
                </a:lnTo>
                <a:lnTo>
                  <a:pt x="2826499" y="578104"/>
                </a:lnTo>
                <a:lnTo>
                  <a:pt x="2806954" y="540334"/>
                </a:lnTo>
                <a:lnTo>
                  <a:pt x="2787866" y="518134"/>
                </a:lnTo>
                <a:lnTo>
                  <a:pt x="2787866" y="671918"/>
                </a:lnTo>
                <a:lnTo>
                  <a:pt x="2787205" y="693674"/>
                </a:lnTo>
                <a:lnTo>
                  <a:pt x="2781947" y="732091"/>
                </a:lnTo>
                <a:lnTo>
                  <a:pt x="2764828" y="777176"/>
                </a:lnTo>
                <a:lnTo>
                  <a:pt x="2732557" y="810996"/>
                </a:lnTo>
                <a:lnTo>
                  <a:pt x="2685719" y="825347"/>
                </a:lnTo>
                <a:lnTo>
                  <a:pt x="2650591" y="827201"/>
                </a:lnTo>
                <a:lnTo>
                  <a:pt x="2565463" y="827201"/>
                </a:lnTo>
                <a:lnTo>
                  <a:pt x="2565463" y="522706"/>
                </a:lnTo>
                <a:lnTo>
                  <a:pt x="2649232" y="522706"/>
                </a:lnTo>
                <a:lnTo>
                  <a:pt x="2689758" y="524751"/>
                </a:lnTo>
                <a:lnTo>
                  <a:pt x="2731528" y="537984"/>
                </a:lnTo>
                <a:lnTo>
                  <a:pt x="2767342" y="575906"/>
                </a:lnTo>
                <a:lnTo>
                  <a:pt x="2782709" y="616686"/>
                </a:lnTo>
                <a:lnTo>
                  <a:pt x="2787866" y="671918"/>
                </a:lnTo>
                <a:lnTo>
                  <a:pt x="2787866" y="518134"/>
                </a:lnTo>
                <a:lnTo>
                  <a:pt x="2752687" y="492518"/>
                </a:lnTo>
                <a:lnTo>
                  <a:pt x="2707335" y="478967"/>
                </a:lnTo>
                <a:lnTo>
                  <a:pt x="2650071" y="475703"/>
                </a:lnTo>
                <a:lnTo>
                  <a:pt x="2512796" y="475703"/>
                </a:lnTo>
                <a:lnTo>
                  <a:pt x="2512796" y="874217"/>
                </a:lnTo>
                <a:lnTo>
                  <a:pt x="2656560" y="874217"/>
                </a:lnTo>
                <a:lnTo>
                  <a:pt x="2706116" y="870381"/>
                </a:lnTo>
                <a:lnTo>
                  <a:pt x="2746349" y="859028"/>
                </a:lnTo>
                <a:lnTo>
                  <a:pt x="2787027" y="831786"/>
                </a:lnTo>
                <a:lnTo>
                  <a:pt x="2791244" y="827201"/>
                </a:lnTo>
                <a:lnTo>
                  <a:pt x="2795905" y="822147"/>
                </a:lnTo>
                <a:lnTo>
                  <a:pt x="2819463" y="785304"/>
                </a:lnTo>
                <a:lnTo>
                  <a:pt x="2836202" y="735063"/>
                </a:lnTo>
                <a:lnTo>
                  <a:pt x="2841548" y="694804"/>
                </a:lnTo>
                <a:lnTo>
                  <a:pt x="2842209" y="672757"/>
                </a:lnTo>
                <a:close/>
              </a:path>
              <a:path w="7814944" h="881380">
                <a:moveTo>
                  <a:pt x="2976549" y="475703"/>
                </a:moveTo>
                <a:lnTo>
                  <a:pt x="2923781" y="475703"/>
                </a:lnTo>
                <a:lnTo>
                  <a:pt x="2923781" y="874217"/>
                </a:lnTo>
                <a:lnTo>
                  <a:pt x="2976549" y="874217"/>
                </a:lnTo>
                <a:lnTo>
                  <a:pt x="2976549" y="475703"/>
                </a:lnTo>
                <a:close/>
              </a:path>
              <a:path w="7814944" h="881380">
                <a:moveTo>
                  <a:pt x="3058020" y="405549"/>
                </a:moveTo>
                <a:lnTo>
                  <a:pt x="3008630" y="284810"/>
                </a:lnTo>
                <a:lnTo>
                  <a:pt x="2991066" y="241884"/>
                </a:lnTo>
                <a:lnTo>
                  <a:pt x="2935198" y="105321"/>
                </a:lnTo>
                <a:lnTo>
                  <a:pt x="2935198" y="241884"/>
                </a:lnTo>
                <a:lnTo>
                  <a:pt x="2800121" y="241884"/>
                </a:lnTo>
                <a:lnTo>
                  <a:pt x="2843885" y="125031"/>
                </a:lnTo>
                <a:lnTo>
                  <a:pt x="2850400" y="106083"/>
                </a:lnTo>
                <a:lnTo>
                  <a:pt x="2856153" y="87083"/>
                </a:lnTo>
                <a:lnTo>
                  <a:pt x="2861132" y="68033"/>
                </a:lnTo>
                <a:lnTo>
                  <a:pt x="2865348" y="48907"/>
                </a:lnTo>
                <a:lnTo>
                  <a:pt x="2870593" y="66205"/>
                </a:lnTo>
                <a:lnTo>
                  <a:pt x="2877058" y="85737"/>
                </a:lnTo>
                <a:lnTo>
                  <a:pt x="2884728" y="107505"/>
                </a:lnTo>
                <a:lnTo>
                  <a:pt x="2893618" y="131521"/>
                </a:lnTo>
                <a:lnTo>
                  <a:pt x="2935198" y="241884"/>
                </a:lnTo>
                <a:lnTo>
                  <a:pt x="2935198" y="105321"/>
                </a:lnTo>
                <a:lnTo>
                  <a:pt x="2912122" y="48907"/>
                </a:lnTo>
                <a:lnTo>
                  <a:pt x="2894990" y="7023"/>
                </a:lnTo>
                <a:lnTo>
                  <a:pt x="2838132" y="7023"/>
                </a:lnTo>
                <a:lnTo>
                  <a:pt x="2685148" y="405549"/>
                </a:lnTo>
                <a:lnTo>
                  <a:pt x="2741066" y="405549"/>
                </a:lnTo>
                <a:lnTo>
                  <a:pt x="2784830" y="284810"/>
                </a:lnTo>
                <a:lnTo>
                  <a:pt x="2951530" y="284810"/>
                </a:lnTo>
                <a:lnTo>
                  <a:pt x="2997911" y="405549"/>
                </a:lnTo>
                <a:lnTo>
                  <a:pt x="3058020" y="405549"/>
                </a:lnTo>
                <a:close/>
              </a:path>
              <a:path w="7814944" h="881380">
                <a:moveTo>
                  <a:pt x="3161258" y="7023"/>
                </a:moveTo>
                <a:lnTo>
                  <a:pt x="3108490" y="7023"/>
                </a:lnTo>
                <a:lnTo>
                  <a:pt x="3108490" y="405549"/>
                </a:lnTo>
                <a:lnTo>
                  <a:pt x="3161258" y="405549"/>
                </a:lnTo>
                <a:lnTo>
                  <a:pt x="3161258" y="7023"/>
                </a:lnTo>
                <a:close/>
              </a:path>
              <a:path w="7814944" h="881380">
                <a:moveTo>
                  <a:pt x="3368687" y="761657"/>
                </a:moveTo>
                <a:lnTo>
                  <a:pt x="3359327" y="717753"/>
                </a:lnTo>
                <a:lnTo>
                  <a:pt x="3330943" y="682536"/>
                </a:lnTo>
                <a:lnTo>
                  <a:pt x="3286214" y="658723"/>
                </a:lnTo>
                <a:lnTo>
                  <a:pt x="3242106" y="646010"/>
                </a:lnTo>
                <a:lnTo>
                  <a:pt x="3183407" y="631736"/>
                </a:lnTo>
                <a:lnTo>
                  <a:pt x="3160471" y="624598"/>
                </a:lnTo>
                <a:lnTo>
                  <a:pt x="3126194" y="603161"/>
                </a:lnTo>
                <a:lnTo>
                  <a:pt x="3117494" y="575170"/>
                </a:lnTo>
                <a:lnTo>
                  <a:pt x="3118866" y="563283"/>
                </a:lnTo>
                <a:lnTo>
                  <a:pt x="3151924" y="525272"/>
                </a:lnTo>
                <a:lnTo>
                  <a:pt x="3209112" y="515378"/>
                </a:lnTo>
                <a:lnTo>
                  <a:pt x="3230651" y="516597"/>
                </a:lnTo>
                <a:lnTo>
                  <a:pt x="3278530" y="534758"/>
                </a:lnTo>
                <a:lnTo>
                  <a:pt x="3302914" y="574065"/>
                </a:lnTo>
                <a:lnTo>
                  <a:pt x="3306178" y="591820"/>
                </a:lnTo>
                <a:lnTo>
                  <a:pt x="3356648" y="587946"/>
                </a:lnTo>
                <a:lnTo>
                  <a:pt x="3345129" y="539521"/>
                </a:lnTo>
                <a:lnTo>
                  <a:pt x="3315017" y="500849"/>
                </a:lnTo>
                <a:lnTo>
                  <a:pt x="3267481" y="476973"/>
                </a:lnTo>
                <a:lnTo>
                  <a:pt x="3228403" y="469798"/>
                </a:lnTo>
                <a:lnTo>
                  <a:pt x="3206915" y="468896"/>
                </a:lnTo>
                <a:lnTo>
                  <a:pt x="3187268" y="469747"/>
                </a:lnTo>
                <a:lnTo>
                  <a:pt x="3133826" y="482498"/>
                </a:lnTo>
                <a:lnTo>
                  <a:pt x="3093313" y="510070"/>
                </a:lnTo>
                <a:lnTo>
                  <a:pt x="3070961" y="549579"/>
                </a:lnTo>
                <a:lnTo>
                  <a:pt x="3066707" y="578726"/>
                </a:lnTo>
                <a:lnTo>
                  <a:pt x="3067570" y="592137"/>
                </a:lnTo>
                <a:lnTo>
                  <a:pt x="3080639" y="628357"/>
                </a:lnTo>
                <a:lnTo>
                  <a:pt x="3109874" y="657517"/>
                </a:lnTo>
                <a:lnTo>
                  <a:pt x="3153473" y="677532"/>
                </a:lnTo>
                <a:lnTo>
                  <a:pt x="3200108" y="690346"/>
                </a:lnTo>
                <a:lnTo>
                  <a:pt x="3225152" y="696493"/>
                </a:lnTo>
                <a:lnTo>
                  <a:pt x="3245345" y="701763"/>
                </a:lnTo>
                <a:lnTo>
                  <a:pt x="3282708" y="714781"/>
                </a:lnTo>
                <a:lnTo>
                  <a:pt x="3311702" y="740562"/>
                </a:lnTo>
                <a:lnTo>
                  <a:pt x="3317798" y="766051"/>
                </a:lnTo>
                <a:lnTo>
                  <a:pt x="3317087" y="775081"/>
                </a:lnTo>
                <a:lnTo>
                  <a:pt x="3292297" y="814082"/>
                </a:lnTo>
                <a:lnTo>
                  <a:pt x="3247263" y="831430"/>
                </a:lnTo>
                <a:lnTo>
                  <a:pt x="3218853" y="833691"/>
                </a:lnTo>
                <a:lnTo>
                  <a:pt x="3202305" y="832954"/>
                </a:lnTo>
                <a:lnTo>
                  <a:pt x="3157702" y="821867"/>
                </a:lnTo>
                <a:lnTo>
                  <a:pt x="3124987" y="799998"/>
                </a:lnTo>
                <a:lnTo>
                  <a:pt x="3103537" y="756119"/>
                </a:lnTo>
                <a:lnTo>
                  <a:pt x="3101162" y="741870"/>
                </a:lnTo>
                <a:lnTo>
                  <a:pt x="3051416" y="746163"/>
                </a:lnTo>
                <a:lnTo>
                  <a:pt x="3057448" y="784009"/>
                </a:lnTo>
                <a:lnTo>
                  <a:pt x="3084715" y="832650"/>
                </a:lnTo>
                <a:lnTo>
                  <a:pt x="3130689" y="865212"/>
                </a:lnTo>
                <a:lnTo>
                  <a:pt x="3171621" y="877049"/>
                </a:lnTo>
                <a:lnTo>
                  <a:pt x="3221367" y="881024"/>
                </a:lnTo>
                <a:lnTo>
                  <a:pt x="3242246" y="880033"/>
                </a:lnTo>
                <a:lnTo>
                  <a:pt x="3280524" y="872185"/>
                </a:lnTo>
                <a:lnTo>
                  <a:pt x="3328263" y="846620"/>
                </a:lnTo>
                <a:lnTo>
                  <a:pt x="3341255" y="833691"/>
                </a:lnTo>
                <a:lnTo>
                  <a:pt x="3350463" y="821550"/>
                </a:lnTo>
                <a:lnTo>
                  <a:pt x="3358438" y="807275"/>
                </a:lnTo>
                <a:lnTo>
                  <a:pt x="3364128" y="792543"/>
                </a:lnTo>
                <a:lnTo>
                  <a:pt x="3367544" y="777341"/>
                </a:lnTo>
                <a:lnTo>
                  <a:pt x="3368687" y="761657"/>
                </a:lnTo>
                <a:close/>
              </a:path>
              <a:path w="7814944" h="881380">
                <a:moveTo>
                  <a:pt x="3500932" y="358533"/>
                </a:moveTo>
                <a:lnTo>
                  <a:pt x="3304603" y="358533"/>
                </a:lnTo>
                <a:lnTo>
                  <a:pt x="3304603" y="7023"/>
                </a:lnTo>
                <a:lnTo>
                  <a:pt x="3251936" y="7023"/>
                </a:lnTo>
                <a:lnTo>
                  <a:pt x="3251936" y="405549"/>
                </a:lnTo>
                <a:lnTo>
                  <a:pt x="3500932" y="405549"/>
                </a:lnTo>
                <a:lnTo>
                  <a:pt x="3500932" y="358533"/>
                </a:lnTo>
                <a:close/>
              </a:path>
              <a:path w="7814944" h="881380">
                <a:moveTo>
                  <a:pt x="3624910" y="7023"/>
                </a:moveTo>
                <a:lnTo>
                  <a:pt x="3572141" y="7023"/>
                </a:lnTo>
                <a:lnTo>
                  <a:pt x="3572141" y="405549"/>
                </a:lnTo>
                <a:lnTo>
                  <a:pt x="3624910" y="405549"/>
                </a:lnTo>
                <a:lnTo>
                  <a:pt x="3624910" y="7023"/>
                </a:lnTo>
                <a:close/>
              </a:path>
              <a:path w="7814944" h="881380">
                <a:moveTo>
                  <a:pt x="3777056" y="747839"/>
                </a:moveTo>
                <a:lnTo>
                  <a:pt x="3724389" y="734428"/>
                </a:lnTo>
                <a:lnTo>
                  <a:pt x="3717709" y="758075"/>
                </a:lnTo>
                <a:lnTo>
                  <a:pt x="3708552" y="778598"/>
                </a:lnTo>
                <a:lnTo>
                  <a:pt x="3682809" y="810348"/>
                </a:lnTo>
                <a:lnTo>
                  <a:pt x="3648659" y="829487"/>
                </a:lnTo>
                <a:lnTo>
                  <a:pt x="3607739" y="835901"/>
                </a:lnTo>
                <a:lnTo>
                  <a:pt x="3589845" y="834720"/>
                </a:lnTo>
                <a:lnTo>
                  <a:pt x="3540099" y="817156"/>
                </a:lnTo>
                <a:lnTo>
                  <a:pt x="3502444" y="778192"/>
                </a:lnTo>
                <a:lnTo>
                  <a:pt x="3487547" y="740651"/>
                </a:lnTo>
                <a:lnTo>
                  <a:pt x="3480092" y="696290"/>
                </a:lnTo>
                <a:lnTo>
                  <a:pt x="3479152" y="671715"/>
                </a:lnTo>
                <a:lnTo>
                  <a:pt x="3479939" y="652145"/>
                </a:lnTo>
                <a:lnTo>
                  <a:pt x="3486226" y="613854"/>
                </a:lnTo>
                <a:lnTo>
                  <a:pt x="3499078" y="577583"/>
                </a:lnTo>
                <a:lnTo>
                  <a:pt x="3535070" y="536117"/>
                </a:lnTo>
                <a:lnTo>
                  <a:pt x="3569678" y="519531"/>
                </a:lnTo>
                <a:lnTo>
                  <a:pt x="3611816" y="514019"/>
                </a:lnTo>
                <a:lnTo>
                  <a:pt x="3630980" y="515277"/>
                </a:lnTo>
                <a:lnTo>
                  <a:pt x="3678212" y="533920"/>
                </a:lnTo>
                <a:lnTo>
                  <a:pt x="3710660" y="576986"/>
                </a:lnTo>
                <a:lnTo>
                  <a:pt x="3718420" y="597268"/>
                </a:lnTo>
                <a:lnTo>
                  <a:pt x="3770249" y="585012"/>
                </a:lnTo>
                <a:lnTo>
                  <a:pt x="3760698" y="558977"/>
                </a:lnTo>
                <a:lnTo>
                  <a:pt x="3748074" y="536028"/>
                </a:lnTo>
                <a:lnTo>
                  <a:pt x="3732339" y="516140"/>
                </a:lnTo>
                <a:lnTo>
                  <a:pt x="3729952" y="514019"/>
                </a:lnTo>
                <a:lnTo>
                  <a:pt x="3713492" y="499364"/>
                </a:lnTo>
                <a:lnTo>
                  <a:pt x="3691902" y="486029"/>
                </a:lnTo>
                <a:lnTo>
                  <a:pt x="3667950" y="476504"/>
                </a:lnTo>
                <a:lnTo>
                  <a:pt x="3641636" y="470801"/>
                </a:lnTo>
                <a:lnTo>
                  <a:pt x="3612972" y="468896"/>
                </a:lnTo>
                <a:lnTo>
                  <a:pt x="3587140" y="470408"/>
                </a:lnTo>
                <a:lnTo>
                  <a:pt x="3538804" y="482447"/>
                </a:lnTo>
                <a:lnTo>
                  <a:pt x="3495611" y="506387"/>
                </a:lnTo>
                <a:lnTo>
                  <a:pt x="3461753" y="541566"/>
                </a:lnTo>
                <a:lnTo>
                  <a:pt x="3438194" y="587552"/>
                </a:lnTo>
                <a:lnTo>
                  <a:pt x="3426307" y="641819"/>
                </a:lnTo>
                <a:lnTo>
                  <a:pt x="3424809" y="671918"/>
                </a:lnTo>
                <a:lnTo>
                  <a:pt x="3426129" y="700036"/>
                </a:lnTo>
                <a:lnTo>
                  <a:pt x="3436645" y="753478"/>
                </a:lnTo>
                <a:lnTo>
                  <a:pt x="3457638" y="802195"/>
                </a:lnTo>
                <a:lnTo>
                  <a:pt x="3488359" y="840155"/>
                </a:lnTo>
                <a:lnTo>
                  <a:pt x="3529012" y="866228"/>
                </a:lnTo>
                <a:lnTo>
                  <a:pt x="3581438" y="879373"/>
                </a:lnTo>
                <a:lnTo>
                  <a:pt x="3612134" y="881024"/>
                </a:lnTo>
                <a:lnTo>
                  <a:pt x="3642042" y="878890"/>
                </a:lnTo>
                <a:lnTo>
                  <a:pt x="3669550" y="872477"/>
                </a:lnTo>
                <a:lnTo>
                  <a:pt x="3694696" y="861809"/>
                </a:lnTo>
                <a:lnTo>
                  <a:pt x="3717467" y="846886"/>
                </a:lnTo>
                <a:lnTo>
                  <a:pt x="3728974" y="835901"/>
                </a:lnTo>
                <a:lnTo>
                  <a:pt x="3737343" y="827913"/>
                </a:lnTo>
                <a:lnTo>
                  <a:pt x="3753904" y="805065"/>
                </a:lnTo>
                <a:lnTo>
                  <a:pt x="3767137" y="778357"/>
                </a:lnTo>
                <a:lnTo>
                  <a:pt x="3777056" y="747839"/>
                </a:lnTo>
                <a:close/>
              </a:path>
              <a:path w="7814944" h="881380">
                <a:moveTo>
                  <a:pt x="3903853" y="475703"/>
                </a:moveTo>
                <a:lnTo>
                  <a:pt x="3851084" y="475703"/>
                </a:lnTo>
                <a:lnTo>
                  <a:pt x="3851084" y="874217"/>
                </a:lnTo>
                <a:lnTo>
                  <a:pt x="3903853" y="874217"/>
                </a:lnTo>
                <a:lnTo>
                  <a:pt x="3903853" y="475703"/>
                </a:lnTo>
                <a:close/>
              </a:path>
              <a:path w="7814944" h="881380">
                <a:moveTo>
                  <a:pt x="4031183" y="7023"/>
                </a:moveTo>
                <a:lnTo>
                  <a:pt x="3980611" y="7023"/>
                </a:lnTo>
                <a:lnTo>
                  <a:pt x="3980611" y="319887"/>
                </a:lnTo>
                <a:lnTo>
                  <a:pt x="3828389" y="92354"/>
                </a:lnTo>
                <a:lnTo>
                  <a:pt x="3771290" y="7023"/>
                </a:lnTo>
                <a:lnTo>
                  <a:pt x="3717264" y="7023"/>
                </a:lnTo>
                <a:lnTo>
                  <a:pt x="3717264" y="405549"/>
                </a:lnTo>
                <a:lnTo>
                  <a:pt x="3767734" y="405549"/>
                </a:lnTo>
                <a:lnTo>
                  <a:pt x="3767734" y="92354"/>
                </a:lnTo>
                <a:lnTo>
                  <a:pt x="3977043" y="405549"/>
                </a:lnTo>
                <a:lnTo>
                  <a:pt x="4031183" y="405549"/>
                </a:lnTo>
                <a:lnTo>
                  <a:pt x="4031183" y="319887"/>
                </a:lnTo>
                <a:lnTo>
                  <a:pt x="4031183" y="7023"/>
                </a:lnTo>
                <a:close/>
              </a:path>
              <a:path w="7814944" h="881380">
                <a:moveTo>
                  <a:pt x="4300804" y="590981"/>
                </a:moveTo>
                <a:lnTo>
                  <a:pt x="4294048" y="549287"/>
                </a:lnTo>
                <a:lnTo>
                  <a:pt x="4274718" y="514642"/>
                </a:lnTo>
                <a:lnTo>
                  <a:pt x="4246461" y="491985"/>
                </a:lnTo>
                <a:lnTo>
                  <a:pt x="4246461" y="592658"/>
                </a:lnTo>
                <a:lnTo>
                  <a:pt x="4245127" y="608914"/>
                </a:lnTo>
                <a:lnTo>
                  <a:pt x="4224998" y="646163"/>
                </a:lnTo>
                <a:lnTo>
                  <a:pt x="4176115" y="664019"/>
                </a:lnTo>
                <a:lnTo>
                  <a:pt x="4152430" y="665226"/>
                </a:lnTo>
                <a:lnTo>
                  <a:pt x="4049395" y="665226"/>
                </a:lnTo>
                <a:lnTo>
                  <a:pt x="4049395" y="522706"/>
                </a:lnTo>
                <a:lnTo>
                  <a:pt x="4151388" y="522706"/>
                </a:lnTo>
                <a:lnTo>
                  <a:pt x="4192473" y="524738"/>
                </a:lnTo>
                <a:lnTo>
                  <a:pt x="4227004" y="541655"/>
                </a:lnTo>
                <a:lnTo>
                  <a:pt x="4245673" y="580567"/>
                </a:lnTo>
                <a:lnTo>
                  <a:pt x="4246461" y="592658"/>
                </a:lnTo>
                <a:lnTo>
                  <a:pt x="4246461" y="491985"/>
                </a:lnTo>
                <a:lnTo>
                  <a:pt x="4207611" y="479577"/>
                </a:lnTo>
                <a:lnTo>
                  <a:pt x="4165676" y="475932"/>
                </a:lnTo>
                <a:lnTo>
                  <a:pt x="4146994" y="475703"/>
                </a:lnTo>
                <a:lnTo>
                  <a:pt x="3996728" y="475703"/>
                </a:lnTo>
                <a:lnTo>
                  <a:pt x="3996728" y="874217"/>
                </a:lnTo>
                <a:lnTo>
                  <a:pt x="4049395" y="874217"/>
                </a:lnTo>
                <a:lnTo>
                  <a:pt x="4049395" y="712241"/>
                </a:lnTo>
                <a:lnTo>
                  <a:pt x="4151592" y="712241"/>
                </a:lnTo>
                <a:lnTo>
                  <a:pt x="4190581" y="710031"/>
                </a:lnTo>
                <a:lnTo>
                  <a:pt x="4249013" y="692404"/>
                </a:lnTo>
                <a:lnTo>
                  <a:pt x="4277398" y="665226"/>
                </a:lnTo>
                <a:lnTo>
                  <a:pt x="4298785" y="615429"/>
                </a:lnTo>
                <a:lnTo>
                  <a:pt x="4300804" y="590981"/>
                </a:lnTo>
                <a:close/>
              </a:path>
              <a:path w="7814944" h="881380">
                <a:moveTo>
                  <a:pt x="4475035" y="202196"/>
                </a:moveTo>
                <a:lnTo>
                  <a:pt x="4306252" y="202514"/>
                </a:lnTo>
                <a:lnTo>
                  <a:pt x="4306252" y="249212"/>
                </a:lnTo>
                <a:lnTo>
                  <a:pt x="4423422" y="249212"/>
                </a:lnTo>
                <a:lnTo>
                  <a:pt x="4423422" y="323456"/>
                </a:lnTo>
                <a:lnTo>
                  <a:pt x="4389285" y="344855"/>
                </a:lnTo>
                <a:lnTo>
                  <a:pt x="4340936" y="361403"/>
                </a:lnTo>
                <a:lnTo>
                  <a:pt x="4307090" y="364705"/>
                </a:lnTo>
                <a:lnTo>
                  <a:pt x="4287647" y="363626"/>
                </a:lnTo>
                <a:lnTo>
                  <a:pt x="4250423" y="354939"/>
                </a:lnTo>
                <a:lnTo>
                  <a:pt x="4216171" y="337464"/>
                </a:lnTo>
                <a:lnTo>
                  <a:pt x="4179239" y="294030"/>
                </a:lnTo>
                <a:lnTo>
                  <a:pt x="4165485" y="253834"/>
                </a:lnTo>
                <a:lnTo>
                  <a:pt x="4160913" y="204914"/>
                </a:lnTo>
                <a:lnTo>
                  <a:pt x="4161853" y="183718"/>
                </a:lnTo>
                <a:lnTo>
                  <a:pt x="4169435" y="143624"/>
                </a:lnTo>
                <a:lnTo>
                  <a:pt x="4186859" y="104165"/>
                </a:lnTo>
                <a:lnTo>
                  <a:pt x="4219930" y="69151"/>
                </a:lnTo>
                <a:lnTo>
                  <a:pt x="4257548" y="51523"/>
                </a:lnTo>
                <a:lnTo>
                  <a:pt x="4306252" y="45339"/>
                </a:lnTo>
                <a:lnTo>
                  <a:pt x="4320997" y="46012"/>
                </a:lnTo>
                <a:lnTo>
                  <a:pt x="4361218" y="55816"/>
                </a:lnTo>
                <a:lnTo>
                  <a:pt x="4399229" y="83667"/>
                </a:lnTo>
                <a:lnTo>
                  <a:pt x="4421530" y="131521"/>
                </a:lnTo>
                <a:lnTo>
                  <a:pt x="4469079" y="118541"/>
                </a:lnTo>
                <a:lnTo>
                  <a:pt x="4456354" y="82105"/>
                </a:lnTo>
                <a:lnTo>
                  <a:pt x="4431639" y="45339"/>
                </a:lnTo>
                <a:lnTo>
                  <a:pt x="4400664" y="21920"/>
                </a:lnTo>
                <a:lnTo>
                  <a:pt x="4347184" y="3733"/>
                </a:lnTo>
                <a:lnTo>
                  <a:pt x="4306036" y="215"/>
                </a:lnTo>
                <a:lnTo>
                  <a:pt x="4277144" y="1752"/>
                </a:lnTo>
                <a:lnTo>
                  <a:pt x="4224528" y="13995"/>
                </a:lnTo>
                <a:lnTo>
                  <a:pt x="4179303" y="38582"/>
                </a:lnTo>
                <a:lnTo>
                  <a:pt x="4144353" y="75996"/>
                </a:lnTo>
                <a:lnTo>
                  <a:pt x="4120223" y="125285"/>
                </a:lnTo>
                <a:lnTo>
                  <a:pt x="4108081" y="179578"/>
                </a:lnTo>
                <a:lnTo>
                  <a:pt x="4106570" y="208165"/>
                </a:lnTo>
                <a:lnTo>
                  <a:pt x="4108081" y="236829"/>
                </a:lnTo>
                <a:lnTo>
                  <a:pt x="4120261" y="289966"/>
                </a:lnTo>
                <a:lnTo>
                  <a:pt x="4144670" y="336829"/>
                </a:lnTo>
                <a:lnTo>
                  <a:pt x="4180890" y="373151"/>
                </a:lnTo>
                <a:lnTo>
                  <a:pt x="4228058" y="398170"/>
                </a:lnTo>
                <a:lnTo>
                  <a:pt x="4281424" y="410781"/>
                </a:lnTo>
                <a:lnTo>
                  <a:pt x="4310126" y="412343"/>
                </a:lnTo>
                <a:lnTo>
                  <a:pt x="4331741" y="411365"/>
                </a:lnTo>
                <a:lnTo>
                  <a:pt x="4374146" y="403517"/>
                </a:lnTo>
                <a:lnTo>
                  <a:pt x="4415434" y="387883"/>
                </a:lnTo>
                <a:lnTo>
                  <a:pt x="4455274" y="364705"/>
                </a:lnTo>
                <a:lnTo>
                  <a:pt x="4475035" y="350050"/>
                </a:lnTo>
                <a:lnTo>
                  <a:pt x="4475035" y="202196"/>
                </a:lnTo>
                <a:close/>
              </a:path>
              <a:path w="7814944" h="881380">
                <a:moveTo>
                  <a:pt x="4614202" y="827201"/>
                </a:moveTo>
                <a:lnTo>
                  <a:pt x="4417873" y="827201"/>
                </a:lnTo>
                <a:lnTo>
                  <a:pt x="4417873" y="475703"/>
                </a:lnTo>
                <a:lnTo>
                  <a:pt x="4365206" y="475703"/>
                </a:lnTo>
                <a:lnTo>
                  <a:pt x="4365206" y="874217"/>
                </a:lnTo>
                <a:lnTo>
                  <a:pt x="4614202" y="874217"/>
                </a:lnTo>
                <a:lnTo>
                  <a:pt x="4614202" y="827201"/>
                </a:lnTo>
                <a:close/>
              </a:path>
              <a:path w="7814944" h="881380">
                <a:moveTo>
                  <a:pt x="4974920" y="827201"/>
                </a:moveTo>
                <a:lnTo>
                  <a:pt x="4730318" y="827201"/>
                </a:lnTo>
                <a:lnTo>
                  <a:pt x="4730318" y="691502"/>
                </a:lnTo>
                <a:lnTo>
                  <a:pt x="4950739" y="691502"/>
                </a:lnTo>
                <a:lnTo>
                  <a:pt x="4950739" y="644804"/>
                </a:lnTo>
                <a:lnTo>
                  <a:pt x="4730318" y="644804"/>
                </a:lnTo>
                <a:lnTo>
                  <a:pt x="4730318" y="522706"/>
                </a:lnTo>
                <a:lnTo>
                  <a:pt x="4965712" y="522706"/>
                </a:lnTo>
                <a:lnTo>
                  <a:pt x="4965712" y="475703"/>
                </a:lnTo>
                <a:lnTo>
                  <a:pt x="4677549" y="475703"/>
                </a:lnTo>
                <a:lnTo>
                  <a:pt x="4677549" y="874217"/>
                </a:lnTo>
                <a:lnTo>
                  <a:pt x="4974920" y="874217"/>
                </a:lnTo>
                <a:lnTo>
                  <a:pt x="4974920" y="827201"/>
                </a:lnTo>
                <a:close/>
              </a:path>
              <a:path w="7814944" h="881380">
                <a:moveTo>
                  <a:pt x="5074183" y="206806"/>
                </a:moveTo>
                <a:lnTo>
                  <a:pt x="5068379" y="150215"/>
                </a:lnTo>
                <a:lnTo>
                  <a:pt x="5050942" y="99898"/>
                </a:lnTo>
                <a:lnTo>
                  <a:pt x="5022431" y="57962"/>
                </a:lnTo>
                <a:lnTo>
                  <a:pt x="5019840" y="55537"/>
                </a:lnTo>
                <a:lnTo>
                  <a:pt x="5019840" y="206590"/>
                </a:lnTo>
                <a:lnTo>
                  <a:pt x="5017427" y="242824"/>
                </a:lnTo>
                <a:lnTo>
                  <a:pt x="4998148" y="302183"/>
                </a:lnTo>
                <a:lnTo>
                  <a:pt x="4960772" y="343636"/>
                </a:lnTo>
                <a:lnTo>
                  <a:pt x="4911839" y="364591"/>
                </a:lnTo>
                <a:lnTo>
                  <a:pt x="4883404" y="367220"/>
                </a:lnTo>
                <a:lnTo>
                  <a:pt x="4855375" y="364629"/>
                </a:lnTo>
                <a:lnTo>
                  <a:pt x="4806797" y="343890"/>
                </a:lnTo>
                <a:lnTo>
                  <a:pt x="4769269" y="303110"/>
                </a:lnTo>
                <a:lnTo>
                  <a:pt x="4749914" y="246380"/>
                </a:lnTo>
                <a:lnTo>
                  <a:pt x="4747488" y="212255"/>
                </a:lnTo>
                <a:lnTo>
                  <a:pt x="4750003" y="170484"/>
                </a:lnTo>
                <a:lnTo>
                  <a:pt x="4770158" y="106324"/>
                </a:lnTo>
                <a:lnTo>
                  <a:pt x="4808969" y="67030"/>
                </a:lnTo>
                <a:lnTo>
                  <a:pt x="4857140" y="47752"/>
                </a:lnTo>
                <a:lnTo>
                  <a:pt x="4884140" y="45339"/>
                </a:lnTo>
                <a:lnTo>
                  <a:pt x="4903355" y="46596"/>
                </a:lnTo>
                <a:lnTo>
                  <a:pt x="4955235" y="65341"/>
                </a:lnTo>
                <a:lnTo>
                  <a:pt x="4994211" y="104457"/>
                </a:lnTo>
                <a:lnTo>
                  <a:pt x="5010569" y="140500"/>
                </a:lnTo>
                <a:lnTo>
                  <a:pt x="5018798" y="183019"/>
                </a:lnTo>
                <a:lnTo>
                  <a:pt x="5019840" y="206590"/>
                </a:lnTo>
                <a:lnTo>
                  <a:pt x="5019840" y="55537"/>
                </a:lnTo>
                <a:lnTo>
                  <a:pt x="4983404" y="26390"/>
                </a:lnTo>
                <a:lnTo>
                  <a:pt x="4936375" y="6604"/>
                </a:lnTo>
                <a:lnTo>
                  <a:pt x="4883924" y="0"/>
                </a:lnTo>
                <a:lnTo>
                  <a:pt x="4843704" y="3517"/>
                </a:lnTo>
                <a:lnTo>
                  <a:pt x="4774908" y="31584"/>
                </a:lnTo>
                <a:lnTo>
                  <a:pt x="4723054" y="86868"/>
                </a:lnTo>
                <a:lnTo>
                  <a:pt x="4706429" y="123012"/>
                </a:lnTo>
                <a:lnTo>
                  <a:pt x="4696472" y="164528"/>
                </a:lnTo>
                <a:lnTo>
                  <a:pt x="4693145" y="211416"/>
                </a:lnTo>
                <a:lnTo>
                  <a:pt x="4694567" y="237312"/>
                </a:lnTo>
                <a:lnTo>
                  <a:pt x="4705959" y="287058"/>
                </a:lnTo>
                <a:lnTo>
                  <a:pt x="4728718" y="333184"/>
                </a:lnTo>
                <a:lnTo>
                  <a:pt x="4762284" y="370293"/>
                </a:lnTo>
                <a:lnTo>
                  <a:pt x="4805985" y="397014"/>
                </a:lnTo>
                <a:lnTo>
                  <a:pt x="4856251" y="410641"/>
                </a:lnTo>
                <a:lnTo>
                  <a:pt x="4883620" y="412343"/>
                </a:lnTo>
                <a:lnTo>
                  <a:pt x="4909159" y="410806"/>
                </a:lnTo>
                <a:lnTo>
                  <a:pt x="4957534" y="398475"/>
                </a:lnTo>
                <a:lnTo>
                  <a:pt x="5001539" y="373964"/>
                </a:lnTo>
                <a:lnTo>
                  <a:pt x="5009058" y="367220"/>
                </a:lnTo>
                <a:lnTo>
                  <a:pt x="5020132" y="357289"/>
                </a:lnTo>
                <a:lnTo>
                  <a:pt x="5049685" y="315290"/>
                </a:lnTo>
                <a:lnTo>
                  <a:pt x="5068062" y="264223"/>
                </a:lnTo>
                <a:lnTo>
                  <a:pt x="5072659" y="236321"/>
                </a:lnTo>
                <a:lnTo>
                  <a:pt x="5074183" y="206806"/>
                </a:lnTo>
                <a:close/>
              </a:path>
              <a:path w="7814944" h="881380">
                <a:moveTo>
                  <a:pt x="5346433" y="761657"/>
                </a:moveTo>
                <a:lnTo>
                  <a:pt x="5337060" y="717753"/>
                </a:lnTo>
                <a:lnTo>
                  <a:pt x="5308676" y="682536"/>
                </a:lnTo>
                <a:lnTo>
                  <a:pt x="5263959" y="658723"/>
                </a:lnTo>
                <a:lnTo>
                  <a:pt x="5219852" y="646010"/>
                </a:lnTo>
                <a:lnTo>
                  <a:pt x="5161140" y="631736"/>
                </a:lnTo>
                <a:lnTo>
                  <a:pt x="5138217" y="624598"/>
                </a:lnTo>
                <a:lnTo>
                  <a:pt x="5103939" y="603161"/>
                </a:lnTo>
                <a:lnTo>
                  <a:pt x="5095227" y="575170"/>
                </a:lnTo>
                <a:lnTo>
                  <a:pt x="5096599" y="563283"/>
                </a:lnTo>
                <a:lnTo>
                  <a:pt x="5129657" y="525272"/>
                </a:lnTo>
                <a:lnTo>
                  <a:pt x="5186858" y="515378"/>
                </a:lnTo>
                <a:lnTo>
                  <a:pt x="5208384" y="516597"/>
                </a:lnTo>
                <a:lnTo>
                  <a:pt x="5256276" y="534758"/>
                </a:lnTo>
                <a:lnTo>
                  <a:pt x="5280660" y="574065"/>
                </a:lnTo>
                <a:lnTo>
                  <a:pt x="5283924" y="591820"/>
                </a:lnTo>
                <a:lnTo>
                  <a:pt x="5334381" y="587946"/>
                </a:lnTo>
                <a:lnTo>
                  <a:pt x="5322875" y="539521"/>
                </a:lnTo>
                <a:lnTo>
                  <a:pt x="5292750" y="500849"/>
                </a:lnTo>
                <a:lnTo>
                  <a:pt x="5245214" y="476973"/>
                </a:lnTo>
                <a:lnTo>
                  <a:pt x="5206149" y="469798"/>
                </a:lnTo>
                <a:lnTo>
                  <a:pt x="5184648" y="468896"/>
                </a:lnTo>
                <a:lnTo>
                  <a:pt x="5165001" y="469747"/>
                </a:lnTo>
                <a:lnTo>
                  <a:pt x="5111572" y="482498"/>
                </a:lnTo>
                <a:lnTo>
                  <a:pt x="5071059" y="510070"/>
                </a:lnTo>
                <a:lnTo>
                  <a:pt x="5048707" y="549579"/>
                </a:lnTo>
                <a:lnTo>
                  <a:pt x="5044452" y="578726"/>
                </a:lnTo>
                <a:lnTo>
                  <a:pt x="5045316" y="592137"/>
                </a:lnTo>
                <a:lnTo>
                  <a:pt x="5058372" y="628357"/>
                </a:lnTo>
                <a:lnTo>
                  <a:pt x="5087620" y="657517"/>
                </a:lnTo>
                <a:lnTo>
                  <a:pt x="5131219" y="677532"/>
                </a:lnTo>
                <a:lnTo>
                  <a:pt x="5177853" y="690346"/>
                </a:lnTo>
                <a:lnTo>
                  <a:pt x="5202898" y="696493"/>
                </a:lnTo>
                <a:lnTo>
                  <a:pt x="5223078" y="701763"/>
                </a:lnTo>
                <a:lnTo>
                  <a:pt x="5260441" y="714781"/>
                </a:lnTo>
                <a:lnTo>
                  <a:pt x="5289448" y="740562"/>
                </a:lnTo>
                <a:lnTo>
                  <a:pt x="5295544" y="766051"/>
                </a:lnTo>
                <a:lnTo>
                  <a:pt x="5294833" y="775081"/>
                </a:lnTo>
                <a:lnTo>
                  <a:pt x="5270043" y="814082"/>
                </a:lnTo>
                <a:lnTo>
                  <a:pt x="5225008" y="831430"/>
                </a:lnTo>
                <a:lnTo>
                  <a:pt x="5196586" y="833691"/>
                </a:lnTo>
                <a:lnTo>
                  <a:pt x="5180038" y="832954"/>
                </a:lnTo>
                <a:lnTo>
                  <a:pt x="5135435" y="821867"/>
                </a:lnTo>
                <a:lnTo>
                  <a:pt x="5102720" y="799998"/>
                </a:lnTo>
                <a:lnTo>
                  <a:pt x="5081270" y="756119"/>
                </a:lnTo>
                <a:lnTo>
                  <a:pt x="5078895" y="741870"/>
                </a:lnTo>
                <a:lnTo>
                  <a:pt x="5029162" y="746163"/>
                </a:lnTo>
                <a:lnTo>
                  <a:pt x="5035194" y="784009"/>
                </a:lnTo>
                <a:lnTo>
                  <a:pt x="5062461" y="832650"/>
                </a:lnTo>
                <a:lnTo>
                  <a:pt x="5108422" y="865212"/>
                </a:lnTo>
                <a:lnTo>
                  <a:pt x="5149367" y="877049"/>
                </a:lnTo>
                <a:lnTo>
                  <a:pt x="5199100" y="881024"/>
                </a:lnTo>
                <a:lnTo>
                  <a:pt x="5219979" y="880033"/>
                </a:lnTo>
                <a:lnTo>
                  <a:pt x="5258270" y="872185"/>
                </a:lnTo>
                <a:lnTo>
                  <a:pt x="5305996" y="846620"/>
                </a:lnTo>
                <a:lnTo>
                  <a:pt x="5319001" y="833691"/>
                </a:lnTo>
                <a:lnTo>
                  <a:pt x="5328209" y="821550"/>
                </a:lnTo>
                <a:lnTo>
                  <a:pt x="5336184" y="807275"/>
                </a:lnTo>
                <a:lnTo>
                  <a:pt x="5341874" y="792543"/>
                </a:lnTo>
                <a:lnTo>
                  <a:pt x="5345290" y="777341"/>
                </a:lnTo>
                <a:lnTo>
                  <a:pt x="5346433" y="761657"/>
                </a:lnTo>
                <a:close/>
              </a:path>
              <a:path w="7814944" h="881380">
                <a:moveTo>
                  <a:pt x="5456059" y="7023"/>
                </a:moveTo>
                <a:lnTo>
                  <a:pt x="5405488" y="7023"/>
                </a:lnTo>
                <a:lnTo>
                  <a:pt x="5405488" y="319887"/>
                </a:lnTo>
                <a:lnTo>
                  <a:pt x="5253266" y="92354"/>
                </a:lnTo>
                <a:lnTo>
                  <a:pt x="5196167" y="7023"/>
                </a:lnTo>
                <a:lnTo>
                  <a:pt x="5142039" y="7023"/>
                </a:lnTo>
                <a:lnTo>
                  <a:pt x="5142039" y="405549"/>
                </a:lnTo>
                <a:lnTo>
                  <a:pt x="5192611" y="405549"/>
                </a:lnTo>
                <a:lnTo>
                  <a:pt x="5192611" y="92354"/>
                </a:lnTo>
                <a:lnTo>
                  <a:pt x="5401919" y="405549"/>
                </a:lnTo>
                <a:lnTo>
                  <a:pt x="5456059" y="405549"/>
                </a:lnTo>
                <a:lnTo>
                  <a:pt x="5456059" y="319887"/>
                </a:lnTo>
                <a:lnTo>
                  <a:pt x="5456059" y="7023"/>
                </a:lnTo>
                <a:close/>
              </a:path>
              <a:path w="7814944" h="881380">
                <a:moveTo>
                  <a:pt x="6076569" y="7023"/>
                </a:moveTo>
                <a:lnTo>
                  <a:pt x="6005677" y="7023"/>
                </a:lnTo>
                <a:lnTo>
                  <a:pt x="5910288" y="284289"/>
                </a:lnTo>
                <a:lnTo>
                  <a:pt x="5903544" y="304076"/>
                </a:lnTo>
                <a:lnTo>
                  <a:pt x="5897778" y="321335"/>
                </a:lnTo>
                <a:lnTo>
                  <a:pt x="5892939" y="336029"/>
                </a:lnTo>
                <a:lnTo>
                  <a:pt x="5889028" y="348157"/>
                </a:lnTo>
                <a:lnTo>
                  <a:pt x="5885612" y="337121"/>
                </a:lnTo>
                <a:lnTo>
                  <a:pt x="5881319" y="323634"/>
                </a:lnTo>
                <a:lnTo>
                  <a:pt x="5876150" y="307670"/>
                </a:lnTo>
                <a:lnTo>
                  <a:pt x="5870079" y="289217"/>
                </a:lnTo>
                <a:lnTo>
                  <a:pt x="5795543" y="66281"/>
                </a:lnTo>
                <a:lnTo>
                  <a:pt x="5775731" y="7023"/>
                </a:lnTo>
                <a:lnTo>
                  <a:pt x="5696369" y="7023"/>
                </a:lnTo>
                <a:lnTo>
                  <a:pt x="5696369" y="405549"/>
                </a:lnTo>
                <a:lnTo>
                  <a:pt x="5747258" y="405549"/>
                </a:lnTo>
                <a:lnTo>
                  <a:pt x="5747258" y="66281"/>
                </a:lnTo>
                <a:lnTo>
                  <a:pt x="5862434" y="405549"/>
                </a:lnTo>
                <a:lnTo>
                  <a:pt x="5909970" y="405549"/>
                </a:lnTo>
                <a:lnTo>
                  <a:pt x="5929896" y="348157"/>
                </a:lnTo>
                <a:lnTo>
                  <a:pt x="6025781" y="72047"/>
                </a:lnTo>
                <a:lnTo>
                  <a:pt x="6025781" y="405549"/>
                </a:lnTo>
                <a:lnTo>
                  <a:pt x="6076569" y="405549"/>
                </a:lnTo>
                <a:lnTo>
                  <a:pt x="6076569" y="72047"/>
                </a:lnTo>
                <a:lnTo>
                  <a:pt x="6076569" y="7023"/>
                </a:lnTo>
                <a:close/>
              </a:path>
              <a:path w="7814944" h="881380">
                <a:moveTo>
                  <a:pt x="6490792" y="405549"/>
                </a:moveTo>
                <a:lnTo>
                  <a:pt x="6441402" y="284810"/>
                </a:lnTo>
                <a:lnTo>
                  <a:pt x="6423838" y="241884"/>
                </a:lnTo>
                <a:lnTo>
                  <a:pt x="6367970" y="105321"/>
                </a:lnTo>
                <a:lnTo>
                  <a:pt x="6367970" y="241884"/>
                </a:lnTo>
                <a:lnTo>
                  <a:pt x="6232893" y="241884"/>
                </a:lnTo>
                <a:lnTo>
                  <a:pt x="6276657" y="125031"/>
                </a:lnTo>
                <a:lnTo>
                  <a:pt x="6283185" y="106083"/>
                </a:lnTo>
                <a:lnTo>
                  <a:pt x="6288925" y="87083"/>
                </a:lnTo>
                <a:lnTo>
                  <a:pt x="6293904" y="68033"/>
                </a:lnTo>
                <a:lnTo>
                  <a:pt x="6298133" y="48907"/>
                </a:lnTo>
                <a:lnTo>
                  <a:pt x="6303365" y="66205"/>
                </a:lnTo>
                <a:lnTo>
                  <a:pt x="6309830" y="85737"/>
                </a:lnTo>
                <a:lnTo>
                  <a:pt x="6317501" y="107505"/>
                </a:lnTo>
                <a:lnTo>
                  <a:pt x="6326403" y="131521"/>
                </a:lnTo>
                <a:lnTo>
                  <a:pt x="6367970" y="241884"/>
                </a:lnTo>
                <a:lnTo>
                  <a:pt x="6367970" y="105321"/>
                </a:lnTo>
                <a:lnTo>
                  <a:pt x="6344894" y="48907"/>
                </a:lnTo>
                <a:lnTo>
                  <a:pt x="6327762" y="7023"/>
                </a:lnTo>
                <a:lnTo>
                  <a:pt x="6270904" y="7023"/>
                </a:lnTo>
                <a:lnTo>
                  <a:pt x="6117920" y="405549"/>
                </a:lnTo>
                <a:lnTo>
                  <a:pt x="6173838" y="405549"/>
                </a:lnTo>
                <a:lnTo>
                  <a:pt x="6217602" y="284810"/>
                </a:lnTo>
                <a:lnTo>
                  <a:pt x="6384303" y="284810"/>
                </a:lnTo>
                <a:lnTo>
                  <a:pt x="6430683" y="405549"/>
                </a:lnTo>
                <a:lnTo>
                  <a:pt x="6490792" y="405549"/>
                </a:lnTo>
                <a:close/>
              </a:path>
              <a:path w="7814944" h="881380">
                <a:moveTo>
                  <a:pt x="6859575" y="405549"/>
                </a:moveTo>
                <a:lnTo>
                  <a:pt x="6711086" y="203873"/>
                </a:lnTo>
                <a:lnTo>
                  <a:pt x="6685026" y="168478"/>
                </a:lnTo>
                <a:lnTo>
                  <a:pt x="6852247" y="7023"/>
                </a:lnTo>
                <a:lnTo>
                  <a:pt x="6780733" y="7023"/>
                </a:lnTo>
                <a:lnTo>
                  <a:pt x="6582829" y="204609"/>
                </a:lnTo>
                <a:lnTo>
                  <a:pt x="6582829" y="7023"/>
                </a:lnTo>
                <a:lnTo>
                  <a:pt x="6530162" y="7023"/>
                </a:lnTo>
                <a:lnTo>
                  <a:pt x="6530162" y="405549"/>
                </a:lnTo>
                <a:lnTo>
                  <a:pt x="6582829" y="405549"/>
                </a:lnTo>
                <a:lnTo>
                  <a:pt x="6582829" y="267436"/>
                </a:lnTo>
                <a:lnTo>
                  <a:pt x="6647307" y="204609"/>
                </a:lnTo>
                <a:lnTo>
                  <a:pt x="6648069" y="203873"/>
                </a:lnTo>
                <a:lnTo>
                  <a:pt x="6789941" y="405549"/>
                </a:lnTo>
                <a:lnTo>
                  <a:pt x="6859575" y="405549"/>
                </a:lnTo>
                <a:close/>
              </a:path>
              <a:path w="7814944" h="881380">
                <a:moveTo>
                  <a:pt x="6964705" y="7023"/>
                </a:moveTo>
                <a:lnTo>
                  <a:pt x="6911937" y="7023"/>
                </a:lnTo>
                <a:lnTo>
                  <a:pt x="6911937" y="405549"/>
                </a:lnTo>
                <a:lnTo>
                  <a:pt x="6964705" y="405549"/>
                </a:lnTo>
                <a:lnTo>
                  <a:pt x="6964705" y="7023"/>
                </a:lnTo>
                <a:close/>
              </a:path>
              <a:path w="7814944" h="881380">
                <a:moveTo>
                  <a:pt x="7370978" y="7023"/>
                </a:moveTo>
                <a:lnTo>
                  <a:pt x="7320394" y="7023"/>
                </a:lnTo>
                <a:lnTo>
                  <a:pt x="7320394" y="319887"/>
                </a:lnTo>
                <a:lnTo>
                  <a:pt x="7168185" y="92354"/>
                </a:lnTo>
                <a:lnTo>
                  <a:pt x="7111085" y="7023"/>
                </a:lnTo>
                <a:lnTo>
                  <a:pt x="7056958" y="7023"/>
                </a:lnTo>
                <a:lnTo>
                  <a:pt x="7056958" y="405549"/>
                </a:lnTo>
                <a:lnTo>
                  <a:pt x="7107529" y="405549"/>
                </a:lnTo>
                <a:lnTo>
                  <a:pt x="7107529" y="92354"/>
                </a:lnTo>
                <a:lnTo>
                  <a:pt x="7316838" y="405549"/>
                </a:lnTo>
                <a:lnTo>
                  <a:pt x="7370978" y="405549"/>
                </a:lnTo>
                <a:lnTo>
                  <a:pt x="7370978" y="319887"/>
                </a:lnTo>
                <a:lnTo>
                  <a:pt x="7370978" y="7023"/>
                </a:lnTo>
                <a:close/>
              </a:path>
              <a:path w="7814944" h="881380">
                <a:moveTo>
                  <a:pt x="7814831" y="202196"/>
                </a:moveTo>
                <a:lnTo>
                  <a:pt x="7646048" y="202514"/>
                </a:lnTo>
                <a:lnTo>
                  <a:pt x="7646048" y="249212"/>
                </a:lnTo>
                <a:lnTo>
                  <a:pt x="7763218" y="249212"/>
                </a:lnTo>
                <a:lnTo>
                  <a:pt x="7763218" y="323456"/>
                </a:lnTo>
                <a:lnTo>
                  <a:pt x="7729080" y="344855"/>
                </a:lnTo>
                <a:lnTo>
                  <a:pt x="7680731" y="361403"/>
                </a:lnTo>
                <a:lnTo>
                  <a:pt x="7646886" y="364705"/>
                </a:lnTo>
                <a:lnTo>
                  <a:pt x="7627442" y="363626"/>
                </a:lnTo>
                <a:lnTo>
                  <a:pt x="7590218" y="354939"/>
                </a:lnTo>
                <a:lnTo>
                  <a:pt x="7555966" y="337464"/>
                </a:lnTo>
                <a:lnTo>
                  <a:pt x="7519035" y="294030"/>
                </a:lnTo>
                <a:lnTo>
                  <a:pt x="7505281" y="253834"/>
                </a:lnTo>
                <a:lnTo>
                  <a:pt x="7500709" y="204914"/>
                </a:lnTo>
                <a:lnTo>
                  <a:pt x="7501649" y="183718"/>
                </a:lnTo>
                <a:lnTo>
                  <a:pt x="7509230" y="143624"/>
                </a:lnTo>
                <a:lnTo>
                  <a:pt x="7526655" y="104165"/>
                </a:lnTo>
                <a:lnTo>
                  <a:pt x="7559726" y="69151"/>
                </a:lnTo>
                <a:lnTo>
                  <a:pt x="7597330" y="51523"/>
                </a:lnTo>
                <a:lnTo>
                  <a:pt x="7646048" y="45339"/>
                </a:lnTo>
                <a:lnTo>
                  <a:pt x="7660792" y="46012"/>
                </a:lnTo>
                <a:lnTo>
                  <a:pt x="7701013" y="55816"/>
                </a:lnTo>
                <a:lnTo>
                  <a:pt x="7739024" y="83667"/>
                </a:lnTo>
                <a:lnTo>
                  <a:pt x="7761325" y="131521"/>
                </a:lnTo>
                <a:lnTo>
                  <a:pt x="7808862" y="118541"/>
                </a:lnTo>
                <a:lnTo>
                  <a:pt x="7796149" y="82105"/>
                </a:lnTo>
                <a:lnTo>
                  <a:pt x="7771422" y="45339"/>
                </a:lnTo>
                <a:lnTo>
                  <a:pt x="7767853" y="41440"/>
                </a:lnTo>
                <a:lnTo>
                  <a:pt x="7723949" y="14249"/>
                </a:lnTo>
                <a:lnTo>
                  <a:pt x="7686967" y="3733"/>
                </a:lnTo>
                <a:lnTo>
                  <a:pt x="7645832" y="215"/>
                </a:lnTo>
                <a:lnTo>
                  <a:pt x="7616939" y="1752"/>
                </a:lnTo>
                <a:lnTo>
                  <a:pt x="7564323" y="13995"/>
                </a:lnTo>
                <a:lnTo>
                  <a:pt x="7519098" y="38582"/>
                </a:lnTo>
                <a:lnTo>
                  <a:pt x="7484148" y="75996"/>
                </a:lnTo>
                <a:lnTo>
                  <a:pt x="7460018" y="125285"/>
                </a:lnTo>
                <a:lnTo>
                  <a:pt x="7447877" y="179578"/>
                </a:lnTo>
                <a:lnTo>
                  <a:pt x="7446365" y="208165"/>
                </a:lnTo>
                <a:lnTo>
                  <a:pt x="7447877" y="236829"/>
                </a:lnTo>
                <a:lnTo>
                  <a:pt x="7460056" y="289966"/>
                </a:lnTo>
                <a:lnTo>
                  <a:pt x="7484465" y="336829"/>
                </a:lnTo>
                <a:lnTo>
                  <a:pt x="7520673" y="373151"/>
                </a:lnTo>
                <a:lnTo>
                  <a:pt x="7567854" y="398170"/>
                </a:lnTo>
                <a:lnTo>
                  <a:pt x="7621219" y="410781"/>
                </a:lnTo>
                <a:lnTo>
                  <a:pt x="7649921" y="412343"/>
                </a:lnTo>
                <a:lnTo>
                  <a:pt x="7671536" y="411365"/>
                </a:lnTo>
                <a:lnTo>
                  <a:pt x="7713942" y="403517"/>
                </a:lnTo>
                <a:lnTo>
                  <a:pt x="7755229" y="387883"/>
                </a:lnTo>
                <a:lnTo>
                  <a:pt x="7795069" y="364705"/>
                </a:lnTo>
                <a:lnTo>
                  <a:pt x="7814831" y="350050"/>
                </a:lnTo>
                <a:lnTo>
                  <a:pt x="7814831" y="202196"/>
                </a:lnTo>
                <a:close/>
              </a:path>
            </a:pathLst>
          </a:custGeom>
          <a:solidFill>
            <a:srgbClr val="FFFFFF"/>
          </a:solidFill>
        </p:spPr>
        <p:txBody>
          <a:bodyPr wrap="square" lIns="0" tIns="0" rIns="0" bIns="0" rtlCol="0"/>
          <a:lstStyle/>
          <a:p>
            <a:endParaRPr sz="1310"/>
          </a:p>
        </p:txBody>
      </p:sp>
      <p:sp>
        <p:nvSpPr>
          <p:cNvPr id="2" name="Holder 2"/>
          <p:cNvSpPr>
            <a:spLocks noGrp="1"/>
          </p:cNvSpPr>
          <p:nvPr>
            <p:ph type="ctrTitle"/>
          </p:nvPr>
        </p:nvSpPr>
        <p:spPr>
          <a:xfrm>
            <a:off x="4026578" y="412236"/>
            <a:ext cx="6577241" cy="731930"/>
          </a:xfrm>
          <a:prstGeom prst="rect">
            <a:avLst/>
          </a:prstGeom>
        </p:spPr>
        <p:txBody>
          <a:bodyPr wrap="square" lIns="0" tIns="0" rIns="0" bIns="0">
            <a:spAutoFit/>
          </a:bodyPr>
          <a:lstStyle>
            <a:lvl1pPr>
              <a:defRPr sz="4657" b="0" i="0">
                <a:solidFill>
                  <a:schemeClr val="tx1"/>
                </a:solidFill>
                <a:latin typeface="Tahoma"/>
                <a:cs typeface="Tahoma"/>
              </a:defRPr>
            </a:lvl1pPr>
          </a:lstStyle>
          <a:p>
            <a:endParaRPr/>
          </a:p>
        </p:txBody>
      </p:sp>
      <p:sp>
        <p:nvSpPr>
          <p:cNvPr id="3" name="Holder 3"/>
          <p:cNvSpPr>
            <a:spLocks noGrp="1"/>
          </p:cNvSpPr>
          <p:nvPr>
            <p:ph type="subTitle" idx="4"/>
          </p:nvPr>
        </p:nvSpPr>
        <p:spPr>
          <a:xfrm>
            <a:off x="2194560" y="4608576"/>
            <a:ext cx="10241280" cy="63094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10824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325373" y="2066880"/>
            <a:ext cx="4446883" cy="593548"/>
          </a:xfrm>
        </p:spPr>
        <p:txBody>
          <a:bodyPr lIns="0" tIns="0" rIns="0" bIns="0"/>
          <a:lstStyle>
            <a:lvl1pPr>
              <a:defRPr sz="3857" b="0" i="0">
                <a:solidFill>
                  <a:schemeClr val="tx1"/>
                </a:solidFill>
                <a:latin typeface="Arial MT"/>
                <a:cs typeface="Arial MT"/>
              </a:defRPr>
            </a:lvl1pPr>
          </a:lstStyle>
          <a:p>
            <a:endParaRPr/>
          </a:p>
        </p:txBody>
      </p:sp>
      <p:sp>
        <p:nvSpPr>
          <p:cNvPr id="3" name="Holder 3"/>
          <p:cNvSpPr>
            <a:spLocks noGrp="1"/>
          </p:cNvSpPr>
          <p:nvPr>
            <p:ph type="body" idx="1"/>
          </p:nvPr>
        </p:nvSpPr>
        <p:spPr>
          <a:xfrm>
            <a:off x="827435" y="2675428"/>
            <a:ext cx="7441356" cy="459049"/>
          </a:xfrm>
        </p:spPr>
        <p:txBody>
          <a:bodyPr lIns="0" tIns="0" rIns="0" bIns="0"/>
          <a:lstStyle>
            <a:lvl1pPr>
              <a:defRPr sz="2983" b="0" i="0">
                <a:solidFill>
                  <a:schemeClr val="tx1"/>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94916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325373" y="2066880"/>
            <a:ext cx="4446883" cy="593548"/>
          </a:xfrm>
        </p:spPr>
        <p:txBody>
          <a:bodyPr lIns="0" tIns="0" rIns="0" bIns="0"/>
          <a:lstStyle>
            <a:lvl1pPr>
              <a:defRPr sz="3857" b="0" i="0">
                <a:solidFill>
                  <a:schemeClr val="tx1"/>
                </a:solidFill>
                <a:latin typeface="Arial MT"/>
                <a:cs typeface="Arial MT"/>
              </a:defRPr>
            </a:lvl1pPr>
          </a:lstStyle>
          <a:p>
            <a:endParaRPr/>
          </a:p>
        </p:txBody>
      </p:sp>
      <p:sp>
        <p:nvSpPr>
          <p:cNvPr id="3" name="Holder 3"/>
          <p:cNvSpPr>
            <a:spLocks noGrp="1"/>
          </p:cNvSpPr>
          <p:nvPr>
            <p:ph sz="half" idx="2"/>
          </p:nvPr>
        </p:nvSpPr>
        <p:spPr>
          <a:xfrm>
            <a:off x="731520" y="1892808"/>
            <a:ext cx="6364224" cy="63094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534656" y="1892808"/>
            <a:ext cx="6364224" cy="63094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0108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325373" y="2066880"/>
            <a:ext cx="4446883" cy="593548"/>
          </a:xfrm>
        </p:spPr>
        <p:txBody>
          <a:bodyPr lIns="0" tIns="0" rIns="0" bIns="0"/>
          <a:lstStyle>
            <a:lvl1pPr>
              <a:defRPr sz="3857" b="0" i="0">
                <a:solidFill>
                  <a:schemeClr val="tx1"/>
                </a:solidFill>
                <a:latin typeface="Arial MT"/>
                <a:cs typeface="Arial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03149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20162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091421"/>
            <a:ext cx="10761701" cy="331130"/>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059" y="5092614"/>
            <a:ext cx="3692530" cy="332328"/>
          </a:xfrm>
          <a:prstGeom prst="rect">
            <a:avLst/>
          </a:prstGeom>
        </p:spPr>
      </p:pic>
      <p:sp>
        <p:nvSpPr>
          <p:cNvPr id="9" name="Rectangle 8"/>
          <p:cNvSpPr/>
          <p:nvPr/>
        </p:nvSpPr>
        <p:spPr bwMode="ltGray">
          <a:xfrm>
            <a:off x="1" y="3108094"/>
            <a:ext cx="10761702" cy="19923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934059" y="3108094"/>
            <a:ext cx="3692531" cy="19923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16386" y="3280451"/>
            <a:ext cx="9772961" cy="1647684"/>
          </a:xfrm>
        </p:spPr>
        <p:txBody>
          <a:bodyPr anchor="b">
            <a:noAutofit/>
          </a:bodyPr>
          <a:lstStyle>
            <a:lvl1pPr algn="r">
              <a:defRPr sz="6480"/>
            </a:lvl1pPr>
          </a:lstStyle>
          <a:p>
            <a:r>
              <a:rPr lang="fr-FR"/>
              <a:t>Modifiez le style du titre</a:t>
            </a:r>
            <a:endParaRPr lang="en-US" dirty="0"/>
          </a:p>
        </p:txBody>
      </p:sp>
      <p:sp>
        <p:nvSpPr>
          <p:cNvPr id="3" name="Subtitle 2"/>
          <p:cNvSpPr>
            <a:spLocks noGrp="1"/>
          </p:cNvSpPr>
          <p:nvPr>
            <p:ph type="subTitle" idx="1"/>
          </p:nvPr>
        </p:nvSpPr>
        <p:spPr>
          <a:xfrm>
            <a:off x="816386" y="5272848"/>
            <a:ext cx="9772961" cy="1341224"/>
          </a:xfrm>
        </p:spPr>
        <p:txBody>
          <a:bodyPr>
            <a:normAutofit/>
          </a:bodyPr>
          <a:lstStyle>
            <a:lvl1pPr marL="0" indent="0" algn="r">
              <a:buNone/>
              <a:defRPr sz="24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5/6/25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106415" y="3300405"/>
            <a:ext cx="1406266" cy="162773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172051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64288"/>
            <a:ext cx="12525374" cy="385397"/>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2365481"/>
            <a:ext cx="1923596" cy="173124"/>
          </a:xfrm>
          <a:prstGeom prst="rect">
            <a:avLst/>
          </a:prstGeom>
        </p:spPr>
      </p:pic>
      <p:sp>
        <p:nvSpPr>
          <p:cNvPr id="17" name="Rectangle 16"/>
          <p:cNvSpPr/>
          <p:nvPr/>
        </p:nvSpPr>
        <p:spPr bwMode="ltGray">
          <a:xfrm>
            <a:off x="0" y="731520"/>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2702993" y="731520"/>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5/6/25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35737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904288"/>
            <a:ext cx="12525374" cy="385397"/>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0" y="4905481"/>
            <a:ext cx="1923596" cy="173124"/>
          </a:xfrm>
          <a:prstGeom prst="rect">
            <a:avLst/>
          </a:prstGeom>
        </p:spPr>
      </p:pic>
      <p:sp>
        <p:nvSpPr>
          <p:cNvPr id="9" name="Rectangle 8"/>
          <p:cNvSpPr/>
          <p:nvPr/>
        </p:nvSpPr>
        <p:spPr bwMode="ltGray">
          <a:xfrm>
            <a:off x="-2" y="3271520"/>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2702991" y="3271520"/>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16386" y="3443874"/>
            <a:ext cx="11536632" cy="1308946"/>
          </a:xfrm>
        </p:spPr>
        <p:txBody>
          <a:bodyPr anchor="ctr">
            <a:normAutofit/>
          </a:bodyPr>
          <a:lstStyle>
            <a:lvl1pPr algn="r">
              <a:defRPr sz="4320"/>
            </a:lvl1pPr>
          </a:lstStyle>
          <a:p>
            <a:r>
              <a:rPr lang="fr-FR"/>
              <a:t>Modifiez le style du titre</a:t>
            </a:r>
            <a:endParaRPr lang="en-US" dirty="0"/>
          </a:p>
        </p:txBody>
      </p:sp>
      <p:sp>
        <p:nvSpPr>
          <p:cNvPr id="3" name="Text Placeholder 2"/>
          <p:cNvSpPr>
            <a:spLocks noGrp="1"/>
          </p:cNvSpPr>
          <p:nvPr>
            <p:ph type="body" idx="1"/>
          </p:nvPr>
        </p:nvSpPr>
        <p:spPr>
          <a:xfrm>
            <a:off x="816386" y="5078606"/>
            <a:ext cx="11536632" cy="2044820"/>
          </a:xfrm>
        </p:spPr>
        <p:txBody>
          <a:bodyPr>
            <a:normAutofit/>
          </a:bodyPr>
          <a:lstStyle>
            <a:lvl1pPr marL="0" indent="0" algn="r">
              <a:buNone/>
              <a:defRPr sz="240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30578ACC-22D6-47C1-A373-4FD133E34F3C}" type="datetimeFigureOut">
              <a:rPr lang="en-US" dirty="0"/>
              <a:t>5/6/25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2875347" y="3443875"/>
            <a:ext cx="1384981" cy="1308947"/>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578683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64288"/>
            <a:ext cx="12525374" cy="385397"/>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2365481"/>
            <a:ext cx="1923596" cy="173124"/>
          </a:xfrm>
          <a:prstGeom prst="rect">
            <a:avLst/>
          </a:prstGeom>
        </p:spPr>
      </p:pic>
      <p:sp>
        <p:nvSpPr>
          <p:cNvPr id="10" name="Rectangle 9"/>
          <p:cNvSpPr/>
          <p:nvPr/>
        </p:nvSpPr>
        <p:spPr bwMode="ltGray">
          <a:xfrm>
            <a:off x="0" y="731520"/>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2702993" y="731520"/>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16384" y="2804248"/>
            <a:ext cx="5638030" cy="431917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712947" y="2804248"/>
            <a:ext cx="5640070" cy="431917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5/6/25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72682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64288"/>
            <a:ext cx="12525374" cy="385397"/>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2365481"/>
            <a:ext cx="1923596" cy="173124"/>
          </a:xfrm>
          <a:prstGeom prst="rect">
            <a:avLst/>
          </a:prstGeom>
        </p:spPr>
      </p:pic>
      <p:sp>
        <p:nvSpPr>
          <p:cNvPr id="12" name="Rectangle 11"/>
          <p:cNvSpPr/>
          <p:nvPr/>
        </p:nvSpPr>
        <p:spPr bwMode="ltGray">
          <a:xfrm>
            <a:off x="0" y="731520"/>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2702993" y="731520"/>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16383" y="903876"/>
            <a:ext cx="11536636" cy="1297124"/>
          </a:xfrm>
        </p:spPr>
        <p:txBody>
          <a:bodyPr/>
          <a:lstStyle/>
          <a:p>
            <a:r>
              <a:rPr lang="fr-FR"/>
              <a:t>Modifiez le style du titre</a:t>
            </a:r>
            <a:endParaRPr lang="en-US" dirty="0"/>
          </a:p>
        </p:txBody>
      </p:sp>
      <p:sp>
        <p:nvSpPr>
          <p:cNvPr id="3" name="Text Placeholder 2"/>
          <p:cNvSpPr>
            <a:spLocks noGrp="1"/>
          </p:cNvSpPr>
          <p:nvPr>
            <p:ph type="body" idx="1"/>
          </p:nvPr>
        </p:nvSpPr>
        <p:spPr>
          <a:xfrm>
            <a:off x="1087621" y="2804248"/>
            <a:ext cx="5366792" cy="831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fr-FR"/>
              <a:t>Modifiez les styles du texte du masque</a:t>
            </a:r>
          </a:p>
        </p:txBody>
      </p:sp>
      <p:sp>
        <p:nvSpPr>
          <p:cNvPr id="4" name="Content Placeholder 3"/>
          <p:cNvSpPr>
            <a:spLocks noGrp="1"/>
          </p:cNvSpPr>
          <p:nvPr>
            <p:ph sz="half" idx="2"/>
          </p:nvPr>
        </p:nvSpPr>
        <p:spPr>
          <a:xfrm>
            <a:off x="816387" y="3636010"/>
            <a:ext cx="5638026" cy="348741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984185" y="2804248"/>
            <a:ext cx="5368834" cy="830491"/>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fr-FR"/>
              <a:t>Modifiez les styles du texte du masque</a:t>
            </a:r>
          </a:p>
        </p:txBody>
      </p:sp>
      <p:sp>
        <p:nvSpPr>
          <p:cNvPr id="6" name="Content Placeholder 5"/>
          <p:cNvSpPr>
            <a:spLocks noGrp="1"/>
          </p:cNvSpPr>
          <p:nvPr>
            <p:ph sz="quarter" idx="4"/>
          </p:nvPr>
        </p:nvSpPr>
        <p:spPr>
          <a:xfrm>
            <a:off x="6712948" y="3636010"/>
            <a:ext cx="5640071" cy="348741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5/6/25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93273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F17"/>
          </a:solidFill>
          <a:ln/>
        </p:spPr>
      </p:sp>
      <p:sp>
        <p:nvSpPr>
          <p:cNvPr id="3" name="Shape 1"/>
          <p:cNvSpPr/>
          <p:nvPr/>
        </p:nvSpPr>
        <p:spPr>
          <a:xfrm>
            <a:off x="0" y="0"/>
            <a:ext cx="14630400" cy="8229600"/>
          </a:xfrm>
          <a:prstGeom prst="rect">
            <a:avLst/>
          </a:prstGeom>
          <a:solidFill>
            <a:srgbClr val="47382A"/>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64288"/>
            <a:ext cx="12525374" cy="385397"/>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2365481"/>
            <a:ext cx="1923596" cy="173124"/>
          </a:xfrm>
          <a:prstGeom prst="rect">
            <a:avLst/>
          </a:prstGeom>
        </p:spPr>
      </p:pic>
      <p:sp>
        <p:nvSpPr>
          <p:cNvPr id="8" name="Rectangle 7"/>
          <p:cNvSpPr/>
          <p:nvPr/>
        </p:nvSpPr>
        <p:spPr bwMode="ltGray">
          <a:xfrm>
            <a:off x="0" y="731520"/>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702993" y="731520"/>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5/6/25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370156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2992" y="2365481"/>
            <a:ext cx="1923596" cy="173124"/>
          </a:xfrm>
          <a:prstGeom prst="rect">
            <a:avLst/>
          </a:prstGeom>
        </p:spPr>
      </p:pic>
      <p:sp>
        <p:nvSpPr>
          <p:cNvPr id="6" name="Rectangle 5"/>
          <p:cNvSpPr/>
          <p:nvPr/>
        </p:nvSpPr>
        <p:spPr>
          <a:xfrm>
            <a:off x="12702993" y="731520"/>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5/6/25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831905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64288"/>
            <a:ext cx="12525374" cy="385397"/>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2365481"/>
            <a:ext cx="1923596" cy="173124"/>
          </a:xfrm>
          <a:prstGeom prst="rect">
            <a:avLst/>
          </a:prstGeom>
        </p:spPr>
      </p:pic>
      <p:sp>
        <p:nvSpPr>
          <p:cNvPr id="10" name="Rectangle 9"/>
          <p:cNvSpPr/>
          <p:nvPr/>
        </p:nvSpPr>
        <p:spPr bwMode="ltGray">
          <a:xfrm>
            <a:off x="0" y="731520"/>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2702993" y="731520"/>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16386" y="903872"/>
            <a:ext cx="11536631" cy="1297128"/>
          </a:xfrm>
        </p:spPr>
        <p:txBody>
          <a:bodyPr anchor="ctr">
            <a:normAutofit/>
          </a:bodyPr>
          <a:lstStyle>
            <a:lvl1pPr>
              <a:defRPr sz="4320"/>
            </a:lvl1pPr>
          </a:lstStyle>
          <a:p>
            <a:r>
              <a:rPr lang="fr-FR"/>
              <a:t>Modifiez le style du titre</a:t>
            </a:r>
            <a:endParaRPr lang="en-US" dirty="0"/>
          </a:p>
        </p:txBody>
      </p:sp>
      <p:sp>
        <p:nvSpPr>
          <p:cNvPr id="3" name="Content Placeholder 2"/>
          <p:cNvSpPr>
            <a:spLocks noGrp="1"/>
          </p:cNvSpPr>
          <p:nvPr>
            <p:ph idx="1"/>
          </p:nvPr>
        </p:nvSpPr>
        <p:spPr>
          <a:xfrm>
            <a:off x="5623015" y="2804248"/>
            <a:ext cx="6730003" cy="4319176"/>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16386" y="2804247"/>
            <a:ext cx="4548094" cy="4319180"/>
          </a:xfrm>
        </p:spPr>
        <p:txBody>
          <a:bodyPr anchor="ct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fr-FR"/>
              <a:t>Modifiez les styles du texte du masque</a:t>
            </a:r>
          </a:p>
        </p:txBody>
      </p:sp>
      <p:sp>
        <p:nvSpPr>
          <p:cNvPr id="5" name="Date Placeholder 4"/>
          <p:cNvSpPr>
            <a:spLocks noGrp="1"/>
          </p:cNvSpPr>
          <p:nvPr>
            <p:ph type="dt" sz="half" idx="10"/>
          </p:nvPr>
        </p:nvSpPr>
        <p:spPr/>
        <p:txBody>
          <a:bodyPr/>
          <a:lstStyle/>
          <a:p>
            <a:fld id="{E331444B-B92B-4E27-8C94-BB93EAF5CB18}" type="datetimeFigureOut">
              <a:rPr lang="en-US" dirty="0"/>
              <a:t>5/6/25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335440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64288"/>
            <a:ext cx="12525374" cy="385397"/>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2365481"/>
            <a:ext cx="1923596" cy="173124"/>
          </a:xfrm>
          <a:prstGeom prst="rect">
            <a:avLst/>
          </a:prstGeom>
        </p:spPr>
      </p:pic>
      <p:sp>
        <p:nvSpPr>
          <p:cNvPr id="10" name="Rectangle 9"/>
          <p:cNvSpPr/>
          <p:nvPr/>
        </p:nvSpPr>
        <p:spPr bwMode="ltGray">
          <a:xfrm>
            <a:off x="0" y="731520"/>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2702993" y="731520"/>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16388" y="903873"/>
            <a:ext cx="11536628" cy="1297126"/>
          </a:xfrm>
        </p:spPr>
        <p:txBody>
          <a:bodyPr anchor="ctr">
            <a:normAutofit/>
          </a:bodyPr>
          <a:lstStyle>
            <a:lvl1pPr>
              <a:defRPr sz="4320"/>
            </a:lvl1pPr>
          </a:lstStyle>
          <a:p>
            <a:r>
              <a:rPr lang="fr-FR"/>
              <a:t>Modifiez le style du titre</a:t>
            </a:r>
            <a:endParaRPr lang="en-US" dirty="0"/>
          </a:p>
        </p:txBody>
      </p:sp>
      <p:sp>
        <p:nvSpPr>
          <p:cNvPr id="3" name="Picture Placeholder 2"/>
          <p:cNvSpPr>
            <a:spLocks noGrp="1" noChangeAspect="1"/>
          </p:cNvSpPr>
          <p:nvPr>
            <p:ph type="pic" idx="1"/>
          </p:nvPr>
        </p:nvSpPr>
        <p:spPr>
          <a:xfrm>
            <a:off x="5842000" y="2804249"/>
            <a:ext cx="6511019" cy="4319174"/>
          </a:xfrm>
          <a:noFill/>
          <a:ln>
            <a:noFill/>
          </a:ln>
          <a:effectLst>
            <a:outerShdw blurRad="76200" dist="63500" dir="5040000" algn="tl" rotWithShape="0">
              <a:srgbClr val="000000">
                <a:alpha val="41000"/>
              </a:srgbClr>
            </a:outerShdw>
          </a:effectLst>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fr-FR"/>
              <a:t>Cliquez sur l'icône pour ajouter une image</a:t>
            </a:r>
            <a:endParaRPr lang="en-US" dirty="0"/>
          </a:p>
        </p:txBody>
      </p:sp>
      <p:sp>
        <p:nvSpPr>
          <p:cNvPr id="4" name="Text Placeholder 3"/>
          <p:cNvSpPr>
            <a:spLocks noGrp="1"/>
          </p:cNvSpPr>
          <p:nvPr>
            <p:ph type="body" sz="half" idx="2"/>
          </p:nvPr>
        </p:nvSpPr>
        <p:spPr>
          <a:xfrm>
            <a:off x="816388" y="2804248"/>
            <a:ext cx="4651507" cy="4319178"/>
          </a:xfrm>
        </p:spPr>
        <p:txBody>
          <a:bodyPr anchor="ct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fr-FR"/>
              <a:t>Modifiez les styles du texte du masque</a:t>
            </a:r>
          </a:p>
        </p:txBody>
      </p:sp>
      <p:sp>
        <p:nvSpPr>
          <p:cNvPr id="5" name="Date Placeholder 4"/>
          <p:cNvSpPr>
            <a:spLocks noGrp="1"/>
          </p:cNvSpPr>
          <p:nvPr>
            <p:ph type="dt" sz="half" idx="10"/>
          </p:nvPr>
        </p:nvSpPr>
        <p:spPr/>
        <p:txBody>
          <a:bodyPr/>
          <a:lstStyle/>
          <a:p>
            <a:fld id="{363EFA5E-FA76-400D-B3DC-F0BA90E6D107}" type="datetimeFigureOut">
              <a:rPr lang="en-US" dirty="0"/>
              <a:t>5/6/25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695095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14354"/>
            <a:ext cx="12525374" cy="385397"/>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7115546"/>
            <a:ext cx="1923596" cy="173124"/>
          </a:xfrm>
          <a:prstGeom prst="rect">
            <a:avLst/>
          </a:prstGeom>
        </p:spPr>
      </p:pic>
      <p:sp>
        <p:nvSpPr>
          <p:cNvPr id="10" name="Rectangle 9"/>
          <p:cNvSpPr/>
          <p:nvPr/>
        </p:nvSpPr>
        <p:spPr bwMode="ltGray">
          <a:xfrm>
            <a:off x="0" y="5481585"/>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2702993" y="5481585"/>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16387" y="5653940"/>
            <a:ext cx="11536631" cy="543661"/>
          </a:xfrm>
        </p:spPr>
        <p:txBody>
          <a:bodyPr anchor="b">
            <a:normAutofit/>
          </a:bodyPr>
          <a:lstStyle>
            <a:lvl1pPr>
              <a:defRPr sz="2880"/>
            </a:lvl1pPr>
          </a:lstStyle>
          <a:p>
            <a:r>
              <a:rPr lang="fr-FR"/>
              <a:t>Modifiez le style du titre</a:t>
            </a:r>
            <a:endParaRPr lang="en-US" dirty="0"/>
          </a:p>
        </p:txBody>
      </p:sp>
      <p:sp>
        <p:nvSpPr>
          <p:cNvPr id="3" name="Picture Placeholder 2"/>
          <p:cNvSpPr>
            <a:spLocks noGrp="1" noChangeAspect="1"/>
          </p:cNvSpPr>
          <p:nvPr>
            <p:ph type="pic" idx="1"/>
          </p:nvPr>
        </p:nvSpPr>
        <p:spPr>
          <a:xfrm>
            <a:off x="816387" y="731517"/>
            <a:ext cx="11536631" cy="4307490"/>
          </a:xfrm>
          <a:noFill/>
          <a:ln>
            <a:noFill/>
          </a:ln>
          <a:effectLst>
            <a:outerShdw blurRad="76200" dist="63500" dir="5040000" algn="tl" rotWithShape="0">
              <a:srgbClr val="000000">
                <a:alpha val="41000"/>
              </a:srgbClr>
            </a:outerShdw>
          </a:effectLst>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fr-FR"/>
              <a:t>Cliquez sur l'icône pour ajouter une image</a:t>
            </a:r>
            <a:endParaRPr lang="en-US" dirty="0"/>
          </a:p>
        </p:txBody>
      </p:sp>
      <p:sp>
        <p:nvSpPr>
          <p:cNvPr id="4" name="Text Placeholder 3"/>
          <p:cNvSpPr>
            <a:spLocks noGrp="1"/>
          </p:cNvSpPr>
          <p:nvPr>
            <p:ph type="body" sz="half" idx="2"/>
          </p:nvPr>
        </p:nvSpPr>
        <p:spPr>
          <a:xfrm>
            <a:off x="816383" y="6203500"/>
            <a:ext cx="11536634" cy="747565"/>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fr-FR"/>
              <a:t>Modifiez les styles du texte du masque</a:t>
            </a:r>
          </a:p>
        </p:txBody>
      </p:sp>
      <p:sp>
        <p:nvSpPr>
          <p:cNvPr id="5" name="Date Placeholder 4"/>
          <p:cNvSpPr>
            <a:spLocks noGrp="1"/>
          </p:cNvSpPr>
          <p:nvPr>
            <p:ph type="dt" sz="half" idx="10"/>
          </p:nvPr>
        </p:nvSpPr>
        <p:spPr/>
        <p:txBody>
          <a:bodyPr/>
          <a:lstStyle/>
          <a:p>
            <a:fld id="{446C117F-5CCF-4837-BE5F-2B92066CAFAF}" type="datetimeFigureOut">
              <a:rPr lang="en-US" dirty="0"/>
              <a:t>5/6/25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2875347" y="5653571"/>
            <a:ext cx="1384981" cy="1308947"/>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239518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14354"/>
            <a:ext cx="12525374" cy="385397"/>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7115546"/>
            <a:ext cx="1923596" cy="173124"/>
          </a:xfrm>
          <a:prstGeom prst="rect">
            <a:avLst/>
          </a:prstGeom>
        </p:spPr>
      </p:pic>
      <p:sp>
        <p:nvSpPr>
          <p:cNvPr id="10" name="Rectangle 9"/>
          <p:cNvSpPr/>
          <p:nvPr/>
        </p:nvSpPr>
        <p:spPr bwMode="ltGray">
          <a:xfrm>
            <a:off x="0" y="5481585"/>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2702993" y="5481585"/>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16386" y="731516"/>
            <a:ext cx="11536630" cy="4311300"/>
          </a:xfrm>
        </p:spPr>
        <p:txBody>
          <a:bodyPr anchor="ctr"/>
          <a:lstStyle>
            <a:lvl1pPr>
              <a:defRPr sz="3840"/>
            </a:lvl1pPr>
          </a:lstStyle>
          <a:p>
            <a:r>
              <a:rPr lang="fr-FR"/>
              <a:t>Modifiez le style du titre</a:t>
            </a:r>
            <a:endParaRPr lang="en-US" dirty="0"/>
          </a:p>
        </p:txBody>
      </p:sp>
      <p:sp>
        <p:nvSpPr>
          <p:cNvPr id="4" name="Text Placeholder 3"/>
          <p:cNvSpPr>
            <a:spLocks noGrp="1"/>
          </p:cNvSpPr>
          <p:nvPr>
            <p:ph type="body" sz="half" idx="2"/>
          </p:nvPr>
        </p:nvSpPr>
        <p:spPr>
          <a:xfrm>
            <a:off x="816387" y="5653939"/>
            <a:ext cx="11536631" cy="1308947"/>
          </a:xfrm>
        </p:spPr>
        <p:txBody>
          <a:bodyPr anchor="ct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fr-FR"/>
              <a:t>Modifiez les styles du texte du masque</a:t>
            </a:r>
          </a:p>
        </p:txBody>
      </p:sp>
      <p:sp>
        <p:nvSpPr>
          <p:cNvPr id="5" name="Date Placeholder 4"/>
          <p:cNvSpPr>
            <a:spLocks noGrp="1"/>
          </p:cNvSpPr>
          <p:nvPr>
            <p:ph type="dt" sz="half" idx="10"/>
          </p:nvPr>
        </p:nvSpPr>
        <p:spPr/>
        <p:txBody>
          <a:bodyPr/>
          <a:lstStyle/>
          <a:p>
            <a:fld id="{84EB90BD-B6CE-46B7-997F-7313B992CCDC}" type="datetimeFigureOut">
              <a:rPr lang="en-US" dirty="0"/>
              <a:t>5/6/25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2875347" y="5653939"/>
            <a:ext cx="1384981" cy="1308947"/>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368879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14354"/>
            <a:ext cx="12525374" cy="385397"/>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7115546"/>
            <a:ext cx="1923596" cy="173124"/>
          </a:xfrm>
          <a:prstGeom prst="rect">
            <a:avLst/>
          </a:prstGeom>
        </p:spPr>
      </p:pic>
      <p:sp>
        <p:nvSpPr>
          <p:cNvPr id="14" name="Rectangle 13"/>
          <p:cNvSpPr/>
          <p:nvPr/>
        </p:nvSpPr>
        <p:spPr bwMode="ltGray">
          <a:xfrm>
            <a:off x="0" y="5481585"/>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2702993" y="5481585"/>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353428" y="731518"/>
            <a:ext cx="10462652" cy="3643273"/>
          </a:xfrm>
        </p:spPr>
        <p:txBody>
          <a:bodyPr anchor="ctr"/>
          <a:lstStyle>
            <a:lvl1pPr>
              <a:defRPr sz="3840"/>
            </a:lvl1pPr>
          </a:lstStyle>
          <a:p>
            <a:r>
              <a:rPr lang="fr-FR"/>
              <a:t>Modifiez le style du titre</a:t>
            </a:r>
            <a:endParaRPr lang="en-US" dirty="0"/>
          </a:p>
        </p:txBody>
      </p:sp>
      <p:sp>
        <p:nvSpPr>
          <p:cNvPr id="12" name="Text Placeholder 3"/>
          <p:cNvSpPr>
            <a:spLocks noGrp="1"/>
          </p:cNvSpPr>
          <p:nvPr>
            <p:ph type="body" sz="half" idx="13"/>
          </p:nvPr>
        </p:nvSpPr>
        <p:spPr>
          <a:xfrm>
            <a:off x="1682746" y="4384055"/>
            <a:ext cx="9787895" cy="658762"/>
          </a:xfrm>
        </p:spPr>
        <p:txBody>
          <a:bodyPr anchor="t">
            <a:normAutofit/>
          </a:bodyPr>
          <a:lstStyle>
            <a:lvl1pPr marL="0" indent="0">
              <a:buNone/>
              <a:defRPr sz="168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fr-FR"/>
              <a:t>Modifiez les styles du texte du masque</a:t>
            </a:r>
          </a:p>
        </p:txBody>
      </p:sp>
      <p:sp>
        <p:nvSpPr>
          <p:cNvPr id="4" name="Text Placeholder 3"/>
          <p:cNvSpPr>
            <a:spLocks noGrp="1"/>
          </p:cNvSpPr>
          <p:nvPr>
            <p:ph type="body" sz="half" idx="2"/>
          </p:nvPr>
        </p:nvSpPr>
        <p:spPr>
          <a:xfrm>
            <a:off x="816387" y="5653939"/>
            <a:ext cx="11536631" cy="1308947"/>
          </a:xfrm>
        </p:spPr>
        <p:txBody>
          <a:bodyPr anchor="ctr">
            <a:normAutofit/>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fr-FR"/>
              <a:t>Modifiez les styles du texte du masque</a:t>
            </a:r>
          </a:p>
        </p:txBody>
      </p:sp>
      <p:sp>
        <p:nvSpPr>
          <p:cNvPr id="5" name="Date Placeholder 4"/>
          <p:cNvSpPr>
            <a:spLocks noGrp="1"/>
          </p:cNvSpPr>
          <p:nvPr>
            <p:ph type="dt" sz="half" idx="10"/>
          </p:nvPr>
        </p:nvSpPr>
        <p:spPr/>
        <p:txBody>
          <a:bodyPr/>
          <a:lstStyle/>
          <a:p>
            <a:fld id="{CDB9D11F-B188-461D-B23F-39381795C052}" type="datetimeFigureOut">
              <a:rPr lang="en-US" dirty="0"/>
              <a:t>5/6/25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2875347" y="5651911"/>
            <a:ext cx="1384981" cy="1308947"/>
          </a:xfrm>
        </p:spPr>
        <p:txBody>
          <a:bodyPr/>
          <a:lstStyle/>
          <a:p>
            <a:fld id="{6D22F896-40B5-4ADD-8801-0D06FADFA095}" type="slidenum">
              <a:rPr lang="en-US" dirty="0"/>
              <a:t>‹#›</a:t>
            </a:fld>
            <a:endParaRPr lang="en-US" dirty="0"/>
          </a:p>
        </p:txBody>
      </p:sp>
      <p:sp>
        <p:nvSpPr>
          <p:cNvPr id="16" name="TextBox 15"/>
          <p:cNvSpPr txBox="1"/>
          <p:nvPr/>
        </p:nvSpPr>
        <p:spPr>
          <a:xfrm>
            <a:off x="700286" y="897739"/>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640" dirty="0">
                <a:solidFill>
                  <a:schemeClr val="tx1"/>
                </a:solidFill>
                <a:effectLst/>
              </a:rPr>
              <a:t>“</a:t>
            </a:r>
          </a:p>
        </p:txBody>
      </p:sp>
      <p:sp>
        <p:nvSpPr>
          <p:cNvPr id="17" name="TextBox 16"/>
          <p:cNvSpPr txBox="1"/>
          <p:nvPr/>
        </p:nvSpPr>
        <p:spPr>
          <a:xfrm>
            <a:off x="11595371" y="3640229"/>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640" dirty="0">
                <a:solidFill>
                  <a:schemeClr val="tx1"/>
                </a:solidFill>
                <a:effectLst/>
              </a:rPr>
              <a:t>”</a:t>
            </a:r>
          </a:p>
        </p:txBody>
      </p:sp>
    </p:spTree>
    <p:extLst>
      <p:ext uri="{BB962C8B-B14F-4D97-AF65-F5344CB8AC3E}">
        <p14:creationId xmlns:p14="http://schemas.microsoft.com/office/powerpoint/2010/main" val="2690583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14354"/>
            <a:ext cx="12525374" cy="385397"/>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7115546"/>
            <a:ext cx="1923596" cy="173124"/>
          </a:xfrm>
          <a:prstGeom prst="rect">
            <a:avLst/>
          </a:prstGeom>
        </p:spPr>
      </p:pic>
      <p:sp>
        <p:nvSpPr>
          <p:cNvPr id="11" name="Rectangle 10"/>
          <p:cNvSpPr/>
          <p:nvPr/>
        </p:nvSpPr>
        <p:spPr bwMode="ltGray">
          <a:xfrm>
            <a:off x="0" y="5481585"/>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2702993" y="5481585"/>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16383" y="5653939"/>
            <a:ext cx="11536634" cy="706242"/>
          </a:xfrm>
        </p:spPr>
        <p:txBody>
          <a:bodyPr anchor="b"/>
          <a:lstStyle>
            <a:lvl1pPr>
              <a:defRPr sz="3840"/>
            </a:lvl1pPr>
          </a:lstStyle>
          <a:p>
            <a:r>
              <a:rPr lang="fr-FR"/>
              <a:t>Modifiez le style du titre</a:t>
            </a:r>
            <a:endParaRPr lang="en-US" dirty="0"/>
          </a:p>
        </p:txBody>
      </p:sp>
      <p:sp>
        <p:nvSpPr>
          <p:cNvPr id="4" name="Text Placeholder 3"/>
          <p:cNvSpPr>
            <a:spLocks noGrp="1"/>
          </p:cNvSpPr>
          <p:nvPr>
            <p:ph type="body" sz="half" idx="2"/>
          </p:nvPr>
        </p:nvSpPr>
        <p:spPr>
          <a:xfrm>
            <a:off x="816384" y="6360179"/>
            <a:ext cx="11536634" cy="602706"/>
          </a:xfrm>
        </p:spPr>
        <p:txBody>
          <a:bodyPr anchor="t"/>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fr-FR"/>
              <a:t>Modifiez les styles du texte du masque</a:t>
            </a:r>
          </a:p>
        </p:txBody>
      </p:sp>
      <p:sp>
        <p:nvSpPr>
          <p:cNvPr id="5" name="Date Placeholder 4"/>
          <p:cNvSpPr>
            <a:spLocks noGrp="1"/>
          </p:cNvSpPr>
          <p:nvPr>
            <p:ph type="dt" sz="half" idx="10"/>
          </p:nvPr>
        </p:nvSpPr>
        <p:spPr/>
        <p:txBody>
          <a:bodyPr/>
          <a:lstStyle/>
          <a:p>
            <a:fld id="{52E6D8D9-55A2-4063-B0F3-121F44549695}" type="datetimeFigureOut">
              <a:rPr lang="en-US" dirty="0"/>
              <a:t>5/6/25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2875347" y="5651911"/>
            <a:ext cx="1384981" cy="1308947"/>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737172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64288"/>
            <a:ext cx="12525374" cy="385397"/>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2365481"/>
            <a:ext cx="1923596" cy="173124"/>
          </a:xfrm>
          <a:prstGeom prst="rect">
            <a:avLst/>
          </a:prstGeom>
        </p:spPr>
      </p:pic>
      <p:sp>
        <p:nvSpPr>
          <p:cNvPr id="16" name="Rectangle 15"/>
          <p:cNvSpPr/>
          <p:nvPr/>
        </p:nvSpPr>
        <p:spPr bwMode="ltGray">
          <a:xfrm>
            <a:off x="0" y="731520"/>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2702993" y="731520"/>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803066" y="903873"/>
            <a:ext cx="11549952" cy="1297126"/>
          </a:xfrm>
        </p:spPr>
        <p:txBody>
          <a:bodyPr/>
          <a:lstStyle/>
          <a:p>
            <a:r>
              <a:rPr lang="fr-FR"/>
              <a:t>Modifiez le style du titre</a:t>
            </a:r>
            <a:endParaRPr lang="en-US" dirty="0"/>
          </a:p>
        </p:txBody>
      </p:sp>
      <p:sp>
        <p:nvSpPr>
          <p:cNvPr id="7" name="Text Placeholder 2"/>
          <p:cNvSpPr>
            <a:spLocks noGrp="1"/>
          </p:cNvSpPr>
          <p:nvPr>
            <p:ph type="body" idx="1"/>
          </p:nvPr>
        </p:nvSpPr>
        <p:spPr>
          <a:xfrm>
            <a:off x="793135" y="2804248"/>
            <a:ext cx="3684041" cy="691514"/>
          </a:xfrm>
        </p:spPr>
        <p:txBody>
          <a:bodyPr anchor="b">
            <a:noAutofit/>
          </a:bodyPr>
          <a:lstStyle>
            <a:lvl1pPr marL="0" indent="0">
              <a:buNone/>
              <a:defRPr sz="288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fr-FR"/>
              <a:t>Modifiez les styles du texte du masque</a:t>
            </a:r>
          </a:p>
        </p:txBody>
      </p:sp>
      <p:sp>
        <p:nvSpPr>
          <p:cNvPr id="8" name="Text Placeholder 3"/>
          <p:cNvSpPr>
            <a:spLocks noGrp="1"/>
          </p:cNvSpPr>
          <p:nvPr>
            <p:ph type="body" sz="half" idx="15"/>
          </p:nvPr>
        </p:nvSpPr>
        <p:spPr>
          <a:xfrm>
            <a:off x="816387" y="3627208"/>
            <a:ext cx="3659642" cy="349621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fr-FR"/>
              <a:t>Modifiez les styles du texte du masque</a:t>
            </a:r>
          </a:p>
        </p:txBody>
      </p:sp>
      <p:sp>
        <p:nvSpPr>
          <p:cNvPr id="9" name="Text Placeholder 4"/>
          <p:cNvSpPr>
            <a:spLocks noGrp="1"/>
          </p:cNvSpPr>
          <p:nvPr>
            <p:ph type="body" sz="quarter" idx="3"/>
          </p:nvPr>
        </p:nvSpPr>
        <p:spPr>
          <a:xfrm>
            <a:off x="4747230" y="2804248"/>
            <a:ext cx="3675888" cy="691514"/>
          </a:xfrm>
        </p:spPr>
        <p:txBody>
          <a:bodyPr anchor="b">
            <a:noAutofit/>
          </a:bodyPr>
          <a:lstStyle>
            <a:lvl1pPr marL="0" indent="0">
              <a:buNone/>
              <a:defRPr sz="288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fr-FR"/>
              <a:t>Modifiez les styles du texte du masque</a:t>
            </a:r>
          </a:p>
        </p:txBody>
      </p:sp>
      <p:sp>
        <p:nvSpPr>
          <p:cNvPr id="10" name="Text Placeholder 3"/>
          <p:cNvSpPr>
            <a:spLocks noGrp="1"/>
          </p:cNvSpPr>
          <p:nvPr>
            <p:ph type="body" sz="half" idx="16"/>
          </p:nvPr>
        </p:nvSpPr>
        <p:spPr>
          <a:xfrm>
            <a:off x="4734564" y="3627208"/>
            <a:ext cx="3675888" cy="349621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fr-FR"/>
              <a:t>Modifiez les styles du texte du masque</a:t>
            </a:r>
          </a:p>
        </p:txBody>
      </p:sp>
      <p:sp>
        <p:nvSpPr>
          <p:cNvPr id="11" name="Text Placeholder 4"/>
          <p:cNvSpPr>
            <a:spLocks noGrp="1"/>
          </p:cNvSpPr>
          <p:nvPr>
            <p:ph type="body" sz="quarter" idx="13"/>
          </p:nvPr>
        </p:nvSpPr>
        <p:spPr>
          <a:xfrm>
            <a:off x="8668988" y="2804248"/>
            <a:ext cx="3684030" cy="691514"/>
          </a:xfrm>
        </p:spPr>
        <p:txBody>
          <a:bodyPr anchor="b">
            <a:noAutofit/>
          </a:bodyPr>
          <a:lstStyle>
            <a:lvl1pPr marL="0" indent="0">
              <a:buNone/>
              <a:defRPr sz="288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fr-FR"/>
              <a:t>Modifiez les styles du texte du masque</a:t>
            </a:r>
          </a:p>
        </p:txBody>
      </p:sp>
      <p:sp>
        <p:nvSpPr>
          <p:cNvPr id="12" name="Text Placeholder 3"/>
          <p:cNvSpPr>
            <a:spLocks noGrp="1"/>
          </p:cNvSpPr>
          <p:nvPr>
            <p:ph type="body" sz="half" idx="17"/>
          </p:nvPr>
        </p:nvSpPr>
        <p:spPr>
          <a:xfrm>
            <a:off x="8668988" y="3627208"/>
            <a:ext cx="3684030" cy="349621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fr-FR"/>
              <a:t>Modifiez les styles du texte du masque</a:t>
            </a:r>
          </a:p>
        </p:txBody>
      </p:sp>
      <p:sp>
        <p:nvSpPr>
          <p:cNvPr id="3" name="Date Placeholder 2"/>
          <p:cNvSpPr>
            <a:spLocks noGrp="1"/>
          </p:cNvSpPr>
          <p:nvPr>
            <p:ph type="dt" sz="half" idx="10"/>
          </p:nvPr>
        </p:nvSpPr>
        <p:spPr/>
        <p:txBody>
          <a:bodyPr/>
          <a:lstStyle/>
          <a:p>
            <a:fld id="{D4B24536-994D-4021-A283-9F449C0DB509}" type="datetimeFigureOut">
              <a:rPr lang="en-US" dirty="0"/>
              <a:t>5/6/25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704553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64288"/>
            <a:ext cx="12525374" cy="385397"/>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2365481"/>
            <a:ext cx="1923596" cy="173124"/>
          </a:xfrm>
          <a:prstGeom prst="rect">
            <a:avLst/>
          </a:prstGeom>
        </p:spPr>
      </p:pic>
      <p:sp>
        <p:nvSpPr>
          <p:cNvPr id="17" name="Rectangle 16"/>
          <p:cNvSpPr/>
          <p:nvPr/>
        </p:nvSpPr>
        <p:spPr bwMode="ltGray">
          <a:xfrm>
            <a:off x="0" y="731520"/>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2702993" y="731520"/>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816386" y="903873"/>
            <a:ext cx="11536632" cy="1297126"/>
          </a:xfrm>
        </p:spPr>
        <p:txBody>
          <a:bodyPr/>
          <a:lstStyle/>
          <a:p>
            <a:r>
              <a:rPr lang="fr-FR"/>
              <a:t>Modifiez le style du titre</a:t>
            </a:r>
            <a:endParaRPr lang="en-US" dirty="0"/>
          </a:p>
        </p:txBody>
      </p:sp>
      <p:sp>
        <p:nvSpPr>
          <p:cNvPr id="19" name="Text Placeholder 2"/>
          <p:cNvSpPr>
            <a:spLocks noGrp="1"/>
          </p:cNvSpPr>
          <p:nvPr>
            <p:ph type="body" idx="1"/>
          </p:nvPr>
        </p:nvSpPr>
        <p:spPr>
          <a:xfrm>
            <a:off x="816382" y="5157004"/>
            <a:ext cx="3659646" cy="691514"/>
          </a:xfrm>
        </p:spPr>
        <p:txBody>
          <a:bodyPr anchor="b">
            <a:noAutofit/>
          </a:bodyPr>
          <a:lstStyle>
            <a:lvl1pPr marL="0" indent="0">
              <a:buNone/>
              <a:defRPr sz="288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fr-FR"/>
              <a:t>Modifiez les styles du texte du masque</a:t>
            </a:r>
          </a:p>
        </p:txBody>
      </p:sp>
      <p:sp>
        <p:nvSpPr>
          <p:cNvPr id="20" name="Picture Placeholder 2"/>
          <p:cNvSpPr>
            <a:spLocks noGrp="1" noChangeAspect="1"/>
          </p:cNvSpPr>
          <p:nvPr>
            <p:ph type="pic" idx="15"/>
          </p:nvPr>
        </p:nvSpPr>
        <p:spPr>
          <a:xfrm>
            <a:off x="816382" y="2804248"/>
            <a:ext cx="3659646" cy="18288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fr-FR"/>
              <a:t>Cliquez sur l'icône pour ajouter une image</a:t>
            </a:r>
            <a:endParaRPr lang="en-US" dirty="0"/>
          </a:p>
        </p:txBody>
      </p:sp>
      <p:sp>
        <p:nvSpPr>
          <p:cNvPr id="21" name="Text Placeholder 3"/>
          <p:cNvSpPr>
            <a:spLocks noGrp="1"/>
          </p:cNvSpPr>
          <p:nvPr>
            <p:ph type="body" sz="half" idx="18"/>
          </p:nvPr>
        </p:nvSpPr>
        <p:spPr>
          <a:xfrm>
            <a:off x="816382" y="5848518"/>
            <a:ext cx="3659646" cy="127490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fr-FR"/>
              <a:t>Modifiez les styles du texte du masque</a:t>
            </a:r>
          </a:p>
        </p:txBody>
      </p:sp>
      <p:sp>
        <p:nvSpPr>
          <p:cNvPr id="22" name="Text Placeholder 4"/>
          <p:cNvSpPr>
            <a:spLocks noGrp="1"/>
          </p:cNvSpPr>
          <p:nvPr>
            <p:ph type="body" sz="quarter" idx="3"/>
          </p:nvPr>
        </p:nvSpPr>
        <p:spPr>
          <a:xfrm>
            <a:off x="4734565" y="5157004"/>
            <a:ext cx="3675888" cy="691514"/>
          </a:xfrm>
        </p:spPr>
        <p:txBody>
          <a:bodyPr anchor="b">
            <a:noAutofit/>
          </a:bodyPr>
          <a:lstStyle>
            <a:lvl1pPr marL="0" indent="0">
              <a:buNone/>
              <a:defRPr sz="288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fr-FR"/>
              <a:t>Modifiez les styles du texte du masque</a:t>
            </a:r>
          </a:p>
        </p:txBody>
      </p:sp>
      <p:sp>
        <p:nvSpPr>
          <p:cNvPr id="23" name="Picture Placeholder 2"/>
          <p:cNvSpPr>
            <a:spLocks noGrp="1" noChangeAspect="1"/>
          </p:cNvSpPr>
          <p:nvPr>
            <p:ph type="pic" idx="21"/>
          </p:nvPr>
        </p:nvSpPr>
        <p:spPr>
          <a:xfrm>
            <a:off x="4734564" y="2804248"/>
            <a:ext cx="3675888" cy="18288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732941" y="5848517"/>
            <a:ext cx="3680756" cy="127490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fr-FR"/>
              <a:t>Modifiez les styles du texte du masque</a:t>
            </a:r>
          </a:p>
        </p:txBody>
      </p:sp>
      <p:sp>
        <p:nvSpPr>
          <p:cNvPr id="25" name="Text Placeholder 4"/>
          <p:cNvSpPr>
            <a:spLocks noGrp="1"/>
          </p:cNvSpPr>
          <p:nvPr>
            <p:ph type="body" sz="quarter" idx="13"/>
          </p:nvPr>
        </p:nvSpPr>
        <p:spPr>
          <a:xfrm>
            <a:off x="8676814" y="5157004"/>
            <a:ext cx="3676206" cy="691514"/>
          </a:xfrm>
        </p:spPr>
        <p:txBody>
          <a:bodyPr anchor="b">
            <a:noAutofit/>
          </a:bodyPr>
          <a:lstStyle>
            <a:lvl1pPr marL="0" indent="0">
              <a:buNone/>
              <a:defRPr sz="288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fr-FR"/>
              <a:t>Modifiez les styles du texte du masque</a:t>
            </a:r>
          </a:p>
        </p:txBody>
      </p:sp>
      <p:sp>
        <p:nvSpPr>
          <p:cNvPr id="26" name="Picture Placeholder 2"/>
          <p:cNvSpPr>
            <a:spLocks noGrp="1" noChangeAspect="1"/>
          </p:cNvSpPr>
          <p:nvPr>
            <p:ph type="pic" idx="22"/>
          </p:nvPr>
        </p:nvSpPr>
        <p:spPr>
          <a:xfrm>
            <a:off x="8676813" y="2804248"/>
            <a:ext cx="3676206" cy="18288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fr-FR"/>
              <a:t>Cliquez sur l'icône pour ajouter une image</a:t>
            </a:r>
            <a:endParaRPr lang="en-US" dirty="0"/>
          </a:p>
        </p:txBody>
      </p:sp>
      <p:sp>
        <p:nvSpPr>
          <p:cNvPr id="27" name="Text Placeholder 3"/>
          <p:cNvSpPr>
            <a:spLocks noGrp="1"/>
          </p:cNvSpPr>
          <p:nvPr>
            <p:ph type="body" sz="half" idx="20"/>
          </p:nvPr>
        </p:nvSpPr>
        <p:spPr>
          <a:xfrm>
            <a:off x="8676664" y="5848515"/>
            <a:ext cx="3681076" cy="127490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fr-FR"/>
              <a:t>Modifiez les styles du texte du masque</a:t>
            </a:r>
          </a:p>
        </p:txBody>
      </p:sp>
      <p:sp>
        <p:nvSpPr>
          <p:cNvPr id="3" name="Date Placeholder 2"/>
          <p:cNvSpPr>
            <a:spLocks noGrp="1"/>
          </p:cNvSpPr>
          <p:nvPr>
            <p:ph type="dt" sz="half" idx="10"/>
          </p:nvPr>
        </p:nvSpPr>
        <p:spPr/>
        <p:txBody>
          <a:bodyPr/>
          <a:lstStyle/>
          <a:p>
            <a:fld id="{3CBBBB78-C96F-47B7-AB17-D852CA960AC9}" type="datetimeFigureOut">
              <a:rPr lang="en-US" dirty="0"/>
              <a:t>5/6/25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33213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F17"/>
          </a:solidFill>
          <a:ln/>
        </p:spPr>
      </p:sp>
      <p:sp>
        <p:nvSpPr>
          <p:cNvPr id="3" name="Shape 1"/>
          <p:cNvSpPr/>
          <p:nvPr/>
        </p:nvSpPr>
        <p:spPr>
          <a:xfrm>
            <a:off x="0" y="0"/>
            <a:ext cx="14630400" cy="8229600"/>
          </a:xfrm>
          <a:prstGeom prst="rect">
            <a:avLst/>
          </a:prstGeom>
          <a:solidFill>
            <a:srgbClr val="47382A"/>
          </a:solid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64288"/>
            <a:ext cx="12525374" cy="385397"/>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2365481"/>
            <a:ext cx="1923596" cy="173124"/>
          </a:xfrm>
          <a:prstGeom prst="rect">
            <a:avLst/>
          </a:prstGeom>
        </p:spPr>
      </p:pic>
      <p:sp>
        <p:nvSpPr>
          <p:cNvPr id="9" name="Rectangle 8"/>
          <p:cNvSpPr/>
          <p:nvPr/>
        </p:nvSpPr>
        <p:spPr bwMode="ltGray">
          <a:xfrm>
            <a:off x="0" y="731520"/>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2702993" y="731520"/>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5/6/25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384696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p:nvPr/>
        </p:nvSpPr>
        <p:spPr bwMode="ltGray">
          <a:xfrm rot="5400000">
            <a:off x="9739448" y="2243274"/>
            <a:ext cx="6128386"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11841843" y="6446883"/>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2155077" y="731516"/>
            <a:ext cx="1288562" cy="5224512"/>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16386" y="731517"/>
            <a:ext cx="10644005" cy="6391907"/>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168551" y="7123425"/>
            <a:ext cx="3291840" cy="438150"/>
          </a:xfrm>
        </p:spPr>
        <p:txBody>
          <a:bodyPr/>
          <a:lstStyle/>
          <a:p>
            <a:fld id="{6178E61D-D431-422C-9764-11DAFE33AB63}" type="datetimeFigureOut">
              <a:rPr lang="en-US" dirty="0"/>
              <a:t>5/6/25</a:t>
            </a:fld>
            <a:endParaRPr lang="en-US" dirty="0"/>
          </a:p>
        </p:txBody>
      </p:sp>
      <p:sp>
        <p:nvSpPr>
          <p:cNvPr id="5" name="Footer Placeholder 4"/>
          <p:cNvSpPr>
            <a:spLocks noGrp="1"/>
          </p:cNvSpPr>
          <p:nvPr>
            <p:ph type="ftr" sz="quarter" idx="11"/>
          </p:nvPr>
        </p:nvSpPr>
        <p:spPr>
          <a:xfrm>
            <a:off x="816386" y="7123426"/>
            <a:ext cx="7352166" cy="438150"/>
          </a:xfrm>
        </p:spPr>
        <p:txBody>
          <a:bodyPr/>
          <a:lstStyle/>
          <a:p>
            <a:endParaRPr lang="en-US" dirty="0"/>
          </a:p>
        </p:txBody>
      </p:sp>
      <p:sp>
        <p:nvSpPr>
          <p:cNvPr id="6" name="Slide Number Placeholder 5"/>
          <p:cNvSpPr>
            <a:spLocks noGrp="1"/>
          </p:cNvSpPr>
          <p:nvPr>
            <p:ph type="sldNum" sz="quarter" idx="12"/>
          </p:nvPr>
        </p:nvSpPr>
        <p:spPr>
          <a:xfrm>
            <a:off x="12117061" y="6478360"/>
            <a:ext cx="1384981" cy="1308947"/>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9921147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8E9F6-9D61-976B-4133-9CC9B407F399}"/>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fr-FR"/>
          </a:p>
        </p:txBody>
      </p:sp>
      <p:sp>
        <p:nvSpPr>
          <p:cNvPr id="3" name="Subtitle 2">
            <a:extLst>
              <a:ext uri="{FF2B5EF4-FFF2-40B4-BE49-F238E27FC236}">
                <a16:creationId xmlns:a16="http://schemas.microsoft.com/office/drawing/2014/main" id="{0F6012F0-1F1B-B81F-6EF5-0AA14D0C555C}"/>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49A2B592-EBF9-0139-EDAF-8C083102BC71}"/>
              </a:ext>
            </a:extLst>
          </p:cNvPr>
          <p:cNvSpPr>
            <a:spLocks noGrp="1"/>
          </p:cNvSpPr>
          <p:nvPr>
            <p:ph type="dt" sz="half" idx="10"/>
          </p:nvPr>
        </p:nvSpPr>
        <p:spPr/>
        <p:txBody>
          <a:bodyPr/>
          <a:lstStyle/>
          <a:p>
            <a:fld id="{71DF8520-9AC0-4F4E-AC10-2455549247DB}" type="datetimeFigureOut">
              <a:rPr lang="fr-FR" smtClean="0"/>
              <a:t>06/05/2025</a:t>
            </a:fld>
            <a:endParaRPr lang="fr-FR"/>
          </a:p>
        </p:txBody>
      </p:sp>
      <p:sp>
        <p:nvSpPr>
          <p:cNvPr id="5" name="Footer Placeholder 4">
            <a:extLst>
              <a:ext uri="{FF2B5EF4-FFF2-40B4-BE49-F238E27FC236}">
                <a16:creationId xmlns:a16="http://schemas.microsoft.com/office/drawing/2014/main" id="{FED9D84E-9D0F-98BA-2C71-C6578C5AE1E4}"/>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5BDBAD8-E92A-523F-3FB1-698CC3C72637}"/>
              </a:ext>
            </a:extLst>
          </p:cNvPr>
          <p:cNvSpPr>
            <a:spLocks noGrp="1"/>
          </p:cNvSpPr>
          <p:nvPr>
            <p:ph type="sldNum" sz="quarter" idx="12"/>
          </p:nvPr>
        </p:nvSpPr>
        <p:spPr/>
        <p:txBody>
          <a:bodyPr/>
          <a:lstStyle/>
          <a:p>
            <a:fld id="{1093E092-D083-4CEE-A230-9DCA92024BC1}" type="slidenum">
              <a:rPr lang="fr-FR" smtClean="0"/>
              <a:t>‹#›</a:t>
            </a:fld>
            <a:endParaRPr lang="fr-FR"/>
          </a:p>
        </p:txBody>
      </p:sp>
    </p:spTree>
    <p:extLst>
      <p:ext uri="{BB962C8B-B14F-4D97-AF65-F5344CB8AC3E}">
        <p14:creationId xmlns:p14="http://schemas.microsoft.com/office/powerpoint/2010/main" val="3794621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82E98-2766-D5A0-AF0F-5AA59446AC3A}"/>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3C4FD9DA-B9D5-1484-70DA-43D70DFD55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DB7B5E0-2B65-618A-5B0D-1701C9FC27FA}"/>
              </a:ext>
            </a:extLst>
          </p:cNvPr>
          <p:cNvSpPr>
            <a:spLocks noGrp="1"/>
          </p:cNvSpPr>
          <p:nvPr>
            <p:ph type="dt" sz="half" idx="10"/>
          </p:nvPr>
        </p:nvSpPr>
        <p:spPr/>
        <p:txBody>
          <a:bodyPr/>
          <a:lstStyle/>
          <a:p>
            <a:fld id="{71DF8520-9AC0-4F4E-AC10-2455549247DB}" type="datetimeFigureOut">
              <a:rPr lang="fr-FR" smtClean="0"/>
              <a:t>06/05/2025</a:t>
            </a:fld>
            <a:endParaRPr lang="fr-FR"/>
          </a:p>
        </p:txBody>
      </p:sp>
      <p:sp>
        <p:nvSpPr>
          <p:cNvPr id="5" name="Footer Placeholder 4">
            <a:extLst>
              <a:ext uri="{FF2B5EF4-FFF2-40B4-BE49-F238E27FC236}">
                <a16:creationId xmlns:a16="http://schemas.microsoft.com/office/drawing/2014/main" id="{33D7AAB0-39B0-3581-8544-8084BAC74AB5}"/>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45D1DE9-7055-6EE1-80F7-52C0D188CBAB}"/>
              </a:ext>
            </a:extLst>
          </p:cNvPr>
          <p:cNvSpPr>
            <a:spLocks noGrp="1"/>
          </p:cNvSpPr>
          <p:nvPr>
            <p:ph type="sldNum" sz="quarter" idx="12"/>
          </p:nvPr>
        </p:nvSpPr>
        <p:spPr/>
        <p:txBody>
          <a:bodyPr/>
          <a:lstStyle/>
          <a:p>
            <a:fld id="{1093E092-D083-4CEE-A230-9DCA92024BC1}" type="slidenum">
              <a:rPr lang="fr-FR" smtClean="0"/>
              <a:t>‹#›</a:t>
            </a:fld>
            <a:endParaRPr lang="fr-FR"/>
          </a:p>
        </p:txBody>
      </p:sp>
    </p:spTree>
    <p:extLst>
      <p:ext uri="{BB962C8B-B14F-4D97-AF65-F5344CB8AC3E}">
        <p14:creationId xmlns:p14="http://schemas.microsoft.com/office/powerpoint/2010/main" val="3221591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2435B-5520-7E76-2214-E41FC331AED6}"/>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229E4A18-579C-55A1-7A68-9DC7DCF07A1D}"/>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1AAD7-7C2E-7656-0128-99E69938BFEE}"/>
              </a:ext>
            </a:extLst>
          </p:cNvPr>
          <p:cNvSpPr>
            <a:spLocks noGrp="1"/>
          </p:cNvSpPr>
          <p:nvPr>
            <p:ph type="dt" sz="half" idx="10"/>
          </p:nvPr>
        </p:nvSpPr>
        <p:spPr/>
        <p:txBody>
          <a:bodyPr/>
          <a:lstStyle/>
          <a:p>
            <a:fld id="{71DF8520-9AC0-4F4E-AC10-2455549247DB}" type="datetimeFigureOut">
              <a:rPr lang="fr-FR" smtClean="0"/>
              <a:t>06/05/2025</a:t>
            </a:fld>
            <a:endParaRPr lang="fr-FR"/>
          </a:p>
        </p:txBody>
      </p:sp>
      <p:sp>
        <p:nvSpPr>
          <p:cNvPr id="5" name="Footer Placeholder 4">
            <a:extLst>
              <a:ext uri="{FF2B5EF4-FFF2-40B4-BE49-F238E27FC236}">
                <a16:creationId xmlns:a16="http://schemas.microsoft.com/office/drawing/2014/main" id="{A76998C5-08AF-047B-C0E9-C3E4F38461F5}"/>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16389978-FFFA-51D0-09F6-CECC951E14C5}"/>
              </a:ext>
            </a:extLst>
          </p:cNvPr>
          <p:cNvSpPr>
            <a:spLocks noGrp="1"/>
          </p:cNvSpPr>
          <p:nvPr>
            <p:ph type="sldNum" sz="quarter" idx="12"/>
          </p:nvPr>
        </p:nvSpPr>
        <p:spPr/>
        <p:txBody>
          <a:bodyPr/>
          <a:lstStyle/>
          <a:p>
            <a:fld id="{1093E092-D083-4CEE-A230-9DCA92024BC1}" type="slidenum">
              <a:rPr lang="fr-FR" smtClean="0"/>
              <a:t>‹#›</a:t>
            </a:fld>
            <a:endParaRPr lang="fr-FR"/>
          </a:p>
        </p:txBody>
      </p:sp>
    </p:spTree>
    <p:extLst>
      <p:ext uri="{BB962C8B-B14F-4D97-AF65-F5344CB8AC3E}">
        <p14:creationId xmlns:p14="http://schemas.microsoft.com/office/powerpoint/2010/main" val="1458904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C144E-72D0-BC83-B5D1-90E28C387BFA}"/>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B459BBF3-9D5F-16E9-ACAC-3CDE2318701A}"/>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C56AC8A9-5B5B-06AB-DA14-38AE1BE11348}"/>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440054D2-5381-3DA3-76FF-3D0ACD48191E}"/>
              </a:ext>
            </a:extLst>
          </p:cNvPr>
          <p:cNvSpPr>
            <a:spLocks noGrp="1"/>
          </p:cNvSpPr>
          <p:nvPr>
            <p:ph type="dt" sz="half" idx="10"/>
          </p:nvPr>
        </p:nvSpPr>
        <p:spPr/>
        <p:txBody>
          <a:bodyPr/>
          <a:lstStyle/>
          <a:p>
            <a:fld id="{71DF8520-9AC0-4F4E-AC10-2455549247DB}" type="datetimeFigureOut">
              <a:rPr lang="fr-FR" smtClean="0"/>
              <a:t>06/05/2025</a:t>
            </a:fld>
            <a:endParaRPr lang="fr-FR"/>
          </a:p>
        </p:txBody>
      </p:sp>
      <p:sp>
        <p:nvSpPr>
          <p:cNvPr id="6" name="Footer Placeholder 5">
            <a:extLst>
              <a:ext uri="{FF2B5EF4-FFF2-40B4-BE49-F238E27FC236}">
                <a16:creationId xmlns:a16="http://schemas.microsoft.com/office/drawing/2014/main" id="{8629AFB2-7570-9F7D-786D-9522D089C580}"/>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AD60789D-B3BC-26EA-6AD9-6C642E8A8322}"/>
              </a:ext>
            </a:extLst>
          </p:cNvPr>
          <p:cNvSpPr>
            <a:spLocks noGrp="1"/>
          </p:cNvSpPr>
          <p:nvPr>
            <p:ph type="sldNum" sz="quarter" idx="12"/>
          </p:nvPr>
        </p:nvSpPr>
        <p:spPr/>
        <p:txBody>
          <a:bodyPr/>
          <a:lstStyle/>
          <a:p>
            <a:fld id="{1093E092-D083-4CEE-A230-9DCA92024BC1}" type="slidenum">
              <a:rPr lang="fr-FR" smtClean="0"/>
              <a:t>‹#›</a:t>
            </a:fld>
            <a:endParaRPr lang="fr-FR"/>
          </a:p>
        </p:txBody>
      </p:sp>
    </p:spTree>
    <p:extLst>
      <p:ext uri="{BB962C8B-B14F-4D97-AF65-F5344CB8AC3E}">
        <p14:creationId xmlns:p14="http://schemas.microsoft.com/office/powerpoint/2010/main" val="2909313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0F648-E72E-89D3-F764-0D8C9E167845}"/>
              </a:ext>
            </a:extLst>
          </p:cNvPr>
          <p:cNvSpPr>
            <a:spLocks noGrp="1"/>
          </p:cNvSpPr>
          <p:nvPr>
            <p:ph type="title"/>
          </p:nvPr>
        </p:nvSpPr>
        <p:spPr>
          <a:xfrm>
            <a:off x="1007746" y="438150"/>
            <a:ext cx="12618720" cy="1590676"/>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BF7B71FF-1F6B-A560-0FB7-1AF91C3CE191}"/>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35EDCC99-9C10-4F7A-31C7-4FCCC6107FA6}"/>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E514658B-3BDA-F87D-616F-2FD7DA14966E}"/>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284B7288-46A8-193D-78F0-D319E4B0A598}"/>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669900CE-8B3E-0614-F25E-7879EE8A08DA}"/>
              </a:ext>
            </a:extLst>
          </p:cNvPr>
          <p:cNvSpPr>
            <a:spLocks noGrp="1"/>
          </p:cNvSpPr>
          <p:nvPr>
            <p:ph type="dt" sz="half" idx="10"/>
          </p:nvPr>
        </p:nvSpPr>
        <p:spPr/>
        <p:txBody>
          <a:bodyPr/>
          <a:lstStyle/>
          <a:p>
            <a:fld id="{71DF8520-9AC0-4F4E-AC10-2455549247DB}" type="datetimeFigureOut">
              <a:rPr lang="fr-FR" smtClean="0"/>
              <a:t>06/05/2025</a:t>
            </a:fld>
            <a:endParaRPr lang="fr-FR"/>
          </a:p>
        </p:txBody>
      </p:sp>
      <p:sp>
        <p:nvSpPr>
          <p:cNvPr id="8" name="Footer Placeholder 7">
            <a:extLst>
              <a:ext uri="{FF2B5EF4-FFF2-40B4-BE49-F238E27FC236}">
                <a16:creationId xmlns:a16="http://schemas.microsoft.com/office/drawing/2014/main" id="{77C9D233-5B6C-B6E2-C215-DFB8F074818E}"/>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FAE54149-0F42-1906-5F2B-CE98F151E492}"/>
              </a:ext>
            </a:extLst>
          </p:cNvPr>
          <p:cNvSpPr>
            <a:spLocks noGrp="1"/>
          </p:cNvSpPr>
          <p:nvPr>
            <p:ph type="sldNum" sz="quarter" idx="12"/>
          </p:nvPr>
        </p:nvSpPr>
        <p:spPr/>
        <p:txBody>
          <a:bodyPr/>
          <a:lstStyle/>
          <a:p>
            <a:fld id="{1093E092-D083-4CEE-A230-9DCA92024BC1}" type="slidenum">
              <a:rPr lang="fr-FR" smtClean="0"/>
              <a:t>‹#›</a:t>
            </a:fld>
            <a:endParaRPr lang="fr-FR"/>
          </a:p>
        </p:txBody>
      </p:sp>
    </p:spTree>
    <p:extLst>
      <p:ext uri="{BB962C8B-B14F-4D97-AF65-F5344CB8AC3E}">
        <p14:creationId xmlns:p14="http://schemas.microsoft.com/office/powerpoint/2010/main" val="9781960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F9E20-560D-279F-0E4B-C2826027E6F6}"/>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8E0A28F7-D1B9-90DD-A87D-1B619C88D030}"/>
              </a:ext>
            </a:extLst>
          </p:cNvPr>
          <p:cNvSpPr>
            <a:spLocks noGrp="1"/>
          </p:cNvSpPr>
          <p:nvPr>
            <p:ph type="dt" sz="half" idx="10"/>
          </p:nvPr>
        </p:nvSpPr>
        <p:spPr/>
        <p:txBody>
          <a:bodyPr/>
          <a:lstStyle/>
          <a:p>
            <a:fld id="{71DF8520-9AC0-4F4E-AC10-2455549247DB}" type="datetimeFigureOut">
              <a:rPr lang="fr-FR" smtClean="0"/>
              <a:t>06/05/2025</a:t>
            </a:fld>
            <a:endParaRPr lang="fr-FR"/>
          </a:p>
        </p:txBody>
      </p:sp>
      <p:sp>
        <p:nvSpPr>
          <p:cNvPr id="4" name="Footer Placeholder 3">
            <a:extLst>
              <a:ext uri="{FF2B5EF4-FFF2-40B4-BE49-F238E27FC236}">
                <a16:creationId xmlns:a16="http://schemas.microsoft.com/office/drawing/2014/main" id="{0E953703-F386-A383-9159-4457BCF86764}"/>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E63240C3-14D7-20E7-8185-837A55BBC7A6}"/>
              </a:ext>
            </a:extLst>
          </p:cNvPr>
          <p:cNvSpPr>
            <a:spLocks noGrp="1"/>
          </p:cNvSpPr>
          <p:nvPr>
            <p:ph type="sldNum" sz="quarter" idx="12"/>
          </p:nvPr>
        </p:nvSpPr>
        <p:spPr/>
        <p:txBody>
          <a:bodyPr/>
          <a:lstStyle/>
          <a:p>
            <a:fld id="{1093E092-D083-4CEE-A230-9DCA92024BC1}" type="slidenum">
              <a:rPr lang="fr-FR" smtClean="0"/>
              <a:t>‹#›</a:t>
            </a:fld>
            <a:endParaRPr lang="fr-FR"/>
          </a:p>
        </p:txBody>
      </p:sp>
    </p:spTree>
    <p:extLst>
      <p:ext uri="{BB962C8B-B14F-4D97-AF65-F5344CB8AC3E}">
        <p14:creationId xmlns:p14="http://schemas.microsoft.com/office/powerpoint/2010/main" val="1077107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6A276B-8BE5-853D-3FC9-DEF26BBB21CF}"/>
              </a:ext>
            </a:extLst>
          </p:cNvPr>
          <p:cNvSpPr>
            <a:spLocks noGrp="1"/>
          </p:cNvSpPr>
          <p:nvPr>
            <p:ph type="dt" sz="half" idx="10"/>
          </p:nvPr>
        </p:nvSpPr>
        <p:spPr/>
        <p:txBody>
          <a:bodyPr/>
          <a:lstStyle/>
          <a:p>
            <a:fld id="{71DF8520-9AC0-4F4E-AC10-2455549247DB}" type="datetimeFigureOut">
              <a:rPr lang="fr-FR" smtClean="0"/>
              <a:t>06/05/2025</a:t>
            </a:fld>
            <a:endParaRPr lang="fr-FR"/>
          </a:p>
        </p:txBody>
      </p:sp>
      <p:sp>
        <p:nvSpPr>
          <p:cNvPr id="3" name="Footer Placeholder 2">
            <a:extLst>
              <a:ext uri="{FF2B5EF4-FFF2-40B4-BE49-F238E27FC236}">
                <a16:creationId xmlns:a16="http://schemas.microsoft.com/office/drawing/2014/main" id="{97743037-DDA7-EB07-65C2-E064B76A2C6E}"/>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64E6524A-4114-FF84-BF11-CEBBB84B9A99}"/>
              </a:ext>
            </a:extLst>
          </p:cNvPr>
          <p:cNvSpPr>
            <a:spLocks noGrp="1"/>
          </p:cNvSpPr>
          <p:nvPr>
            <p:ph type="sldNum" sz="quarter" idx="12"/>
          </p:nvPr>
        </p:nvSpPr>
        <p:spPr/>
        <p:txBody>
          <a:bodyPr/>
          <a:lstStyle/>
          <a:p>
            <a:fld id="{1093E092-D083-4CEE-A230-9DCA92024BC1}" type="slidenum">
              <a:rPr lang="fr-FR" smtClean="0"/>
              <a:t>‹#›</a:t>
            </a:fld>
            <a:endParaRPr lang="fr-FR"/>
          </a:p>
        </p:txBody>
      </p:sp>
    </p:spTree>
    <p:extLst>
      <p:ext uri="{BB962C8B-B14F-4D97-AF65-F5344CB8AC3E}">
        <p14:creationId xmlns:p14="http://schemas.microsoft.com/office/powerpoint/2010/main" val="17252835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0EBCD-9C02-4309-2249-011DD54B0D09}"/>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AB4F8268-7DAF-3C8E-303F-66D6BD6C5DE9}"/>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04F63AC0-98D0-14B8-82BA-EBDFA957FBBC}"/>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869466A0-C3C9-D7BA-B4F2-E61D898B3E16}"/>
              </a:ext>
            </a:extLst>
          </p:cNvPr>
          <p:cNvSpPr>
            <a:spLocks noGrp="1"/>
          </p:cNvSpPr>
          <p:nvPr>
            <p:ph type="dt" sz="half" idx="10"/>
          </p:nvPr>
        </p:nvSpPr>
        <p:spPr/>
        <p:txBody>
          <a:bodyPr/>
          <a:lstStyle/>
          <a:p>
            <a:fld id="{71DF8520-9AC0-4F4E-AC10-2455549247DB}" type="datetimeFigureOut">
              <a:rPr lang="fr-FR" smtClean="0"/>
              <a:t>06/05/2025</a:t>
            </a:fld>
            <a:endParaRPr lang="fr-FR"/>
          </a:p>
        </p:txBody>
      </p:sp>
      <p:sp>
        <p:nvSpPr>
          <p:cNvPr id="6" name="Footer Placeholder 5">
            <a:extLst>
              <a:ext uri="{FF2B5EF4-FFF2-40B4-BE49-F238E27FC236}">
                <a16:creationId xmlns:a16="http://schemas.microsoft.com/office/drawing/2014/main" id="{B5042526-8138-F1E7-0660-A0041908EC74}"/>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B843F1B6-CC9A-9102-1EB5-8388AE56CF9B}"/>
              </a:ext>
            </a:extLst>
          </p:cNvPr>
          <p:cNvSpPr>
            <a:spLocks noGrp="1"/>
          </p:cNvSpPr>
          <p:nvPr>
            <p:ph type="sldNum" sz="quarter" idx="12"/>
          </p:nvPr>
        </p:nvSpPr>
        <p:spPr/>
        <p:txBody>
          <a:bodyPr/>
          <a:lstStyle/>
          <a:p>
            <a:fld id="{1093E092-D083-4CEE-A230-9DCA92024BC1}" type="slidenum">
              <a:rPr lang="fr-FR" smtClean="0"/>
              <a:t>‹#›</a:t>
            </a:fld>
            <a:endParaRPr lang="fr-FR"/>
          </a:p>
        </p:txBody>
      </p:sp>
    </p:spTree>
    <p:extLst>
      <p:ext uri="{BB962C8B-B14F-4D97-AF65-F5344CB8AC3E}">
        <p14:creationId xmlns:p14="http://schemas.microsoft.com/office/powerpoint/2010/main" val="64130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F17"/>
          </a:solidFill>
          <a:ln/>
        </p:spPr>
      </p:sp>
      <p:sp>
        <p:nvSpPr>
          <p:cNvPr id="3" name="Shape 1"/>
          <p:cNvSpPr/>
          <p:nvPr/>
        </p:nvSpPr>
        <p:spPr>
          <a:xfrm>
            <a:off x="0" y="0"/>
            <a:ext cx="14630400" cy="8229600"/>
          </a:xfrm>
          <a:prstGeom prst="rect">
            <a:avLst/>
          </a:prstGeom>
          <a:solidFill>
            <a:srgbClr val="47382A"/>
          </a:solid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B39AE-0783-18A8-6806-B9CEBEDD65B4}"/>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11A08F24-6C48-1BFF-74EF-09129DC61A0B}"/>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fr-FR"/>
          </a:p>
        </p:txBody>
      </p:sp>
      <p:sp>
        <p:nvSpPr>
          <p:cNvPr id="4" name="Text Placeholder 3">
            <a:extLst>
              <a:ext uri="{FF2B5EF4-FFF2-40B4-BE49-F238E27FC236}">
                <a16:creationId xmlns:a16="http://schemas.microsoft.com/office/drawing/2014/main" id="{D32BA64A-16B1-EB4B-C15C-4693149CFBC1}"/>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4B7EC942-A0E6-E1F1-09DC-C1CF943A02D6}"/>
              </a:ext>
            </a:extLst>
          </p:cNvPr>
          <p:cNvSpPr>
            <a:spLocks noGrp="1"/>
          </p:cNvSpPr>
          <p:nvPr>
            <p:ph type="dt" sz="half" idx="10"/>
          </p:nvPr>
        </p:nvSpPr>
        <p:spPr/>
        <p:txBody>
          <a:bodyPr/>
          <a:lstStyle/>
          <a:p>
            <a:fld id="{71DF8520-9AC0-4F4E-AC10-2455549247DB}" type="datetimeFigureOut">
              <a:rPr lang="fr-FR" smtClean="0"/>
              <a:t>06/05/2025</a:t>
            </a:fld>
            <a:endParaRPr lang="fr-FR"/>
          </a:p>
        </p:txBody>
      </p:sp>
      <p:sp>
        <p:nvSpPr>
          <p:cNvPr id="6" name="Footer Placeholder 5">
            <a:extLst>
              <a:ext uri="{FF2B5EF4-FFF2-40B4-BE49-F238E27FC236}">
                <a16:creationId xmlns:a16="http://schemas.microsoft.com/office/drawing/2014/main" id="{90BCF1B5-3F61-D1DF-08A0-B047DC830045}"/>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071A4C9E-1598-0599-4CCD-2476171E6745}"/>
              </a:ext>
            </a:extLst>
          </p:cNvPr>
          <p:cNvSpPr>
            <a:spLocks noGrp="1"/>
          </p:cNvSpPr>
          <p:nvPr>
            <p:ph type="sldNum" sz="quarter" idx="12"/>
          </p:nvPr>
        </p:nvSpPr>
        <p:spPr/>
        <p:txBody>
          <a:bodyPr/>
          <a:lstStyle/>
          <a:p>
            <a:fld id="{1093E092-D083-4CEE-A230-9DCA92024BC1}" type="slidenum">
              <a:rPr lang="fr-FR" smtClean="0"/>
              <a:t>‹#›</a:t>
            </a:fld>
            <a:endParaRPr lang="fr-FR"/>
          </a:p>
        </p:txBody>
      </p:sp>
    </p:spTree>
    <p:extLst>
      <p:ext uri="{BB962C8B-B14F-4D97-AF65-F5344CB8AC3E}">
        <p14:creationId xmlns:p14="http://schemas.microsoft.com/office/powerpoint/2010/main" val="18642674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5F142-59BD-E59D-3141-70AF3A8B417E}"/>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3CF34283-97D6-C5FD-FF2A-29BA2479D9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D1B093BD-A71B-73EF-B98A-E0C4E4BA1EF8}"/>
              </a:ext>
            </a:extLst>
          </p:cNvPr>
          <p:cNvSpPr>
            <a:spLocks noGrp="1"/>
          </p:cNvSpPr>
          <p:nvPr>
            <p:ph type="dt" sz="half" idx="10"/>
          </p:nvPr>
        </p:nvSpPr>
        <p:spPr/>
        <p:txBody>
          <a:bodyPr/>
          <a:lstStyle/>
          <a:p>
            <a:fld id="{71DF8520-9AC0-4F4E-AC10-2455549247DB}" type="datetimeFigureOut">
              <a:rPr lang="fr-FR" smtClean="0"/>
              <a:t>06/05/2025</a:t>
            </a:fld>
            <a:endParaRPr lang="fr-FR"/>
          </a:p>
        </p:txBody>
      </p:sp>
      <p:sp>
        <p:nvSpPr>
          <p:cNvPr id="5" name="Footer Placeholder 4">
            <a:extLst>
              <a:ext uri="{FF2B5EF4-FFF2-40B4-BE49-F238E27FC236}">
                <a16:creationId xmlns:a16="http://schemas.microsoft.com/office/drawing/2014/main" id="{58DA1721-30EB-4E1C-CAD8-40ECB9C08B18}"/>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A6E6F0DE-EDC7-F572-9E76-0D4F1002B5E7}"/>
              </a:ext>
            </a:extLst>
          </p:cNvPr>
          <p:cNvSpPr>
            <a:spLocks noGrp="1"/>
          </p:cNvSpPr>
          <p:nvPr>
            <p:ph type="sldNum" sz="quarter" idx="12"/>
          </p:nvPr>
        </p:nvSpPr>
        <p:spPr/>
        <p:txBody>
          <a:bodyPr/>
          <a:lstStyle/>
          <a:p>
            <a:fld id="{1093E092-D083-4CEE-A230-9DCA92024BC1}" type="slidenum">
              <a:rPr lang="fr-FR" smtClean="0"/>
              <a:t>‹#›</a:t>
            </a:fld>
            <a:endParaRPr lang="fr-FR"/>
          </a:p>
        </p:txBody>
      </p:sp>
    </p:spTree>
    <p:extLst>
      <p:ext uri="{BB962C8B-B14F-4D97-AF65-F5344CB8AC3E}">
        <p14:creationId xmlns:p14="http://schemas.microsoft.com/office/powerpoint/2010/main" val="32383242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56F52A-CD96-CCFB-5EC8-21149E1214B5}"/>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F44D51CE-7BFC-9AA6-D455-AD77AF09E3AE}"/>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61AC15F7-3808-5F72-4157-07EB91752961}"/>
              </a:ext>
            </a:extLst>
          </p:cNvPr>
          <p:cNvSpPr>
            <a:spLocks noGrp="1"/>
          </p:cNvSpPr>
          <p:nvPr>
            <p:ph type="dt" sz="half" idx="10"/>
          </p:nvPr>
        </p:nvSpPr>
        <p:spPr/>
        <p:txBody>
          <a:bodyPr/>
          <a:lstStyle/>
          <a:p>
            <a:fld id="{71DF8520-9AC0-4F4E-AC10-2455549247DB}" type="datetimeFigureOut">
              <a:rPr lang="fr-FR" smtClean="0"/>
              <a:t>06/05/2025</a:t>
            </a:fld>
            <a:endParaRPr lang="fr-FR"/>
          </a:p>
        </p:txBody>
      </p:sp>
      <p:sp>
        <p:nvSpPr>
          <p:cNvPr id="5" name="Footer Placeholder 4">
            <a:extLst>
              <a:ext uri="{FF2B5EF4-FFF2-40B4-BE49-F238E27FC236}">
                <a16:creationId xmlns:a16="http://schemas.microsoft.com/office/drawing/2014/main" id="{5254DC39-D728-E921-8FC5-B0D1E885530E}"/>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9912462F-746B-7FA4-39B4-DA19BE1F41E8}"/>
              </a:ext>
            </a:extLst>
          </p:cNvPr>
          <p:cNvSpPr>
            <a:spLocks noGrp="1"/>
          </p:cNvSpPr>
          <p:nvPr>
            <p:ph type="sldNum" sz="quarter" idx="12"/>
          </p:nvPr>
        </p:nvSpPr>
        <p:spPr/>
        <p:txBody>
          <a:bodyPr/>
          <a:lstStyle/>
          <a:p>
            <a:fld id="{1093E092-D083-4CEE-A230-9DCA92024BC1}" type="slidenum">
              <a:rPr lang="fr-FR" smtClean="0"/>
              <a:t>‹#›</a:t>
            </a:fld>
            <a:endParaRPr lang="fr-FR"/>
          </a:p>
        </p:txBody>
      </p:sp>
    </p:spTree>
    <p:extLst>
      <p:ext uri="{BB962C8B-B14F-4D97-AF65-F5344CB8AC3E}">
        <p14:creationId xmlns:p14="http://schemas.microsoft.com/office/powerpoint/2010/main" val="1254336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F17"/>
          </a:solidFill>
          <a:ln/>
        </p:spPr>
      </p:sp>
      <p:sp>
        <p:nvSpPr>
          <p:cNvPr id="3" name="Shape 1"/>
          <p:cNvSpPr/>
          <p:nvPr/>
        </p:nvSpPr>
        <p:spPr>
          <a:xfrm>
            <a:off x="0" y="0"/>
            <a:ext cx="14630400" cy="8229600"/>
          </a:xfrm>
          <a:prstGeom prst="rect">
            <a:avLst/>
          </a:prstGeom>
          <a:solidFill>
            <a:srgbClr val="47382A"/>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F17"/>
          </a:solidFill>
          <a:ln/>
        </p:spPr>
      </p:sp>
      <p:sp>
        <p:nvSpPr>
          <p:cNvPr id="3" name="Shape 1"/>
          <p:cNvSpPr/>
          <p:nvPr/>
        </p:nvSpPr>
        <p:spPr>
          <a:xfrm>
            <a:off x="0" y="0"/>
            <a:ext cx="14630400" cy="8229600"/>
          </a:xfrm>
          <a:prstGeom prst="rect">
            <a:avLst/>
          </a:prstGeom>
          <a:solidFill>
            <a:srgbClr val="47382A"/>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F17"/>
          </a:solidFill>
          <a:ln/>
        </p:spPr>
      </p:sp>
      <p:sp>
        <p:nvSpPr>
          <p:cNvPr id="3" name="Shape 1"/>
          <p:cNvSpPr/>
          <p:nvPr/>
        </p:nvSpPr>
        <p:spPr>
          <a:xfrm>
            <a:off x="0" y="0"/>
            <a:ext cx="14630400" cy="8229600"/>
          </a:xfrm>
          <a:prstGeom prst="rect">
            <a:avLst/>
          </a:prstGeom>
          <a:solidFill>
            <a:srgbClr val="47382A"/>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3.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23.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6FF412-B0AA-7BB3-9A46-42001ADDF070}"/>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CI"/>
          </a:p>
        </p:txBody>
      </p:sp>
      <p:sp>
        <p:nvSpPr>
          <p:cNvPr id="3" name="Text Placeholder 2">
            <a:extLst>
              <a:ext uri="{FF2B5EF4-FFF2-40B4-BE49-F238E27FC236}">
                <a16:creationId xmlns:a16="http://schemas.microsoft.com/office/drawing/2014/main" id="{83C70EF9-7A6E-3519-BD06-8240904A5E63}"/>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I"/>
          </a:p>
        </p:txBody>
      </p:sp>
      <p:sp>
        <p:nvSpPr>
          <p:cNvPr id="4" name="Date Placeholder 3">
            <a:extLst>
              <a:ext uri="{FF2B5EF4-FFF2-40B4-BE49-F238E27FC236}">
                <a16:creationId xmlns:a16="http://schemas.microsoft.com/office/drawing/2014/main" id="{0F882554-A59E-3D0A-AA10-A78921A11179}"/>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1833C320-92D4-6047-9276-0A5D8496F409}" type="datetimeFigureOut">
              <a:rPr lang="en-CI" smtClean="0"/>
              <a:t>06/05/2025</a:t>
            </a:fld>
            <a:endParaRPr lang="en-CI"/>
          </a:p>
        </p:txBody>
      </p:sp>
      <p:sp>
        <p:nvSpPr>
          <p:cNvPr id="5" name="Footer Placeholder 4">
            <a:extLst>
              <a:ext uri="{FF2B5EF4-FFF2-40B4-BE49-F238E27FC236}">
                <a16:creationId xmlns:a16="http://schemas.microsoft.com/office/drawing/2014/main" id="{616574C9-D195-2F93-7FA2-A6F44F810725}"/>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CI"/>
          </a:p>
        </p:txBody>
      </p:sp>
      <p:sp>
        <p:nvSpPr>
          <p:cNvPr id="6" name="Slide Number Placeholder 5">
            <a:extLst>
              <a:ext uri="{FF2B5EF4-FFF2-40B4-BE49-F238E27FC236}">
                <a16:creationId xmlns:a16="http://schemas.microsoft.com/office/drawing/2014/main" id="{0D3272E8-F24E-5E8A-BBAB-7B273C1C1352}"/>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86CB4B4D-7CA3-9044-876B-883B54F8677D}" type="slidenum">
              <a:rPr lang="en-CI" smtClean="0"/>
              <a:t>‹#›</a:t>
            </a:fld>
            <a:endParaRPr lang="en-CI"/>
          </a:p>
        </p:txBody>
      </p:sp>
    </p:spTree>
    <p:extLst>
      <p:ext uri="{BB962C8B-B14F-4D97-AF65-F5344CB8AC3E}">
        <p14:creationId xmlns:p14="http://schemas.microsoft.com/office/powerpoint/2010/main" val="227390779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CI"/>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325373" y="2066880"/>
            <a:ext cx="4446883" cy="815608"/>
          </a:xfrm>
          <a:prstGeom prst="rect">
            <a:avLst/>
          </a:prstGeom>
        </p:spPr>
        <p:txBody>
          <a:bodyPr wrap="square" lIns="0" tIns="0" rIns="0" bIns="0">
            <a:spAutoFit/>
          </a:bodyPr>
          <a:lstStyle>
            <a:lvl1pPr>
              <a:defRPr sz="5300" b="0" i="0">
                <a:solidFill>
                  <a:schemeClr val="tx1"/>
                </a:solidFill>
                <a:latin typeface="Arial MT"/>
                <a:cs typeface="Arial MT"/>
              </a:defRPr>
            </a:lvl1pPr>
          </a:lstStyle>
          <a:p>
            <a:endParaRPr/>
          </a:p>
        </p:txBody>
      </p:sp>
      <p:sp>
        <p:nvSpPr>
          <p:cNvPr id="3" name="Holder 3"/>
          <p:cNvSpPr>
            <a:spLocks noGrp="1"/>
          </p:cNvSpPr>
          <p:nvPr>
            <p:ph type="body" idx="1"/>
          </p:nvPr>
        </p:nvSpPr>
        <p:spPr>
          <a:xfrm>
            <a:off x="827435" y="2675428"/>
            <a:ext cx="7441356" cy="630942"/>
          </a:xfrm>
          <a:prstGeom prst="rect">
            <a:avLst/>
          </a:prstGeom>
        </p:spPr>
        <p:txBody>
          <a:bodyPr wrap="square" lIns="0" tIns="0" rIns="0" bIns="0">
            <a:spAutoFit/>
          </a:bodyPr>
          <a:lstStyle>
            <a:lvl1pPr>
              <a:defRPr sz="4100" b="0" i="0">
                <a:solidFill>
                  <a:schemeClr val="tx1"/>
                </a:solidFill>
                <a:latin typeface="Arial MT"/>
                <a:cs typeface="Arial MT"/>
              </a:defRPr>
            </a:lvl1pPr>
          </a:lstStyle>
          <a:p>
            <a:endParaRPr/>
          </a:p>
        </p:txBody>
      </p:sp>
      <p:sp>
        <p:nvSpPr>
          <p:cNvPr id="4" name="Holder 4"/>
          <p:cNvSpPr>
            <a:spLocks noGrp="1"/>
          </p:cNvSpPr>
          <p:nvPr>
            <p:ph type="ftr" sz="quarter" idx="5"/>
          </p:nvPr>
        </p:nvSpPr>
        <p:spPr>
          <a:xfrm>
            <a:off x="4974336" y="7653529"/>
            <a:ext cx="4681728"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31520" y="7653529"/>
            <a:ext cx="3364992"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5/6/25</a:t>
            </a:fld>
            <a:endParaRPr lang="en-US"/>
          </a:p>
        </p:txBody>
      </p:sp>
      <p:sp>
        <p:nvSpPr>
          <p:cNvPr id="6" name="Holder 6"/>
          <p:cNvSpPr>
            <a:spLocks noGrp="1"/>
          </p:cNvSpPr>
          <p:nvPr>
            <p:ph type="sldNum" sz="quarter" idx="7"/>
          </p:nvPr>
        </p:nvSpPr>
        <p:spPr>
          <a:xfrm>
            <a:off x="10533889" y="7653529"/>
            <a:ext cx="3364992"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2800629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xStyles>
    <p:titleStyle>
      <a:lvl1pPr>
        <a:defRPr>
          <a:latin typeface="+mj-lt"/>
          <a:ea typeface="+mj-ea"/>
          <a:cs typeface="+mj-cs"/>
        </a:defRPr>
      </a:lvl1pPr>
    </p:titleStyle>
    <p:bodyStyle>
      <a:lvl1pPr marL="0">
        <a:defRPr>
          <a:latin typeface="+mn-lt"/>
          <a:ea typeface="+mn-ea"/>
          <a:cs typeface="+mn-cs"/>
        </a:defRPr>
      </a:lvl1pPr>
      <a:lvl2pPr marL="332695">
        <a:defRPr>
          <a:latin typeface="+mn-lt"/>
          <a:ea typeface="+mn-ea"/>
          <a:cs typeface="+mn-cs"/>
        </a:defRPr>
      </a:lvl2pPr>
      <a:lvl3pPr marL="665390">
        <a:defRPr>
          <a:latin typeface="+mn-lt"/>
          <a:ea typeface="+mn-ea"/>
          <a:cs typeface="+mn-cs"/>
        </a:defRPr>
      </a:lvl3pPr>
      <a:lvl4pPr marL="998086">
        <a:defRPr>
          <a:latin typeface="+mn-lt"/>
          <a:ea typeface="+mn-ea"/>
          <a:cs typeface="+mn-cs"/>
        </a:defRPr>
      </a:lvl4pPr>
      <a:lvl5pPr marL="1330781">
        <a:defRPr>
          <a:latin typeface="+mn-lt"/>
          <a:ea typeface="+mn-ea"/>
          <a:cs typeface="+mn-cs"/>
        </a:defRPr>
      </a:lvl5pPr>
      <a:lvl6pPr marL="1663476">
        <a:defRPr>
          <a:latin typeface="+mn-lt"/>
          <a:ea typeface="+mn-ea"/>
          <a:cs typeface="+mn-cs"/>
        </a:defRPr>
      </a:lvl6pPr>
      <a:lvl7pPr marL="1996171">
        <a:defRPr>
          <a:latin typeface="+mn-lt"/>
          <a:ea typeface="+mn-ea"/>
          <a:cs typeface="+mn-cs"/>
        </a:defRPr>
      </a:lvl7pPr>
      <a:lvl8pPr marL="2328868">
        <a:defRPr>
          <a:latin typeface="+mn-lt"/>
          <a:ea typeface="+mn-ea"/>
          <a:cs typeface="+mn-cs"/>
        </a:defRPr>
      </a:lvl8pPr>
      <a:lvl9pPr marL="2661563">
        <a:defRPr>
          <a:latin typeface="+mn-lt"/>
          <a:ea typeface="+mn-ea"/>
          <a:cs typeface="+mn-cs"/>
        </a:defRPr>
      </a:lvl9pPr>
    </p:bodyStyle>
    <p:otherStyle>
      <a:lvl1pPr marL="0">
        <a:defRPr>
          <a:latin typeface="+mn-lt"/>
          <a:ea typeface="+mn-ea"/>
          <a:cs typeface="+mn-cs"/>
        </a:defRPr>
      </a:lvl1pPr>
      <a:lvl2pPr marL="332695">
        <a:defRPr>
          <a:latin typeface="+mn-lt"/>
          <a:ea typeface="+mn-ea"/>
          <a:cs typeface="+mn-cs"/>
        </a:defRPr>
      </a:lvl2pPr>
      <a:lvl3pPr marL="665390">
        <a:defRPr>
          <a:latin typeface="+mn-lt"/>
          <a:ea typeface="+mn-ea"/>
          <a:cs typeface="+mn-cs"/>
        </a:defRPr>
      </a:lvl3pPr>
      <a:lvl4pPr marL="998086">
        <a:defRPr>
          <a:latin typeface="+mn-lt"/>
          <a:ea typeface="+mn-ea"/>
          <a:cs typeface="+mn-cs"/>
        </a:defRPr>
      </a:lvl4pPr>
      <a:lvl5pPr marL="1330781">
        <a:defRPr>
          <a:latin typeface="+mn-lt"/>
          <a:ea typeface="+mn-ea"/>
          <a:cs typeface="+mn-cs"/>
        </a:defRPr>
      </a:lvl5pPr>
      <a:lvl6pPr marL="1663476">
        <a:defRPr>
          <a:latin typeface="+mn-lt"/>
          <a:ea typeface="+mn-ea"/>
          <a:cs typeface="+mn-cs"/>
        </a:defRPr>
      </a:lvl6pPr>
      <a:lvl7pPr marL="1996171">
        <a:defRPr>
          <a:latin typeface="+mn-lt"/>
          <a:ea typeface="+mn-ea"/>
          <a:cs typeface="+mn-cs"/>
        </a:defRPr>
      </a:lvl7pPr>
      <a:lvl8pPr marL="2328868">
        <a:defRPr>
          <a:latin typeface="+mn-lt"/>
          <a:ea typeface="+mn-ea"/>
          <a:cs typeface="+mn-cs"/>
        </a:defRPr>
      </a:lvl8pPr>
      <a:lvl9pPr marL="2661563">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Placeholder 1"/>
          <p:cNvSpPr>
            <a:spLocks noGrp="1"/>
          </p:cNvSpPr>
          <p:nvPr>
            <p:ph type="title"/>
          </p:nvPr>
        </p:nvSpPr>
        <p:spPr>
          <a:xfrm>
            <a:off x="816386" y="903873"/>
            <a:ext cx="11536633" cy="1297126"/>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16386" y="2804248"/>
            <a:ext cx="11536633" cy="4319179"/>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9061177" y="7123425"/>
            <a:ext cx="3291840" cy="438150"/>
          </a:xfrm>
          <a:prstGeom prst="rect">
            <a:avLst/>
          </a:prstGeom>
        </p:spPr>
        <p:txBody>
          <a:bodyPr vert="horz" lIns="91440" tIns="45720" rIns="91440" bIns="45720" rtlCol="0" anchor="ctr"/>
          <a:lstStyle>
            <a:lvl1pPr algn="r">
              <a:defRPr sz="1260">
                <a:solidFill>
                  <a:schemeClr val="tx1">
                    <a:tint val="75000"/>
                  </a:schemeClr>
                </a:solidFill>
              </a:defRPr>
            </a:lvl1pPr>
          </a:lstStyle>
          <a:p>
            <a:fld id="{9D6E9DEC-419B-4CC5-A080-3B06BD5A8291}" type="datetimeFigureOut">
              <a:rPr lang="en-US" dirty="0"/>
              <a:t>5/6/25</a:t>
            </a:fld>
            <a:endParaRPr lang="en-US" dirty="0"/>
          </a:p>
        </p:txBody>
      </p:sp>
      <p:sp>
        <p:nvSpPr>
          <p:cNvPr id="5" name="Footer Placeholder 4"/>
          <p:cNvSpPr>
            <a:spLocks noGrp="1"/>
          </p:cNvSpPr>
          <p:nvPr>
            <p:ph type="ftr" sz="quarter" idx="3"/>
          </p:nvPr>
        </p:nvSpPr>
        <p:spPr>
          <a:xfrm>
            <a:off x="816385" y="7123426"/>
            <a:ext cx="8244792" cy="438150"/>
          </a:xfrm>
          <a:prstGeom prst="rect">
            <a:avLst/>
          </a:prstGeom>
        </p:spPr>
        <p:txBody>
          <a:bodyPr vert="horz" lIns="91440" tIns="45720" rIns="91440" bIns="45720" rtlCol="0" anchor="ctr"/>
          <a:lstStyle>
            <a:lvl1pPr algn="l">
              <a:defRPr sz="126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875347" y="903873"/>
            <a:ext cx="1384981" cy="1308947"/>
          </a:xfrm>
          <a:prstGeom prst="rect">
            <a:avLst/>
          </a:prstGeom>
        </p:spPr>
        <p:txBody>
          <a:bodyPr vert="horz" lIns="91440" tIns="45720" rIns="91440" bIns="45720" rtlCol="0" anchor="ctr"/>
          <a:lstStyle>
            <a:lvl1pPr algn="l">
              <a:defRPr sz="432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4239341289"/>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Lst>
  <p:hf sldNum="0" hdr="0" ftr="0" dt="0"/>
  <p:txStyles>
    <p:titleStyle>
      <a:lvl1pPr algn="l" defTabSz="1097280" rtl="0" eaLnBrk="1" latinLnBrk="0" hangingPunct="1">
        <a:lnSpc>
          <a:spcPct val="90000"/>
        </a:lnSpc>
        <a:spcBef>
          <a:spcPct val="0"/>
        </a:spcBef>
        <a:buNone/>
        <a:defRPr sz="432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288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1BFC81-3721-96F8-B936-20EFED9F38B3}"/>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BB767278-A53F-E958-C9A5-6C1CA5CE5D2A}"/>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DF989912-C074-310E-8C2C-6F253D9A8373}"/>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71DF8520-9AC0-4F4E-AC10-2455549247DB}" type="datetimeFigureOut">
              <a:rPr lang="fr-FR" smtClean="0"/>
              <a:t>06/05/2025</a:t>
            </a:fld>
            <a:endParaRPr lang="fr-FR"/>
          </a:p>
        </p:txBody>
      </p:sp>
      <p:sp>
        <p:nvSpPr>
          <p:cNvPr id="5" name="Footer Placeholder 4">
            <a:extLst>
              <a:ext uri="{FF2B5EF4-FFF2-40B4-BE49-F238E27FC236}">
                <a16:creationId xmlns:a16="http://schemas.microsoft.com/office/drawing/2014/main" id="{88171DD6-E696-06DC-25AB-FEFDB7FD08CD}"/>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49B1E49B-BCB9-D5C7-3541-30F8A61CAEA1}"/>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1093E092-D083-4CEE-A230-9DCA92024BC1}" type="slidenum">
              <a:rPr lang="fr-FR" smtClean="0"/>
              <a:t>‹#›</a:t>
            </a:fld>
            <a:endParaRPr lang="fr-FR"/>
          </a:p>
        </p:txBody>
      </p:sp>
    </p:spTree>
    <p:extLst>
      <p:ext uri="{BB962C8B-B14F-4D97-AF65-F5344CB8AC3E}">
        <p14:creationId xmlns:p14="http://schemas.microsoft.com/office/powerpoint/2010/main" val="285344242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fr-FR"/>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8.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8.png"/><Relationship Id="rId11" Type="http://schemas.openxmlformats.org/officeDocument/2006/relationships/image" Target="../media/image2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74.png"/><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910947"/>
            <a:ext cx="7556421" cy="5670709"/>
          </a:xfrm>
          <a:prstGeom prst="rect">
            <a:avLst/>
          </a:prstGeom>
          <a:noFill/>
          <a:ln/>
        </p:spPr>
        <p:txBody>
          <a:bodyPr wrap="square" lIns="0" tIns="0" rIns="0" bIns="0" rtlCol="0" anchor="t"/>
          <a:lstStyle/>
          <a:p>
            <a:pPr marL="0" indent="0" algn="l">
              <a:lnSpc>
                <a:spcPts val="11150"/>
              </a:lnSpc>
              <a:buNone/>
            </a:pPr>
            <a:r>
              <a:rPr lang="en-US" sz="8900" b="1" dirty="0">
                <a:solidFill>
                  <a:srgbClr val="EDE2BD"/>
                </a:solidFill>
                <a:latin typeface="Anton Bold" pitchFamily="34" charset="0"/>
                <a:ea typeface="Anton Bold" pitchFamily="34" charset="-122"/>
                <a:cs typeface="Anton Bold" pitchFamily="34" charset="-120"/>
              </a:rPr>
              <a:t>Data-Driven Decisions in Retention Planning</a:t>
            </a:r>
            <a:endParaRPr lang="en-US" sz="8900" dirty="0"/>
          </a:p>
        </p:txBody>
      </p:sp>
      <p:sp>
        <p:nvSpPr>
          <p:cNvPr id="4" name="Shape 1"/>
          <p:cNvSpPr/>
          <p:nvPr/>
        </p:nvSpPr>
        <p:spPr>
          <a:xfrm>
            <a:off x="6280190" y="6938724"/>
            <a:ext cx="362903" cy="362903"/>
          </a:xfrm>
          <a:prstGeom prst="roundRect">
            <a:avLst>
              <a:gd name="adj" fmla="val 25194296"/>
            </a:avLst>
          </a:prstGeom>
          <a:noFill/>
          <a:ln w="7620">
            <a:solidFill>
              <a:srgbClr val="4D4D51"/>
            </a:solidFill>
            <a:prstDash val="solid"/>
          </a:ln>
        </p:spPr>
        <p:txBody>
          <a:bodyPr/>
          <a:lstStyle/>
          <a:p>
            <a:endParaRPr lang="en-CI"/>
          </a:p>
        </p:txBody>
      </p:sp>
      <p:pic>
        <p:nvPicPr>
          <p:cNvPr id="5" name="Image 1" descr="preencoded.png"/>
          <p:cNvPicPr>
            <a:picLocks noChangeAspect="1"/>
          </p:cNvPicPr>
          <p:nvPr/>
        </p:nvPicPr>
        <p:blipFill>
          <a:blip r:embed="rId4"/>
          <a:stretch>
            <a:fillRect/>
          </a:stretch>
        </p:blipFill>
        <p:spPr>
          <a:xfrm>
            <a:off x="6287810" y="6946344"/>
            <a:ext cx="347663" cy="347663"/>
          </a:xfrm>
          <a:prstGeom prst="rect">
            <a:avLst/>
          </a:prstGeom>
        </p:spPr>
      </p:pic>
      <p:sp>
        <p:nvSpPr>
          <p:cNvPr id="6" name="Text 2"/>
          <p:cNvSpPr/>
          <p:nvPr/>
        </p:nvSpPr>
        <p:spPr>
          <a:xfrm>
            <a:off x="6756440" y="6921818"/>
            <a:ext cx="2330768" cy="396835"/>
          </a:xfrm>
          <a:prstGeom prst="rect">
            <a:avLst/>
          </a:prstGeom>
          <a:noFill/>
          <a:ln/>
        </p:spPr>
        <p:txBody>
          <a:bodyPr wrap="none" lIns="0" tIns="0" rIns="0" bIns="0" rtlCol="0" anchor="t"/>
          <a:lstStyle/>
          <a:p>
            <a:pPr marL="0" indent="0" algn="l">
              <a:lnSpc>
                <a:spcPts val="3100"/>
              </a:lnSpc>
              <a:buNone/>
            </a:pPr>
            <a:r>
              <a:rPr lang="en-US" sz="2200" b="1" dirty="0">
                <a:solidFill>
                  <a:srgbClr val="FFFFFF"/>
                </a:solidFill>
                <a:latin typeface="Noto Serif Bold" pitchFamily="34" charset="0"/>
                <a:ea typeface="Noto Serif Bold" pitchFamily="34" charset="-122"/>
                <a:cs typeface="Noto Serif Bold" pitchFamily="34" charset="-120"/>
              </a:rPr>
              <a:t>by Selom Sessou</a:t>
            </a:r>
            <a:endParaRPr lang="en-US" sz="2200" dirty="0"/>
          </a:p>
        </p:txBody>
      </p:sp>
      <p:pic>
        <p:nvPicPr>
          <p:cNvPr id="7" name="Image 2" descr="preencoded.png"/>
          <p:cNvPicPr>
            <a:picLocks noChangeAspect="1"/>
          </p:cNvPicPr>
          <p:nvPr/>
        </p:nvPicPr>
        <p:blipFill>
          <a:blip r:embed="rId5"/>
          <a:stretch>
            <a:fillRect/>
          </a:stretch>
        </p:blipFill>
        <p:spPr>
          <a:xfrm>
            <a:off x="13822680" y="228600"/>
            <a:ext cx="579120" cy="8071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36A7EC-DAE1-E6D8-7A66-FCDB5BF154E2}"/>
              </a:ext>
            </a:extLst>
          </p:cNvPr>
          <p:cNvPicPr>
            <a:picLocks noChangeAspect="1"/>
          </p:cNvPicPr>
          <p:nvPr/>
        </p:nvPicPr>
        <p:blipFill rotWithShape="1">
          <a:blip r:embed="rId2"/>
          <a:srcRect l="1922" t="6518" r="1373" b="6894"/>
          <a:stretch/>
        </p:blipFill>
        <p:spPr>
          <a:xfrm>
            <a:off x="0" y="1"/>
            <a:ext cx="14630400" cy="8187330"/>
          </a:xfrm>
          <a:prstGeom prst="rect">
            <a:avLst/>
          </a:prstGeom>
        </p:spPr>
      </p:pic>
    </p:spTree>
    <p:extLst>
      <p:ext uri="{BB962C8B-B14F-4D97-AF65-F5344CB8AC3E}">
        <p14:creationId xmlns:p14="http://schemas.microsoft.com/office/powerpoint/2010/main" val="592486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4" y="1"/>
            <a:ext cx="14629373" cy="8229138"/>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00"/>
          </a:solidFill>
        </p:spPr>
        <p:txBody>
          <a:bodyPr wrap="square" lIns="0" tIns="0" rIns="0" bIns="0" rtlCol="0"/>
          <a:lstStyle/>
          <a:p>
            <a:pPr defTabSz="665390"/>
            <a:endParaRPr sz="1310">
              <a:solidFill>
                <a:prstClr val="black"/>
              </a:solidFill>
              <a:latin typeface="Calibri"/>
              <a:sym typeface="Calibri"/>
            </a:endParaRPr>
          </a:p>
        </p:txBody>
      </p:sp>
      <p:pic>
        <p:nvPicPr>
          <p:cNvPr id="3" name="object 3"/>
          <p:cNvPicPr/>
          <p:nvPr/>
        </p:nvPicPr>
        <p:blipFill>
          <a:blip r:embed="rId2" cstate="print"/>
          <a:stretch>
            <a:fillRect/>
          </a:stretch>
        </p:blipFill>
        <p:spPr>
          <a:xfrm>
            <a:off x="1838329" y="142638"/>
            <a:ext cx="10953743" cy="794374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C7CAC-4042-7EA4-0F8B-3E8BFA07FDEE}"/>
              </a:ext>
            </a:extLst>
          </p:cNvPr>
          <p:cNvGrpSpPr>
            <a:grpSpLocks/>
          </p:cNvGrpSpPr>
          <p:nvPr/>
        </p:nvGrpSpPr>
        <p:grpSpPr>
          <a:xfrm>
            <a:off x="374410" y="480985"/>
            <a:ext cx="5577840" cy="4183380"/>
            <a:chOff x="4762" y="4762"/>
            <a:chExt cx="4648200" cy="3486150"/>
          </a:xfrm>
        </p:grpSpPr>
        <p:pic>
          <p:nvPicPr>
            <p:cNvPr id="3" name="Image 4">
              <a:extLst>
                <a:ext uri="{FF2B5EF4-FFF2-40B4-BE49-F238E27FC236}">
                  <a16:creationId xmlns:a16="http://schemas.microsoft.com/office/drawing/2014/main" id="{BEDD3749-0E89-2FD6-F871-A0999233AAAE}"/>
                </a:ext>
              </a:extLst>
            </p:cNvPr>
            <p:cNvPicPr/>
            <p:nvPr/>
          </p:nvPicPr>
          <p:blipFill>
            <a:blip r:embed="rId2" cstate="print"/>
            <a:stretch>
              <a:fillRect/>
            </a:stretch>
          </p:blipFill>
          <p:spPr>
            <a:xfrm>
              <a:off x="1077525" y="839781"/>
              <a:ext cx="2492768" cy="2251093"/>
            </a:xfrm>
            <a:prstGeom prst="rect">
              <a:avLst/>
            </a:prstGeom>
          </p:spPr>
        </p:pic>
        <p:sp>
          <p:nvSpPr>
            <p:cNvPr id="4" name="Textbox 5">
              <a:extLst>
                <a:ext uri="{FF2B5EF4-FFF2-40B4-BE49-F238E27FC236}">
                  <a16:creationId xmlns:a16="http://schemas.microsoft.com/office/drawing/2014/main" id="{6A362DD9-4283-BFA9-E9DF-7A3422BED34D}"/>
                </a:ext>
              </a:extLst>
            </p:cNvPr>
            <p:cNvSpPr txBox="1"/>
            <p:nvPr/>
          </p:nvSpPr>
          <p:spPr>
            <a:xfrm>
              <a:off x="4762" y="4762"/>
              <a:ext cx="4648200" cy="3486150"/>
            </a:xfrm>
            <a:prstGeom prst="rect">
              <a:avLst/>
            </a:prstGeom>
            <a:ln w="9525">
              <a:solidFill>
                <a:srgbClr val="000000"/>
              </a:solidFill>
              <a:prstDash val="solid"/>
            </a:ln>
          </p:spPr>
          <p:txBody>
            <a:bodyPr wrap="square" lIns="0" tIns="0" rIns="0" bIns="0" rtlCol="0">
              <a:noAutofit/>
            </a:bodyPr>
            <a:lstStyle/>
            <a:p>
              <a:pPr marL="1110996" marR="688848" indent="-456438" defTabSz="1097280" hangingPunct="0">
                <a:lnSpc>
                  <a:spcPct val="105000"/>
                </a:lnSpc>
                <a:spcBef>
                  <a:spcPts val="1206"/>
                </a:spcBef>
              </a:pPr>
              <a:r>
                <a:rPr lang="en-US" sz="2400" kern="0" dirty="0">
                  <a:solidFill>
                    <a:srgbClr val="000000"/>
                  </a:solidFill>
                  <a:latin typeface="Arial MT"/>
                  <a:ea typeface="Arial MT"/>
                  <a:cs typeface="Arial MT"/>
                  <a:sym typeface="Calibri"/>
                </a:rPr>
                <a:t>How their Relationship with the Adventist Church Began</a:t>
              </a:r>
              <a:endParaRPr lang="en-CI" sz="1320" kern="0" dirty="0">
                <a:solidFill>
                  <a:srgbClr val="000000"/>
                </a:solidFill>
                <a:latin typeface="Arial MT"/>
                <a:ea typeface="Arial MT"/>
                <a:cs typeface="Arial MT"/>
                <a:sym typeface="Calibri"/>
              </a:endParaRPr>
            </a:p>
            <a:p>
              <a:pPr defTabSz="1097280" hangingPunct="0">
                <a:spcBef>
                  <a:spcPts val="2706"/>
                </a:spcBef>
              </a:pPr>
              <a:r>
                <a:rPr lang="en-US" sz="2400" kern="0" dirty="0">
                  <a:solidFill>
                    <a:srgbClr val="000000"/>
                  </a:solidFill>
                  <a:latin typeface="Arial MT"/>
                  <a:ea typeface="Arial MT"/>
                  <a:cs typeface="Arial MT"/>
                  <a:sym typeface="Calibri"/>
                </a:rPr>
                <a:t> </a:t>
              </a:r>
              <a:endParaRPr lang="en-CI" sz="1320" kern="0" dirty="0">
                <a:solidFill>
                  <a:srgbClr val="000000"/>
                </a:solidFill>
                <a:latin typeface="Arial MT"/>
                <a:ea typeface="Arial MT"/>
                <a:cs typeface="Arial MT"/>
                <a:sym typeface="Calibri"/>
              </a:endParaRPr>
            </a:p>
            <a:p>
              <a:pPr marL="2997708" marR="1821180" algn="ctr" defTabSz="1097280" hangingPunct="0">
                <a:lnSpc>
                  <a:spcPct val="111000"/>
                </a:lnSpc>
              </a:pPr>
              <a:r>
                <a:rPr lang="en-US" sz="960" b="1" kern="0" dirty="0">
                  <a:solidFill>
                    <a:srgbClr val="000000"/>
                  </a:solidFill>
                  <a:latin typeface="Arial" panose="020B0604020202020204" pitchFamily="34" charset="0"/>
                  <a:ea typeface="Arial MT"/>
                  <a:cs typeface="Arial MT"/>
                  <a:sym typeface="Calibri"/>
                </a:rPr>
                <a:t>Raised</a:t>
              </a:r>
              <a:r>
                <a:rPr lang="en-US" sz="960" b="1" kern="0" spc="-72" dirty="0">
                  <a:solidFill>
                    <a:srgbClr val="000000"/>
                  </a:solidFill>
                  <a:latin typeface="Arial" panose="020B0604020202020204" pitchFamily="34" charset="0"/>
                  <a:ea typeface="Arial MT"/>
                  <a:cs typeface="Arial MT"/>
                  <a:sym typeface="Calibri"/>
                </a:rPr>
                <a:t> </a:t>
              </a:r>
              <a:r>
                <a:rPr lang="en-US" sz="960" b="1" kern="0" dirty="0">
                  <a:solidFill>
                    <a:srgbClr val="000000"/>
                  </a:solidFill>
                  <a:latin typeface="Arial" panose="020B0604020202020204" pitchFamily="34" charset="0"/>
                  <a:ea typeface="Arial MT"/>
                  <a:cs typeface="Arial MT"/>
                  <a:sym typeface="Calibri"/>
                </a:rPr>
                <a:t>an </a:t>
              </a:r>
              <a:r>
                <a:rPr lang="en-US" sz="960" b="1" kern="0" spc="-12" dirty="0">
                  <a:solidFill>
                    <a:srgbClr val="000000"/>
                  </a:solidFill>
                  <a:latin typeface="Arial" panose="020B0604020202020204" pitchFamily="34" charset="0"/>
                  <a:ea typeface="Arial MT"/>
                  <a:cs typeface="Arial MT"/>
                  <a:sym typeface="Calibri"/>
                </a:rPr>
                <a:t>Adventist </a:t>
              </a:r>
              <a:r>
                <a:rPr lang="en-US" sz="960" b="1" kern="0" spc="-24" dirty="0">
                  <a:solidFill>
                    <a:srgbClr val="000000"/>
                  </a:solidFill>
                  <a:latin typeface="Arial" panose="020B0604020202020204" pitchFamily="34" charset="0"/>
                  <a:ea typeface="Arial MT"/>
                  <a:cs typeface="Arial MT"/>
                  <a:sym typeface="Calibri"/>
                </a:rPr>
                <a:t>30%</a:t>
              </a:r>
              <a:endParaRPr lang="en-CI" sz="1320" kern="0" dirty="0">
                <a:solidFill>
                  <a:srgbClr val="000000"/>
                </a:solidFill>
                <a:latin typeface="Arial MT"/>
                <a:ea typeface="Arial MT"/>
                <a:cs typeface="Arial MT"/>
                <a:sym typeface="Calibri"/>
              </a:endParaRPr>
            </a:p>
            <a:p>
              <a:pPr defTabSz="1097280" hangingPunct="0"/>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defTabSz="1097280" hangingPunct="0"/>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defTabSz="1097280" hangingPunct="0">
                <a:spcBef>
                  <a:spcPts val="894"/>
                </a:spcBef>
              </a:pPr>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marL="2092452" marR="2934462" algn="ctr" defTabSz="1097280" hangingPunct="0">
                <a:lnSpc>
                  <a:spcPct val="111000"/>
                </a:lnSpc>
              </a:pPr>
              <a:r>
                <a:rPr lang="en-US" sz="960" b="1" kern="0" spc="-12" dirty="0">
                  <a:solidFill>
                    <a:srgbClr val="000000"/>
                  </a:solidFill>
                  <a:latin typeface="Arial" panose="020B0604020202020204" pitchFamily="34" charset="0"/>
                  <a:ea typeface="Arial MT"/>
                  <a:cs typeface="Arial MT"/>
                  <a:sym typeface="Calibri"/>
                </a:rPr>
                <a:t>Converts </a:t>
              </a:r>
              <a:r>
                <a:rPr lang="en-US" sz="960" b="1" kern="0" spc="-24" dirty="0">
                  <a:solidFill>
                    <a:srgbClr val="000000"/>
                  </a:solidFill>
                  <a:latin typeface="Arial" panose="020B0604020202020204" pitchFamily="34" charset="0"/>
                  <a:ea typeface="Arial MT"/>
                  <a:cs typeface="Arial MT"/>
                  <a:sym typeface="Calibri"/>
                </a:rPr>
                <a:t>70%</a:t>
              </a:r>
              <a:endParaRPr lang="en-CI" sz="1320" kern="0" dirty="0">
                <a:solidFill>
                  <a:srgbClr val="000000"/>
                </a:solidFill>
                <a:latin typeface="Arial MT"/>
                <a:ea typeface="Arial MT"/>
                <a:cs typeface="Arial MT"/>
                <a:sym typeface="Calibri"/>
              </a:endParaRPr>
            </a:p>
          </p:txBody>
        </p:sp>
      </p:grpSp>
      <p:sp>
        <p:nvSpPr>
          <p:cNvPr id="5" name="TextBox 4">
            <a:extLst>
              <a:ext uri="{FF2B5EF4-FFF2-40B4-BE49-F238E27FC236}">
                <a16:creationId xmlns:a16="http://schemas.microsoft.com/office/drawing/2014/main" id="{F2920FB5-CF1C-94CB-C6B8-61A6CAA05F9D}"/>
              </a:ext>
            </a:extLst>
          </p:cNvPr>
          <p:cNvSpPr txBox="1"/>
          <p:nvPr/>
        </p:nvSpPr>
        <p:spPr>
          <a:xfrm>
            <a:off x="6405743" y="480985"/>
            <a:ext cx="7384399" cy="7478970"/>
          </a:xfrm>
          <a:prstGeom prst="rect">
            <a:avLst/>
          </a:prstGeom>
          <a:noFill/>
        </p:spPr>
        <p:txBody>
          <a:bodyPr wrap="square" rtlCol="0">
            <a:spAutoFit/>
          </a:bodyPr>
          <a:lstStyle/>
          <a:p>
            <a:pPr defTabSz="1097280" hangingPunct="0"/>
            <a:r>
              <a:rPr lang="en-US" sz="4800" kern="0" dirty="0">
                <a:solidFill>
                  <a:srgbClr val="000000"/>
                </a:solidFill>
                <a:latin typeface="Arial Rounded MT Bold" panose="020F0704030504030204" pitchFamily="34" charset="77"/>
                <a:ea typeface="Arial MT"/>
                <a:cs typeface="Arial MT"/>
                <a:sym typeface="Calibri"/>
              </a:rPr>
              <a:t>Of the inactive and former Adventists interviewed, </a:t>
            </a:r>
            <a:r>
              <a:rPr lang="en-US" sz="4800" kern="0" dirty="0">
                <a:solidFill>
                  <a:srgbClr val="FF0000"/>
                </a:solidFill>
                <a:latin typeface="Arial Rounded MT Bold" panose="020F0704030504030204" pitchFamily="34" charset="77"/>
                <a:ea typeface="Arial MT"/>
                <a:cs typeface="Arial MT"/>
                <a:sym typeface="Calibri"/>
              </a:rPr>
              <a:t>30 percent stated that they were</a:t>
            </a:r>
            <a:r>
              <a:rPr lang="en-US" sz="4800" kern="0" spc="-12" dirty="0">
                <a:solidFill>
                  <a:srgbClr val="FF0000"/>
                </a:solidFill>
                <a:latin typeface="Arial Rounded MT Bold" panose="020F0704030504030204" pitchFamily="34" charset="77"/>
                <a:ea typeface="Arial MT"/>
                <a:cs typeface="Arial MT"/>
                <a:sym typeface="Calibri"/>
              </a:rPr>
              <a:t> </a:t>
            </a:r>
            <a:r>
              <a:rPr lang="en-US" sz="4800" kern="0" dirty="0">
                <a:solidFill>
                  <a:srgbClr val="FF0000"/>
                </a:solidFill>
                <a:latin typeface="Arial Rounded MT Bold" panose="020F0704030504030204" pitchFamily="34" charset="77"/>
                <a:ea typeface="Arial MT"/>
                <a:cs typeface="Arial MT"/>
                <a:sym typeface="Calibri"/>
              </a:rPr>
              <a:t>raised</a:t>
            </a:r>
            <a:r>
              <a:rPr lang="en-US" sz="4800" kern="0" spc="-12" dirty="0">
                <a:solidFill>
                  <a:srgbClr val="FF0000"/>
                </a:solidFill>
                <a:latin typeface="Arial Rounded MT Bold" panose="020F0704030504030204" pitchFamily="34" charset="77"/>
                <a:ea typeface="Arial MT"/>
                <a:cs typeface="Arial MT"/>
                <a:sym typeface="Calibri"/>
              </a:rPr>
              <a:t> </a:t>
            </a:r>
            <a:r>
              <a:rPr lang="en-US" sz="4800" kern="0" dirty="0">
                <a:solidFill>
                  <a:srgbClr val="FF0000"/>
                </a:solidFill>
                <a:latin typeface="Arial Rounded MT Bold" panose="020F0704030504030204" pitchFamily="34" charset="77"/>
                <a:ea typeface="Arial MT"/>
                <a:cs typeface="Arial MT"/>
                <a:sym typeface="Calibri"/>
              </a:rPr>
              <a:t>in</a:t>
            </a:r>
            <a:r>
              <a:rPr lang="en-US" sz="4800" kern="0" spc="-12" dirty="0">
                <a:solidFill>
                  <a:srgbClr val="FF0000"/>
                </a:solidFill>
                <a:latin typeface="Arial Rounded MT Bold" panose="020F0704030504030204" pitchFamily="34" charset="77"/>
                <a:ea typeface="Arial MT"/>
                <a:cs typeface="Arial MT"/>
                <a:sym typeface="Calibri"/>
              </a:rPr>
              <a:t> </a:t>
            </a:r>
            <a:r>
              <a:rPr lang="en-US" sz="4800" kern="0" dirty="0">
                <a:solidFill>
                  <a:srgbClr val="FF0000"/>
                </a:solidFill>
                <a:latin typeface="Arial Rounded MT Bold" panose="020F0704030504030204" pitchFamily="34" charset="77"/>
                <a:ea typeface="Arial MT"/>
                <a:cs typeface="Arial MT"/>
                <a:sym typeface="Calibri"/>
              </a:rPr>
              <a:t>an</a:t>
            </a:r>
            <a:r>
              <a:rPr lang="en-US" sz="4800" kern="0" spc="-12" dirty="0">
                <a:solidFill>
                  <a:srgbClr val="FF0000"/>
                </a:solidFill>
                <a:latin typeface="Arial Rounded MT Bold" panose="020F0704030504030204" pitchFamily="34" charset="77"/>
                <a:ea typeface="Arial MT"/>
                <a:cs typeface="Arial MT"/>
                <a:sym typeface="Calibri"/>
              </a:rPr>
              <a:t> </a:t>
            </a:r>
            <a:r>
              <a:rPr lang="en-US" sz="4800" kern="0" dirty="0">
                <a:solidFill>
                  <a:srgbClr val="FF0000"/>
                </a:solidFill>
                <a:latin typeface="Arial Rounded MT Bold" panose="020F0704030504030204" pitchFamily="34" charset="77"/>
                <a:ea typeface="Arial MT"/>
                <a:cs typeface="Arial MT"/>
                <a:sym typeface="Calibri"/>
              </a:rPr>
              <a:t>Adventist</a:t>
            </a:r>
            <a:r>
              <a:rPr lang="en-US" sz="4800" kern="0" spc="-12" dirty="0">
                <a:solidFill>
                  <a:srgbClr val="FF0000"/>
                </a:solidFill>
                <a:latin typeface="Arial Rounded MT Bold" panose="020F0704030504030204" pitchFamily="34" charset="77"/>
                <a:ea typeface="Arial MT"/>
                <a:cs typeface="Arial MT"/>
                <a:sym typeface="Calibri"/>
              </a:rPr>
              <a:t> </a:t>
            </a:r>
            <a:r>
              <a:rPr lang="en-US" sz="4800" kern="0" dirty="0">
                <a:solidFill>
                  <a:srgbClr val="FF0000"/>
                </a:solidFill>
                <a:latin typeface="Arial Rounded MT Bold" panose="020F0704030504030204" pitchFamily="34" charset="77"/>
                <a:ea typeface="Arial MT"/>
                <a:cs typeface="Arial MT"/>
                <a:sym typeface="Calibri"/>
              </a:rPr>
              <a:t>family</a:t>
            </a:r>
            <a:r>
              <a:rPr lang="en-US" sz="4800" kern="0" spc="-12" dirty="0">
                <a:solidFill>
                  <a:srgbClr val="000000"/>
                </a:solidFill>
                <a:latin typeface="Arial Rounded MT Bold" panose="020F0704030504030204" pitchFamily="34" charset="77"/>
                <a:ea typeface="Arial MT"/>
                <a:cs typeface="Arial MT"/>
                <a:sym typeface="Calibri"/>
              </a:rPr>
              <a:t> </a:t>
            </a:r>
            <a:r>
              <a:rPr lang="en-US" sz="4800" kern="0" dirty="0">
                <a:solidFill>
                  <a:srgbClr val="000000"/>
                </a:solidFill>
                <a:latin typeface="Arial Rounded MT Bold" panose="020F0704030504030204" pitchFamily="34" charset="77"/>
                <a:ea typeface="Arial MT"/>
                <a:cs typeface="Arial MT"/>
                <a:sym typeface="Calibri"/>
              </a:rPr>
              <a:t>as</a:t>
            </a:r>
            <a:r>
              <a:rPr lang="en-US" sz="4800" kern="0" spc="-12" dirty="0">
                <a:solidFill>
                  <a:srgbClr val="000000"/>
                </a:solidFill>
                <a:latin typeface="Arial Rounded MT Bold" panose="020F0704030504030204" pitchFamily="34" charset="77"/>
                <a:ea typeface="Arial MT"/>
                <a:cs typeface="Arial MT"/>
                <a:sym typeface="Calibri"/>
              </a:rPr>
              <a:t> </a:t>
            </a:r>
            <a:r>
              <a:rPr lang="en-US" sz="4800" kern="0" dirty="0">
                <a:solidFill>
                  <a:srgbClr val="000000"/>
                </a:solidFill>
                <a:latin typeface="Arial Rounded MT Bold" panose="020F0704030504030204" pitchFamily="34" charset="77"/>
                <a:ea typeface="Arial MT"/>
                <a:cs typeface="Arial MT"/>
                <a:sym typeface="Calibri"/>
              </a:rPr>
              <a:t>a</a:t>
            </a:r>
            <a:r>
              <a:rPr lang="en-US" sz="4800" kern="0" spc="-12" dirty="0">
                <a:solidFill>
                  <a:srgbClr val="000000"/>
                </a:solidFill>
                <a:latin typeface="Arial Rounded MT Bold" panose="020F0704030504030204" pitchFamily="34" charset="77"/>
                <a:ea typeface="Arial MT"/>
                <a:cs typeface="Arial MT"/>
                <a:sym typeface="Calibri"/>
              </a:rPr>
              <a:t> </a:t>
            </a:r>
            <a:r>
              <a:rPr lang="en-US" sz="4800" kern="0" dirty="0">
                <a:solidFill>
                  <a:srgbClr val="000000"/>
                </a:solidFill>
                <a:latin typeface="Arial Rounded MT Bold" panose="020F0704030504030204" pitchFamily="34" charset="77"/>
                <a:ea typeface="Arial MT"/>
                <a:cs typeface="Arial MT"/>
                <a:sym typeface="Calibri"/>
              </a:rPr>
              <a:t>child,</a:t>
            </a:r>
            <a:r>
              <a:rPr lang="en-US" sz="4800" kern="0" spc="-12" dirty="0">
                <a:solidFill>
                  <a:srgbClr val="000000"/>
                </a:solidFill>
                <a:latin typeface="Arial Rounded MT Bold" panose="020F0704030504030204" pitchFamily="34" charset="77"/>
                <a:ea typeface="Arial MT"/>
                <a:cs typeface="Arial MT"/>
                <a:sym typeface="Calibri"/>
              </a:rPr>
              <a:t> </a:t>
            </a:r>
            <a:r>
              <a:rPr lang="en-US" sz="4800" kern="0" dirty="0">
                <a:solidFill>
                  <a:srgbClr val="000000"/>
                </a:solidFill>
                <a:latin typeface="Arial Rounded MT Bold" panose="020F0704030504030204" pitchFamily="34" charset="77"/>
                <a:ea typeface="Arial MT"/>
                <a:cs typeface="Arial MT"/>
                <a:sym typeface="Calibri"/>
              </a:rPr>
              <a:t>while</a:t>
            </a:r>
            <a:r>
              <a:rPr lang="en-US" sz="4800" kern="0" spc="-12" dirty="0">
                <a:solidFill>
                  <a:srgbClr val="000000"/>
                </a:solidFill>
                <a:latin typeface="Arial Rounded MT Bold" panose="020F0704030504030204" pitchFamily="34" charset="77"/>
                <a:ea typeface="Arial MT"/>
                <a:cs typeface="Arial MT"/>
                <a:sym typeface="Calibri"/>
              </a:rPr>
              <a:t> </a:t>
            </a:r>
            <a:r>
              <a:rPr lang="en-US" sz="4800" kern="0" dirty="0">
                <a:solidFill>
                  <a:srgbClr val="7030A0"/>
                </a:solidFill>
                <a:latin typeface="Arial Rounded MT Bold" panose="020F0704030504030204" pitchFamily="34" charset="77"/>
                <a:ea typeface="Arial MT"/>
                <a:cs typeface="Arial MT"/>
                <a:sym typeface="Calibri"/>
              </a:rPr>
              <a:t>70</a:t>
            </a:r>
            <a:r>
              <a:rPr lang="en-US" sz="4800" kern="0" spc="-12" dirty="0">
                <a:solidFill>
                  <a:srgbClr val="7030A0"/>
                </a:solidFill>
                <a:latin typeface="Arial Rounded MT Bold" panose="020F0704030504030204" pitchFamily="34" charset="77"/>
                <a:ea typeface="Arial MT"/>
                <a:cs typeface="Arial MT"/>
                <a:sym typeface="Calibri"/>
              </a:rPr>
              <a:t> </a:t>
            </a:r>
            <a:r>
              <a:rPr lang="en-US" sz="4800" kern="0" dirty="0">
                <a:solidFill>
                  <a:srgbClr val="7030A0"/>
                </a:solidFill>
                <a:latin typeface="Arial Rounded MT Bold" panose="020F0704030504030204" pitchFamily="34" charset="77"/>
                <a:ea typeface="Arial MT"/>
                <a:cs typeface="Arial MT"/>
                <a:sym typeface="Calibri"/>
              </a:rPr>
              <a:t>percent</a:t>
            </a:r>
            <a:r>
              <a:rPr lang="en-US" sz="4800" kern="0" spc="-12" dirty="0">
                <a:solidFill>
                  <a:srgbClr val="7030A0"/>
                </a:solidFill>
                <a:latin typeface="Arial Rounded MT Bold" panose="020F0704030504030204" pitchFamily="34" charset="77"/>
                <a:ea typeface="Arial MT"/>
                <a:cs typeface="Arial MT"/>
                <a:sym typeface="Calibri"/>
              </a:rPr>
              <a:t> </a:t>
            </a:r>
            <a:r>
              <a:rPr lang="en-US" sz="4800" kern="0" dirty="0">
                <a:solidFill>
                  <a:srgbClr val="7030A0"/>
                </a:solidFill>
                <a:latin typeface="Arial Rounded MT Bold" panose="020F0704030504030204" pitchFamily="34" charset="77"/>
                <a:ea typeface="Arial MT"/>
                <a:cs typeface="Arial MT"/>
                <a:sym typeface="Calibri"/>
              </a:rPr>
              <a:t>converted</a:t>
            </a:r>
            <a:r>
              <a:rPr lang="en-US" sz="4800" kern="0" spc="-12" dirty="0">
                <a:solidFill>
                  <a:srgbClr val="7030A0"/>
                </a:solidFill>
                <a:latin typeface="Arial Rounded MT Bold" panose="020F0704030504030204" pitchFamily="34" charset="77"/>
                <a:ea typeface="Arial MT"/>
                <a:cs typeface="Arial MT"/>
                <a:sym typeface="Calibri"/>
              </a:rPr>
              <a:t> </a:t>
            </a:r>
            <a:r>
              <a:rPr lang="en-US" sz="4800" kern="0" dirty="0">
                <a:solidFill>
                  <a:srgbClr val="7030A0"/>
                </a:solidFill>
                <a:latin typeface="Arial Rounded MT Bold" panose="020F0704030504030204" pitchFamily="34" charset="77"/>
                <a:ea typeface="Arial MT"/>
                <a:cs typeface="Arial MT"/>
                <a:sym typeface="Calibri"/>
              </a:rPr>
              <a:t>to</a:t>
            </a:r>
            <a:r>
              <a:rPr lang="en-US" sz="4800" kern="0" spc="-12" dirty="0">
                <a:solidFill>
                  <a:srgbClr val="7030A0"/>
                </a:solidFill>
                <a:latin typeface="Arial Rounded MT Bold" panose="020F0704030504030204" pitchFamily="34" charset="77"/>
                <a:ea typeface="Arial MT"/>
                <a:cs typeface="Arial MT"/>
                <a:sym typeface="Calibri"/>
              </a:rPr>
              <a:t> </a:t>
            </a:r>
            <a:r>
              <a:rPr lang="en-US" sz="4800" kern="0" dirty="0">
                <a:solidFill>
                  <a:srgbClr val="7030A0"/>
                </a:solidFill>
                <a:latin typeface="Arial Rounded MT Bold" panose="020F0704030504030204" pitchFamily="34" charset="77"/>
                <a:ea typeface="Arial MT"/>
                <a:cs typeface="Arial MT"/>
                <a:sym typeface="Calibri"/>
              </a:rPr>
              <a:t>the Seventh-day Adventist Church as adolescents or adults</a:t>
            </a:r>
            <a:r>
              <a:rPr lang="en-US" sz="4800" kern="0" dirty="0">
                <a:solidFill>
                  <a:srgbClr val="000000"/>
                </a:solidFill>
                <a:latin typeface="Arial Rounded MT Bold" panose="020F0704030504030204" pitchFamily="34" charset="77"/>
                <a:ea typeface="Arial MT"/>
                <a:cs typeface="Arial MT"/>
                <a:sym typeface="Calibri"/>
              </a:rPr>
              <a:t>.</a:t>
            </a:r>
            <a:r>
              <a:rPr lang="en-CI" sz="4800" kern="0" dirty="0">
                <a:solidFill>
                  <a:srgbClr val="000000"/>
                </a:solidFill>
                <a:latin typeface="Arial Rounded MT Bold" panose="020F0704030504030204" pitchFamily="34" charset="77"/>
                <a:sym typeface="Calibri"/>
              </a:rPr>
              <a:t> </a:t>
            </a:r>
          </a:p>
        </p:txBody>
      </p:sp>
    </p:spTree>
    <p:extLst>
      <p:ext uri="{BB962C8B-B14F-4D97-AF65-F5344CB8AC3E}">
        <p14:creationId xmlns:p14="http://schemas.microsoft.com/office/powerpoint/2010/main" val="2696443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54D4B68B-D421-A392-F159-2F471191F0F3}"/>
              </a:ext>
            </a:extLst>
          </p:cNvPr>
          <p:cNvSpPr txBox="1">
            <a:spLocks/>
          </p:cNvSpPr>
          <p:nvPr/>
        </p:nvSpPr>
        <p:spPr>
          <a:xfrm>
            <a:off x="563468" y="563469"/>
            <a:ext cx="13716000" cy="7443710"/>
          </a:xfrm>
          <a:prstGeom prst="rect">
            <a:avLst/>
          </a:prstGeom>
          <a:ln w="9525">
            <a:solidFill>
              <a:srgbClr val="000000"/>
            </a:solidFill>
            <a:prstDash val="solid"/>
          </a:ln>
        </p:spPr>
        <p:txBody>
          <a:bodyPr wrap="square" lIns="0" tIns="0" rIns="0" bIns="0" rtlCol="0">
            <a:noAutofit/>
          </a:bodyPr>
          <a:lstStyle/>
          <a:p>
            <a:pPr marL="688848" marR="688848" indent="637794" algn="ctr" defTabSz="1097280" hangingPunct="0">
              <a:lnSpc>
                <a:spcPct val="105000"/>
              </a:lnSpc>
              <a:spcBef>
                <a:spcPts val="1206"/>
              </a:spcBef>
            </a:pPr>
            <a:r>
              <a:rPr lang="en-US" sz="4800" kern="0" dirty="0">
                <a:solidFill>
                  <a:srgbClr val="FF0000"/>
                </a:solidFill>
                <a:latin typeface="Arial Rounded MT Bold" panose="020F0704030504030204" pitchFamily="34" charset="77"/>
                <a:ea typeface="Arial MT"/>
                <a:cs typeface="Arial MT"/>
                <a:sym typeface="Calibri"/>
              </a:rPr>
              <a:t>First Contact with the Seventh-day Adventist Church</a:t>
            </a:r>
            <a:endParaRPr lang="en-CI" sz="2400" kern="0" dirty="0">
              <a:solidFill>
                <a:srgbClr val="FF0000"/>
              </a:solidFill>
              <a:latin typeface="Arial Rounded MT Bold" panose="020F0704030504030204" pitchFamily="34" charset="77"/>
              <a:ea typeface="Arial MT"/>
              <a:cs typeface="Arial MT"/>
              <a:sym typeface="Calibri"/>
            </a:endParaRPr>
          </a:p>
          <a:p>
            <a:pPr marL="537972" indent="-208788" defTabSz="1097280" hangingPunct="0">
              <a:spcBef>
                <a:spcPts val="588"/>
              </a:spcBef>
              <a:tabLst>
                <a:tab pos="537972" algn="l"/>
              </a:tabLst>
            </a:pPr>
            <a:r>
              <a:rPr lang="en-US" sz="2880" kern="0" dirty="0">
                <a:solidFill>
                  <a:srgbClr val="000000"/>
                </a:solidFill>
                <a:latin typeface="Arial Rounded MT Bold" panose="020F0704030504030204" pitchFamily="34" charset="77"/>
                <a:ea typeface="Arial MT"/>
                <a:cs typeface="Arial MT"/>
                <a:sym typeface="Calibri"/>
              </a:rPr>
              <a:t>30%</a:t>
            </a:r>
            <a:r>
              <a:rPr lang="en-US" sz="2880" kern="0" spc="444"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Raised</a:t>
            </a:r>
            <a:r>
              <a:rPr lang="en-US" sz="2880" kern="0" spc="24"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as</a:t>
            </a:r>
            <a:r>
              <a:rPr lang="en-US" sz="2880" kern="0" spc="24"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an</a:t>
            </a:r>
            <a:r>
              <a:rPr lang="en-US" sz="2880" kern="0" spc="24" dirty="0">
                <a:solidFill>
                  <a:srgbClr val="000000"/>
                </a:solidFill>
                <a:latin typeface="Arial Rounded MT Bold" panose="020F0704030504030204" pitchFamily="34" charset="77"/>
                <a:ea typeface="Arial MT"/>
                <a:cs typeface="Arial MT"/>
                <a:sym typeface="Calibri"/>
              </a:rPr>
              <a:t> </a:t>
            </a:r>
            <a:r>
              <a:rPr lang="en-US" sz="2880" kern="0" spc="-12" dirty="0">
                <a:solidFill>
                  <a:srgbClr val="000000"/>
                </a:solidFill>
                <a:latin typeface="Arial Rounded MT Bold" panose="020F0704030504030204" pitchFamily="34" charset="77"/>
                <a:ea typeface="Arial MT"/>
                <a:cs typeface="Arial MT"/>
                <a:sym typeface="Calibri"/>
              </a:rPr>
              <a:t>Adventist</a:t>
            </a:r>
            <a:endParaRPr lang="en-CI" sz="2880" kern="0" dirty="0">
              <a:solidFill>
                <a:srgbClr val="000000"/>
              </a:solidFill>
              <a:latin typeface="Arial Rounded MT Bold" panose="020F0704030504030204" pitchFamily="34" charset="77"/>
              <a:ea typeface="Arial MT"/>
              <a:cs typeface="Arial MT"/>
              <a:sym typeface="Calibri"/>
            </a:endParaRPr>
          </a:p>
          <a:p>
            <a:pPr marL="537972" indent="-208788" defTabSz="1097280" hangingPunct="0">
              <a:spcBef>
                <a:spcPts val="102"/>
              </a:spcBef>
              <a:tabLst>
                <a:tab pos="537972" algn="l"/>
              </a:tabLst>
            </a:pPr>
            <a:r>
              <a:rPr lang="en-US" sz="2880" kern="0" dirty="0">
                <a:solidFill>
                  <a:srgbClr val="000000"/>
                </a:solidFill>
                <a:latin typeface="Arial Rounded MT Bold" panose="020F0704030504030204" pitchFamily="34" charset="77"/>
                <a:ea typeface="Arial MT"/>
                <a:cs typeface="Arial MT"/>
                <a:sym typeface="Calibri"/>
              </a:rPr>
              <a:t>28%</a:t>
            </a:r>
            <a:r>
              <a:rPr lang="en-US" sz="2880" kern="0" spc="462"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Through</a:t>
            </a:r>
            <a:r>
              <a:rPr lang="en-US" sz="2880" kern="0" spc="30"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a</a:t>
            </a:r>
            <a:r>
              <a:rPr lang="en-US" sz="2880" kern="0" spc="36"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friend,</a:t>
            </a:r>
            <a:r>
              <a:rPr lang="en-US" sz="2880" kern="0" spc="30"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relative,</a:t>
            </a:r>
            <a:r>
              <a:rPr lang="en-US" sz="2880" kern="0" spc="36"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neighbor</a:t>
            </a:r>
            <a:r>
              <a:rPr lang="en-US" sz="2880" kern="0" spc="42"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or</a:t>
            </a:r>
            <a:r>
              <a:rPr lang="en-US" sz="2880" kern="0" spc="36" dirty="0">
                <a:solidFill>
                  <a:srgbClr val="000000"/>
                </a:solidFill>
                <a:latin typeface="Arial Rounded MT Bold" panose="020F0704030504030204" pitchFamily="34" charset="77"/>
                <a:ea typeface="Arial MT"/>
                <a:cs typeface="Arial MT"/>
                <a:sym typeface="Calibri"/>
              </a:rPr>
              <a:t> </a:t>
            </a:r>
            <a:r>
              <a:rPr lang="en-US" sz="2880" kern="0" spc="-12" dirty="0">
                <a:solidFill>
                  <a:srgbClr val="000000"/>
                </a:solidFill>
                <a:latin typeface="Arial Rounded MT Bold" panose="020F0704030504030204" pitchFamily="34" charset="77"/>
                <a:ea typeface="Arial MT"/>
                <a:cs typeface="Arial MT"/>
                <a:sym typeface="Calibri"/>
              </a:rPr>
              <a:t>coworker</a:t>
            </a:r>
            <a:endParaRPr lang="en-CI" sz="2880" kern="0" dirty="0">
              <a:solidFill>
                <a:srgbClr val="000000"/>
              </a:solidFill>
              <a:latin typeface="Arial Rounded MT Bold" panose="020F0704030504030204" pitchFamily="34" charset="77"/>
              <a:ea typeface="Arial MT"/>
              <a:cs typeface="Arial MT"/>
              <a:sym typeface="Calibri"/>
            </a:endParaRPr>
          </a:p>
          <a:p>
            <a:pPr marL="537972" indent="-208788" defTabSz="1097280" hangingPunct="0">
              <a:spcBef>
                <a:spcPts val="96"/>
              </a:spcBef>
              <a:tabLst>
                <a:tab pos="537972" algn="l"/>
              </a:tabLst>
            </a:pPr>
            <a:r>
              <a:rPr lang="en-US" sz="2880" kern="0" dirty="0">
                <a:solidFill>
                  <a:srgbClr val="000000"/>
                </a:solidFill>
                <a:latin typeface="Arial Rounded MT Bold" panose="020F0704030504030204" pitchFamily="34" charset="77"/>
                <a:ea typeface="Arial MT"/>
                <a:cs typeface="Arial MT"/>
                <a:sym typeface="Calibri"/>
              </a:rPr>
              <a:t>23%</a:t>
            </a:r>
            <a:r>
              <a:rPr lang="en-US" sz="2880" kern="0" spc="456"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Through</a:t>
            </a:r>
            <a:r>
              <a:rPr lang="en-US" sz="2880" kern="0" spc="36"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public</a:t>
            </a:r>
            <a:r>
              <a:rPr lang="en-US" sz="2880" kern="0" spc="42" dirty="0">
                <a:solidFill>
                  <a:srgbClr val="000000"/>
                </a:solidFill>
                <a:latin typeface="Arial Rounded MT Bold" panose="020F0704030504030204" pitchFamily="34" charset="77"/>
                <a:ea typeface="Arial MT"/>
                <a:cs typeface="Arial MT"/>
                <a:sym typeface="Calibri"/>
              </a:rPr>
              <a:t> </a:t>
            </a:r>
            <a:r>
              <a:rPr lang="en-US" sz="2880" kern="0" spc="-12" dirty="0">
                <a:solidFill>
                  <a:srgbClr val="000000"/>
                </a:solidFill>
                <a:latin typeface="Arial Rounded MT Bold" panose="020F0704030504030204" pitchFamily="34" charset="77"/>
                <a:ea typeface="Arial MT"/>
                <a:cs typeface="Arial MT"/>
                <a:sym typeface="Calibri"/>
              </a:rPr>
              <a:t>evangelism</a:t>
            </a:r>
            <a:endParaRPr lang="en-CI" sz="2880" kern="0" dirty="0">
              <a:solidFill>
                <a:srgbClr val="000000"/>
              </a:solidFill>
              <a:latin typeface="Arial Rounded MT Bold" panose="020F0704030504030204" pitchFamily="34" charset="77"/>
              <a:ea typeface="Arial MT"/>
              <a:cs typeface="Arial MT"/>
              <a:sym typeface="Calibri"/>
            </a:endParaRPr>
          </a:p>
          <a:p>
            <a:pPr marL="640842" indent="-311658" defTabSz="1097280" hangingPunct="0">
              <a:spcBef>
                <a:spcPts val="96"/>
              </a:spcBef>
              <a:tabLst>
                <a:tab pos="640842" algn="l"/>
              </a:tabLst>
            </a:pPr>
            <a:r>
              <a:rPr lang="en-US" sz="2880" kern="0" dirty="0">
                <a:solidFill>
                  <a:srgbClr val="000000"/>
                </a:solidFill>
                <a:latin typeface="Arial Rounded MT Bold" panose="020F0704030504030204" pitchFamily="34" charset="77"/>
                <a:ea typeface="Arial MT"/>
                <a:cs typeface="Arial MT"/>
                <a:sym typeface="Calibri"/>
              </a:rPr>
              <a:t>8%</a:t>
            </a:r>
            <a:r>
              <a:rPr lang="en-US" sz="2880" kern="0" spc="462"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Someone</a:t>
            </a:r>
            <a:r>
              <a:rPr lang="en-US" sz="2880" kern="0" spc="36"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going</a:t>
            </a:r>
            <a:r>
              <a:rPr lang="en-US" sz="2880" kern="0" spc="30"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door</a:t>
            </a:r>
            <a:r>
              <a:rPr lang="en-US" sz="2880" kern="0" spc="30"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to</a:t>
            </a:r>
            <a:r>
              <a:rPr lang="en-US" sz="2880" kern="0" spc="30" dirty="0">
                <a:solidFill>
                  <a:srgbClr val="000000"/>
                </a:solidFill>
                <a:latin typeface="Arial Rounded MT Bold" panose="020F0704030504030204" pitchFamily="34" charset="77"/>
                <a:ea typeface="Arial MT"/>
                <a:cs typeface="Arial MT"/>
                <a:sym typeface="Calibri"/>
              </a:rPr>
              <a:t> </a:t>
            </a:r>
            <a:r>
              <a:rPr lang="en-US" sz="2880" kern="0" spc="-24" dirty="0">
                <a:solidFill>
                  <a:srgbClr val="000000"/>
                </a:solidFill>
                <a:latin typeface="Arial Rounded MT Bold" panose="020F0704030504030204" pitchFamily="34" charset="77"/>
                <a:ea typeface="Arial MT"/>
                <a:cs typeface="Arial MT"/>
                <a:sym typeface="Calibri"/>
              </a:rPr>
              <a:t>door</a:t>
            </a:r>
            <a:endParaRPr lang="en-CI" sz="2880" kern="0" dirty="0">
              <a:solidFill>
                <a:srgbClr val="000000"/>
              </a:solidFill>
              <a:latin typeface="Arial Rounded MT Bold" panose="020F0704030504030204" pitchFamily="34" charset="77"/>
              <a:ea typeface="Arial MT"/>
              <a:cs typeface="Arial MT"/>
              <a:sym typeface="Calibri"/>
            </a:endParaRPr>
          </a:p>
          <a:p>
            <a:pPr marL="641604" indent="-312420" defTabSz="1097280" hangingPunct="0">
              <a:spcBef>
                <a:spcPts val="96"/>
              </a:spcBef>
              <a:tabLst>
                <a:tab pos="641604" algn="l"/>
              </a:tabLst>
            </a:pPr>
            <a:r>
              <a:rPr lang="en-US" sz="2880" kern="0" dirty="0">
                <a:solidFill>
                  <a:srgbClr val="000000"/>
                </a:solidFill>
                <a:latin typeface="Arial Rounded MT Bold" panose="020F0704030504030204" pitchFamily="34" charset="77"/>
                <a:ea typeface="Arial MT"/>
                <a:cs typeface="Arial MT"/>
                <a:sym typeface="Calibri"/>
              </a:rPr>
              <a:t>4%</a:t>
            </a:r>
            <a:r>
              <a:rPr lang="en-US" sz="2880" kern="0" spc="462"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Through</a:t>
            </a:r>
            <a:r>
              <a:rPr lang="en-US" sz="2880" kern="0" spc="30"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an</a:t>
            </a:r>
            <a:r>
              <a:rPr lang="en-US" sz="2880" kern="0" spc="30"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Adventist</a:t>
            </a:r>
            <a:r>
              <a:rPr lang="en-US" sz="2880" kern="0" spc="30" dirty="0">
                <a:solidFill>
                  <a:srgbClr val="000000"/>
                </a:solidFill>
                <a:latin typeface="Arial Rounded MT Bold" panose="020F0704030504030204" pitchFamily="34" charset="77"/>
                <a:ea typeface="Arial MT"/>
                <a:cs typeface="Arial MT"/>
                <a:sym typeface="Calibri"/>
              </a:rPr>
              <a:t> </a:t>
            </a:r>
            <a:r>
              <a:rPr lang="en-US" sz="2880" kern="0" spc="-12" dirty="0">
                <a:solidFill>
                  <a:srgbClr val="000000"/>
                </a:solidFill>
                <a:latin typeface="Arial Rounded MT Bold" panose="020F0704030504030204" pitchFamily="34" charset="77"/>
                <a:ea typeface="Arial MT"/>
                <a:cs typeface="Arial MT"/>
                <a:sym typeface="Calibri"/>
              </a:rPr>
              <a:t>school</a:t>
            </a:r>
            <a:endParaRPr lang="en-CI" sz="2880" kern="0" dirty="0">
              <a:solidFill>
                <a:srgbClr val="000000"/>
              </a:solidFill>
              <a:latin typeface="Arial Rounded MT Bold" panose="020F0704030504030204" pitchFamily="34" charset="77"/>
              <a:ea typeface="Arial MT"/>
              <a:cs typeface="Arial MT"/>
              <a:sym typeface="Calibri"/>
            </a:endParaRPr>
          </a:p>
          <a:p>
            <a:pPr marL="640842" indent="-311658" defTabSz="1097280" hangingPunct="0">
              <a:spcBef>
                <a:spcPts val="102"/>
              </a:spcBef>
              <a:tabLst>
                <a:tab pos="640842" algn="l"/>
              </a:tabLst>
            </a:pPr>
            <a:r>
              <a:rPr lang="en-US" sz="2880" kern="0" dirty="0">
                <a:solidFill>
                  <a:srgbClr val="000000"/>
                </a:solidFill>
                <a:latin typeface="Arial Rounded MT Bold" panose="020F0704030504030204" pitchFamily="34" charset="77"/>
                <a:ea typeface="Arial MT"/>
                <a:cs typeface="Arial MT"/>
                <a:sym typeface="Calibri"/>
              </a:rPr>
              <a:t>4%</a:t>
            </a:r>
            <a:r>
              <a:rPr lang="en-US" sz="2880" kern="0" spc="438"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From</a:t>
            </a:r>
            <a:r>
              <a:rPr lang="en-US" sz="2880" kern="0" spc="24" dirty="0">
                <a:solidFill>
                  <a:srgbClr val="000000"/>
                </a:solidFill>
                <a:latin typeface="Arial Rounded MT Bold" panose="020F0704030504030204" pitchFamily="34" charset="77"/>
                <a:ea typeface="Arial MT"/>
                <a:cs typeface="Arial MT"/>
                <a:sym typeface="Calibri"/>
              </a:rPr>
              <a:t> </a:t>
            </a:r>
            <a:r>
              <a:rPr lang="en-US" sz="2880" kern="0" spc="-12" dirty="0">
                <a:solidFill>
                  <a:srgbClr val="000000"/>
                </a:solidFill>
                <a:latin typeface="Arial Rounded MT Bold" panose="020F0704030504030204" pitchFamily="34" charset="77"/>
                <a:ea typeface="Arial MT"/>
                <a:cs typeface="Arial MT"/>
                <a:sym typeface="Calibri"/>
              </a:rPr>
              <a:t>literature</a:t>
            </a:r>
            <a:endParaRPr lang="en-CI" sz="2880" kern="0" dirty="0">
              <a:solidFill>
                <a:srgbClr val="000000"/>
              </a:solidFill>
              <a:latin typeface="Arial Rounded MT Bold" panose="020F0704030504030204" pitchFamily="34" charset="77"/>
              <a:ea typeface="Arial MT"/>
              <a:cs typeface="Arial MT"/>
              <a:sym typeface="Calibri"/>
            </a:endParaRPr>
          </a:p>
          <a:p>
            <a:pPr marL="640842" indent="-311658" defTabSz="1097280" hangingPunct="0">
              <a:spcBef>
                <a:spcPts val="102"/>
              </a:spcBef>
              <a:tabLst>
                <a:tab pos="640842" algn="l"/>
              </a:tabLst>
            </a:pPr>
            <a:r>
              <a:rPr lang="en-US" sz="2880" kern="0" dirty="0">
                <a:solidFill>
                  <a:srgbClr val="000000"/>
                </a:solidFill>
                <a:latin typeface="Arial Rounded MT Bold" panose="020F0704030504030204" pitchFamily="34" charset="77"/>
                <a:ea typeface="Arial MT"/>
                <a:cs typeface="Arial MT"/>
                <a:sym typeface="Calibri"/>
              </a:rPr>
              <a:t>2%</a:t>
            </a:r>
            <a:r>
              <a:rPr lang="en-US" sz="2880" kern="0" spc="474"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Humanitarian</a:t>
            </a:r>
            <a:r>
              <a:rPr lang="en-US" sz="2880" kern="0" spc="42"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and</a:t>
            </a:r>
            <a:r>
              <a:rPr lang="en-US" sz="2880" kern="0" spc="42"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health</a:t>
            </a:r>
            <a:r>
              <a:rPr lang="en-US" sz="2880" kern="0" spc="48" dirty="0">
                <a:solidFill>
                  <a:srgbClr val="000000"/>
                </a:solidFill>
                <a:latin typeface="Arial Rounded MT Bold" panose="020F0704030504030204" pitchFamily="34" charset="77"/>
                <a:ea typeface="Arial MT"/>
                <a:cs typeface="Arial MT"/>
                <a:sym typeface="Calibri"/>
              </a:rPr>
              <a:t> </a:t>
            </a:r>
            <a:r>
              <a:rPr lang="en-US" sz="2880" kern="0" spc="-12" dirty="0">
                <a:solidFill>
                  <a:srgbClr val="000000"/>
                </a:solidFill>
                <a:latin typeface="Arial Rounded MT Bold" panose="020F0704030504030204" pitchFamily="34" charset="77"/>
                <a:ea typeface="Arial MT"/>
                <a:cs typeface="Arial MT"/>
                <a:sym typeface="Calibri"/>
              </a:rPr>
              <a:t>ministries</a:t>
            </a:r>
            <a:endParaRPr lang="en-CI" sz="2880" kern="0" dirty="0">
              <a:solidFill>
                <a:srgbClr val="000000"/>
              </a:solidFill>
              <a:latin typeface="Arial Rounded MT Bold" panose="020F0704030504030204" pitchFamily="34" charset="77"/>
              <a:ea typeface="Arial MT"/>
              <a:cs typeface="Arial MT"/>
              <a:sym typeface="Calibri"/>
            </a:endParaRPr>
          </a:p>
          <a:p>
            <a:pPr marL="641604" indent="-312420" defTabSz="1097280" hangingPunct="0">
              <a:spcBef>
                <a:spcPts val="90"/>
              </a:spcBef>
              <a:tabLst>
                <a:tab pos="641604" algn="l"/>
              </a:tabLst>
            </a:pPr>
            <a:r>
              <a:rPr lang="en-US" sz="2880" kern="0" dirty="0">
                <a:solidFill>
                  <a:srgbClr val="000000"/>
                </a:solidFill>
                <a:latin typeface="Arial Rounded MT Bold" panose="020F0704030504030204" pitchFamily="34" charset="77"/>
                <a:ea typeface="Arial MT"/>
                <a:cs typeface="Arial MT"/>
                <a:sym typeface="Calibri"/>
              </a:rPr>
              <a:t>2%</a:t>
            </a:r>
            <a:r>
              <a:rPr lang="en-US" sz="2880" kern="0" spc="462"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Through</a:t>
            </a:r>
            <a:r>
              <a:rPr lang="en-US" sz="2880" kern="0" spc="30"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an</a:t>
            </a:r>
            <a:r>
              <a:rPr lang="en-US" sz="2880" kern="0" spc="30"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Adventist</a:t>
            </a:r>
            <a:r>
              <a:rPr lang="en-US" sz="2880" kern="0" spc="30" dirty="0">
                <a:solidFill>
                  <a:srgbClr val="000000"/>
                </a:solidFill>
                <a:latin typeface="Arial Rounded MT Bold" panose="020F0704030504030204" pitchFamily="34" charset="77"/>
                <a:ea typeface="Arial MT"/>
                <a:cs typeface="Arial MT"/>
                <a:sym typeface="Calibri"/>
              </a:rPr>
              <a:t> </a:t>
            </a:r>
            <a:r>
              <a:rPr lang="en-US" sz="2880" kern="0" spc="-12" dirty="0">
                <a:solidFill>
                  <a:srgbClr val="000000"/>
                </a:solidFill>
                <a:latin typeface="Arial Rounded MT Bold" panose="020F0704030504030204" pitchFamily="34" charset="77"/>
                <a:ea typeface="Arial MT"/>
                <a:cs typeface="Arial MT"/>
                <a:sym typeface="Calibri"/>
              </a:rPr>
              <a:t>institution</a:t>
            </a:r>
            <a:endParaRPr lang="en-CI" sz="2880" kern="0" dirty="0">
              <a:solidFill>
                <a:srgbClr val="000000"/>
              </a:solidFill>
              <a:latin typeface="Arial Rounded MT Bold" panose="020F0704030504030204" pitchFamily="34" charset="77"/>
              <a:ea typeface="Arial MT"/>
              <a:cs typeface="Arial MT"/>
              <a:sym typeface="Calibri"/>
            </a:endParaRPr>
          </a:p>
          <a:p>
            <a:pPr marL="640842" indent="-311658" defTabSz="1097280" hangingPunct="0">
              <a:spcBef>
                <a:spcPts val="102"/>
              </a:spcBef>
              <a:tabLst>
                <a:tab pos="640842" algn="l"/>
              </a:tabLst>
            </a:pPr>
            <a:r>
              <a:rPr lang="en-US" sz="2880" kern="0" dirty="0">
                <a:solidFill>
                  <a:srgbClr val="000000"/>
                </a:solidFill>
                <a:latin typeface="Arial Rounded MT Bold" panose="020F0704030504030204" pitchFamily="34" charset="77"/>
                <a:ea typeface="Arial MT"/>
                <a:cs typeface="Arial MT"/>
                <a:sym typeface="Calibri"/>
              </a:rPr>
              <a:t>1%</a:t>
            </a:r>
            <a:r>
              <a:rPr lang="en-US" sz="2880" kern="0" spc="444"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From</a:t>
            </a:r>
            <a:r>
              <a:rPr lang="en-US" sz="2880" kern="0" spc="18"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a</a:t>
            </a:r>
            <a:r>
              <a:rPr lang="en-US" sz="2880" kern="0" spc="24"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music</a:t>
            </a:r>
            <a:r>
              <a:rPr lang="en-US" sz="2880" kern="0" spc="18" dirty="0">
                <a:solidFill>
                  <a:srgbClr val="000000"/>
                </a:solidFill>
                <a:latin typeface="Arial Rounded MT Bold" panose="020F0704030504030204" pitchFamily="34" charset="77"/>
                <a:ea typeface="Arial MT"/>
                <a:cs typeface="Arial MT"/>
                <a:sym typeface="Calibri"/>
              </a:rPr>
              <a:t> </a:t>
            </a:r>
            <a:r>
              <a:rPr lang="en-US" sz="2880" kern="0" spc="-12" dirty="0">
                <a:solidFill>
                  <a:srgbClr val="000000"/>
                </a:solidFill>
                <a:latin typeface="Arial Rounded MT Bold" panose="020F0704030504030204" pitchFamily="34" charset="77"/>
                <a:ea typeface="Arial MT"/>
                <a:cs typeface="Arial MT"/>
                <a:sym typeface="Calibri"/>
              </a:rPr>
              <a:t>group</a:t>
            </a:r>
            <a:endParaRPr lang="en-CI" sz="2880" kern="0" dirty="0">
              <a:solidFill>
                <a:srgbClr val="000000"/>
              </a:solidFill>
              <a:latin typeface="Arial Rounded MT Bold" panose="020F0704030504030204" pitchFamily="34" charset="77"/>
              <a:ea typeface="Arial MT"/>
              <a:cs typeface="Arial MT"/>
              <a:sym typeface="Calibri"/>
            </a:endParaRPr>
          </a:p>
          <a:p>
            <a:pPr marL="640842" indent="-311658" defTabSz="1097280" hangingPunct="0">
              <a:spcBef>
                <a:spcPts val="96"/>
              </a:spcBef>
              <a:tabLst>
                <a:tab pos="640842" algn="l"/>
              </a:tabLst>
            </a:pPr>
            <a:r>
              <a:rPr lang="en-US" sz="2880" kern="0" dirty="0">
                <a:solidFill>
                  <a:srgbClr val="000000"/>
                </a:solidFill>
                <a:latin typeface="Arial Rounded MT Bold" panose="020F0704030504030204" pitchFamily="34" charset="77"/>
                <a:ea typeface="Arial MT"/>
                <a:cs typeface="Arial MT"/>
                <a:sym typeface="Calibri"/>
              </a:rPr>
              <a:t>1%</a:t>
            </a:r>
            <a:r>
              <a:rPr lang="en-US" sz="2880" kern="0" spc="420"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From</a:t>
            </a:r>
            <a:r>
              <a:rPr lang="en-US" sz="2880" kern="0" spc="24"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the</a:t>
            </a:r>
            <a:r>
              <a:rPr lang="en-US" sz="2880" kern="0" spc="12" dirty="0">
                <a:solidFill>
                  <a:srgbClr val="000000"/>
                </a:solidFill>
                <a:latin typeface="Arial Rounded MT Bold" panose="020F0704030504030204" pitchFamily="34" charset="77"/>
                <a:ea typeface="Arial MT"/>
                <a:cs typeface="Arial MT"/>
                <a:sym typeface="Calibri"/>
              </a:rPr>
              <a:t> </a:t>
            </a:r>
            <a:r>
              <a:rPr lang="en-US" sz="2880" kern="0" spc="-12" dirty="0">
                <a:solidFill>
                  <a:srgbClr val="000000"/>
                </a:solidFill>
                <a:latin typeface="Arial Rounded MT Bold" panose="020F0704030504030204" pitchFamily="34" charset="77"/>
                <a:ea typeface="Arial MT"/>
                <a:cs typeface="Arial MT"/>
                <a:sym typeface="Calibri"/>
              </a:rPr>
              <a:t>Internet</a:t>
            </a:r>
            <a:endParaRPr lang="en-CI" sz="2880" kern="0" dirty="0">
              <a:solidFill>
                <a:srgbClr val="000000"/>
              </a:solidFill>
              <a:latin typeface="Arial Rounded MT Bold" panose="020F0704030504030204" pitchFamily="34" charset="77"/>
              <a:ea typeface="Arial MT"/>
              <a:cs typeface="Arial MT"/>
              <a:sym typeface="Calibri"/>
            </a:endParaRPr>
          </a:p>
          <a:p>
            <a:pPr marL="640842" indent="-311658" defTabSz="1097280" hangingPunct="0">
              <a:spcBef>
                <a:spcPts val="102"/>
              </a:spcBef>
              <a:tabLst>
                <a:tab pos="640842" algn="l"/>
              </a:tabLst>
            </a:pPr>
            <a:r>
              <a:rPr lang="en-US" sz="2880" kern="0" dirty="0">
                <a:solidFill>
                  <a:srgbClr val="000000"/>
                </a:solidFill>
                <a:latin typeface="Arial Rounded MT Bold" panose="020F0704030504030204" pitchFamily="34" charset="77"/>
                <a:ea typeface="Arial MT"/>
                <a:cs typeface="Arial MT"/>
                <a:sym typeface="Calibri"/>
              </a:rPr>
              <a:t>&gt;%</a:t>
            </a:r>
            <a:r>
              <a:rPr lang="en-US" sz="2880" kern="0" spc="444"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From</a:t>
            </a:r>
            <a:r>
              <a:rPr lang="en-US" sz="2880" kern="0" spc="24"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a</a:t>
            </a:r>
            <a:r>
              <a:rPr lang="en-US" sz="2880" kern="0" spc="24"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radio</a:t>
            </a:r>
            <a:r>
              <a:rPr lang="en-US" sz="2880" kern="0" spc="24"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or</a:t>
            </a:r>
            <a:r>
              <a:rPr lang="en-US" sz="2880" kern="0" spc="54"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television</a:t>
            </a:r>
            <a:r>
              <a:rPr lang="en-US" sz="2880" kern="0" spc="30" dirty="0">
                <a:solidFill>
                  <a:srgbClr val="000000"/>
                </a:solidFill>
                <a:latin typeface="Arial Rounded MT Bold" panose="020F0704030504030204" pitchFamily="34" charset="77"/>
                <a:ea typeface="Arial MT"/>
                <a:cs typeface="Arial MT"/>
                <a:sym typeface="Calibri"/>
              </a:rPr>
              <a:t> </a:t>
            </a:r>
            <a:r>
              <a:rPr lang="en-US" sz="2880" kern="0" spc="-12" dirty="0">
                <a:solidFill>
                  <a:srgbClr val="000000"/>
                </a:solidFill>
                <a:latin typeface="Arial Rounded MT Bold" panose="020F0704030504030204" pitchFamily="34" charset="77"/>
                <a:ea typeface="Arial MT"/>
                <a:cs typeface="Arial MT"/>
                <a:sym typeface="Calibri"/>
              </a:rPr>
              <a:t>ministry</a:t>
            </a:r>
            <a:endParaRPr lang="en-CI" sz="2880" kern="0" dirty="0">
              <a:solidFill>
                <a:srgbClr val="000000"/>
              </a:solidFill>
              <a:latin typeface="Arial Rounded MT Bold" panose="020F0704030504030204" pitchFamily="34" charset="77"/>
              <a:ea typeface="Arial MT"/>
              <a:cs typeface="Arial MT"/>
              <a:sym typeface="Calibri"/>
            </a:endParaRPr>
          </a:p>
          <a:p>
            <a:pPr marL="640842" indent="-311658" defTabSz="1097280" hangingPunct="0">
              <a:spcBef>
                <a:spcPts val="90"/>
              </a:spcBef>
              <a:tabLst>
                <a:tab pos="640842" algn="l"/>
              </a:tabLst>
            </a:pPr>
            <a:r>
              <a:rPr lang="en-US" sz="2880" kern="0" dirty="0">
                <a:solidFill>
                  <a:srgbClr val="000000"/>
                </a:solidFill>
                <a:latin typeface="Arial Rounded MT Bold" panose="020F0704030504030204" pitchFamily="34" charset="77"/>
                <a:ea typeface="Arial MT"/>
                <a:cs typeface="Arial MT"/>
                <a:sym typeface="Calibri"/>
              </a:rPr>
              <a:t>4%</a:t>
            </a:r>
            <a:r>
              <a:rPr lang="en-US" sz="2880" kern="0" spc="438" dirty="0">
                <a:solidFill>
                  <a:srgbClr val="000000"/>
                </a:solidFill>
                <a:latin typeface="Arial Rounded MT Bold" panose="020F0704030504030204" pitchFamily="34" charset="77"/>
                <a:ea typeface="Arial MT"/>
                <a:cs typeface="Arial MT"/>
                <a:sym typeface="Calibri"/>
              </a:rPr>
              <a:t> </a:t>
            </a:r>
            <a:r>
              <a:rPr lang="en-US" sz="2880" kern="0" dirty="0">
                <a:solidFill>
                  <a:srgbClr val="000000"/>
                </a:solidFill>
                <a:latin typeface="Arial Rounded MT Bold" panose="020F0704030504030204" pitchFamily="34" charset="77"/>
                <a:ea typeface="Arial MT"/>
                <a:cs typeface="Arial MT"/>
                <a:sym typeface="Calibri"/>
              </a:rPr>
              <a:t>Other</a:t>
            </a:r>
            <a:r>
              <a:rPr lang="en-US" sz="2880" kern="0" spc="24" dirty="0">
                <a:solidFill>
                  <a:srgbClr val="000000"/>
                </a:solidFill>
                <a:latin typeface="Arial Rounded MT Bold" panose="020F0704030504030204" pitchFamily="34" charset="77"/>
                <a:ea typeface="Arial MT"/>
                <a:cs typeface="Arial MT"/>
                <a:sym typeface="Calibri"/>
              </a:rPr>
              <a:t> </a:t>
            </a:r>
            <a:r>
              <a:rPr lang="en-US" sz="2880" kern="0" spc="-12" dirty="0">
                <a:solidFill>
                  <a:srgbClr val="000000"/>
                </a:solidFill>
                <a:latin typeface="Arial Rounded MT Bold" panose="020F0704030504030204" pitchFamily="34" charset="77"/>
                <a:ea typeface="Arial MT"/>
                <a:cs typeface="Arial MT"/>
                <a:sym typeface="Calibri"/>
              </a:rPr>
              <a:t>things</a:t>
            </a:r>
            <a:endParaRPr lang="en-CI" sz="2880" kern="0" dirty="0">
              <a:solidFill>
                <a:srgbClr val="000000"/>
              </a:solidFill>
              <a:latin typeface="Arial Rounded MT Bold" panose="020F0704030504030204" pitchFamily="34" charset="77"/>
              <a:ea typeface="Arial MT"/>
              <a:cs typeface="Arial MT"/>
              <a:sym typeface="Calibri"/>
            </a:endParaRPr>
          </a:p>
        </p:txBody>
      </p:sp>
    </p:spTree>
    <p:extLst>
      <p:ext uri="{BB962C8B-B14F-4D97-AF65-F5344CB8AC3E}">
        <p14:creationId xmlns:p14="http://schemas.microsoft.com/office/powerpoint/2010/main" val="1710586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4941-8057-3104-4198-138ADB8DF3FC}"/>
              </a:ext>
            </a:extLst>
          </p:cNvPr>
          <p:cNvSpPr>
            <a:spLocks noGrp="1"/>
          </p:cNvSpPr>
          <p:nvPr>
            <p:ph type="title"/>
          </p:nvPr>
        </p:nvSpPr>
        <p:spPr/>
        <p:txBody>
          <a:bodyPr>
            <a:normAutofit/>
          </a:bodyPr>
          <a:lstStyle/>
          <a:p>
            <a:pPr marL="688848" marR="688848" indent="637794" algn="ctr" hangingPunct="0">
              <a:lnSpc>
                <a:spcPct val="105000"/>
              </a:lnSpc>
              <a:spcBef>
                <a:spcPts val="1206"/>
              </a:spcBef>
              <a:defRPr/>
            </a:pPr>
            <a:r>
              <a:rPr lang="en-US" sz="4800" kern="0" dirty="0">
                <a:solidFill>
                  <a:srgbClr val="FF0000"/>
                </a:solidFill>
                <a:latin typeface="Arial Rounded MT Bold" panose="020F0704030504030204" pitchFamily="34" charset="77"/>
                <a:ea typeface="Arial MT"/>
                <a:cs typeface="Arial MT"/>
                <a:sym typeface="Calibri"/>
              </a:rPr>
              <a:t>First Contact with the Seventh-day Adventist Church</a:t>
            </a:r>
            <a:endParaRPr lang="en-CI" dirty="0"/>
          </a:p>
        </p:txBody>
      </p:sp>
      <p:sp>
        <p:nvSpPr>
          <p:cNvPr id="3" name="Content Placeholder 2">
            <a:extLst>
              <a:ext uri="{FF2B5EF4-FFF2-40B4-BE49-F238E27FC236}">
                <a16:creationId xmlns:a16="http://schemas.microsoft.com/office/drawing/2014/main" id="{153B6B32-542B-6BFB-F65B-9CC58C7FBD7D}"/>
              </a:ext>
            </a:extLst>
          </p:cNvPr>
          <p:cNvSpPr>
            <a:spLocks noGrp="1"/>
          </p:cNvSpPr>
          <p:nvPr>
            <p:ph sz="half" idx="1"/>
          </p:nvPr>
        </p:nvSpPr>
        <p:spPr/>
        <p:txBody>
          <a:bodyPr>
            <a:normAutofit fontScale="85000" lnSpcReduction="10000"/>
          </a:bodyPr>
          <a:lstStyle/>
          <a:p>
            <a:pPr>
              <a:lnSpc>
                <a:spcPct val="120000"/>
              </a:lnSpc>
            </a:pPr>
            <a:r>
              <a:rPr lang="en-US" sz="2880" dirty="0">
                <a:latin typeface="Arial Rounded MT Bold" panose="020F0704030504030204" pitchFamily="34" charset="77"/>
              </a:rPr>
              <a:t>Although the largest number of inactive and former members were raised as an Adventist, almost as many told the interviewers that they first came into contact with the Seventh-day Adventist Church through a friend, relative, spouse or other acquaintance. </a:t>
            </a:r>
            <a:r>
              <a:rPr lang="en-US" sz="2880" dirty="0">
                <a:solidFill>
                  <a:srgbClr val="FF0000"/>
                </a:solidFill>
                <a:latin typeface="Arial Rounded MT Bold" panose="020F0704030504030204" pitchFamily="34" charset="77"/>
              </a:rPr>
              <a:t>Together these two avenues account for the majority of these cases, demonstrating how important relationships are to church growth and retention</a:t>
            </a:r>
            <a:r>
              <a:rPr lang="en-US" sz="2880" dirty="0">
                <a:latin typeface="Arial Rounded MT Bold" panose="020F0704030504030204" pitchFamily="34" charset="77"/>
              </a:rPr>
              <a:t>.</a:t>
            </a:r>
            <a:endParaRPr lang="en-CI" sz="2880" dirty="0">
              <a:latin typeface="Arial Rounded MT Bold" panose="020F0704030504030204" pitchFamily="34" charset="77"/>
            </a:endParaRPr>
          </a:p>
        </p:txBody>
      </p:sp>
      <p:sp>
        <p:nvSpPr>
          <p:cNvPr id="4" name="Content Placeholder 3">
            <a:extLst>
              <a:ext uri="{FF2B5EF4-FFF2-40B4-BE49-F238E27FC236}">
                <a16:creationId xmlns:a16="http://schemas.microsoft.com/office/drawing/2014/main" id="{57F0FA70-8507-8DE2-9FED-8EB879F450B6}"/>
              </a:ext>
            </a:extLst>
          </p:cNvPr>
          <p:cNvSpPr>
            <a:spLocks noGrp="1"/>
          </p:cNvSpPr>
          <p:nvPr>
            <p:ph sz="half" idx="2"/>
          </p:nvPr>
        </p:nvSpPr>
        <p:spPr>
          <a:xfrm>
            <a:off x="7406640" y="2190750"/>
            <a:ext cx="6217920" cy="5801600"/>
          </a:xfrm>
        </p:spPr>
        <p:txBody>
          <a:bodyPr>
            <a:normAutofit fontScale="85000" lnSpcReduction="10000"/>
          </a:bodyPr>
          <a:lstStyle/>
          <a:p>
            <a:pPr>
              <a:lnSpc>
                <a:spcPct val="120000"/>
              </a:lnSpc>
            </a:pPr>
            <a:r>
              <a:rPr lang="en-US" sz="2400" dirty="0">
                <a:latin typeface="Arial Rounded MT Bold" panose="020F0704030504030204" pitchFamily="34" charset="77"/>
              </a:rPr>
              <a:t>Less than a quarter of the individuals interviewed indicated that their first contact with the Adventist message was through public evangelism. </a:t>
            </a:r>
            <a:r>
              <a:rPr lang="en-US" sz="2400" dirty="0">
                <a:highlight>
                  <a:srgbClr val="FFFF00"/>
                </a:highlight>
                <a:latin typeface="Arial Rounded MT Bold" panose="020F0704030504030204" pitchFamily="34" charset="77"/>
              </a:rPr>
              <a:t>This undercuts the common view of many church members that retention issues are largely rooted in the inability of public evangelism to adequately prepare new members for baptism or allow for sufficient bonding with the congregation. </a:t>
            </a:r>
            <a:r>
              <a:rPr lang="en-US" sz="2400" dirty="0">
                <a:latin typeface="Arial Rounded MT Bold" panose="020F0704030504030204" pitchFamily="34" charset="77"/>
              </a:rPr>
              <a:t>More than three out of four of the inactive and former members in this study did not come into the church by first hearing of it and then immediately being baptized in an evangelism campaign.</a:t>
            </a:r>
            <a:endParaRPr lang="en-CI" sz="2400" dirty="0">
              <a:latin typeface="Arial Rounded MT Bold" panose="020F0704030504030204" pitchFamily="34" charset="77"/>
            </a:endParaRPr>
          </a:p>
        </p:txBody>
      </p:sp>
    </p:spTree>
    <p:extLst>
      <p:ext uri="{BB962C8B-B14F-4D97-AF65-F5344CB8AC3E}">
        <p14:creationId xmlns:p14="http://schemas.microsoft.com/office/powerpoint/2010/main" val="1739320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6554A8-25F9-694E-58CA-5CA4CDC11F3D}"/>
              </a:ext>
            </a:extLst>
          </p:cNvPr>
          <p:cNvSpPr>
            <a:spLocks noGrp="1"/>
          </p:cNvSpPr>
          <p:nvPr>
            <p:ph type="title"/>
          </p:nvPr>
        </p:nvSpPr>
        <p:spPr/>
        <p:txBody>
          <a:bodyPr>
            <a:normAutofit/>
          </a:bodyPr>
          <a:lstStyle/>
          <a:p>
            <a:pPr algn="ctr"/>
            <a:r>
              <a:rPr lang="en-US" dirty="0">
                <a:solidFill>
                  <a:srgbClr val="FF0000"/>
                </a:solidFill>
                <a:latin typeface="Arial Rounded MT Bold" panose="020F0704030504030204" pitchFamily="34" charset="77"/>
              </a:rPr>
              <a:t>Religion Before Joining the Seventh-day Adventist Church</a:t>
            </a:r>
            <a:endParaRPr lang="en-CI" dirty="0">
              <a:solidFill>
                <a:srgbClr val="FF0000"/>
              </a:solidFill>
              <a:latin typeface="Arial Rounded MT Bold" panose="020F0704030504030204" pitchFamily="34" charset="77"/>
            </a:endParaRPr>
          </a:p>
        </p:txBody>
      </p:sp>
      <p:grpSp>
        <p:nvGrpSpPr>
          <p:cNvPr id="7" name="Group 6">
            <a:extLst>
              <a:ext uri="{FF2B5EF4-FFF2-40B4-BE49-F238E27FC236}">
                <a16:creationId xmlns:a16="http://schemas.microsoft.com/office/drawing/2014/main" id="{8E956478-C428-4F70-FF00-DC4DFAE3181E}"/>
              </a:ext>
            </a:extLst>
          </p:cNvPr>
          <p:cNvGrpSpPr>
            <a:grpSpLocks/>
          </p:cNvGrpSpPr>
          <p:nvPr/>
        </p:nvGrpSpPr>
        <p:grpSpPr>
          <a:xfrm>
            <a:off x="507862" y="2349328"/>
            <a:ext cx="7321380" cy="5429178"/>
            <a:chOff x="4762" y="4762"/>
            <a:chExt cx="4648200" cy="3486150"/>
          </a:xfrm>
        </p:grpSpPr>
        <p:sp>
          <p:nvSpPr>
            <p:cNvPr id="8" name="Graphic 8">
              <a:extLst>
                <a:ext uri="{FF2B5EF4-FFF2-40B4-BE49-F238E27FC236}">
                  <a16:creationId xmlns:a16="http://schemas.microsoft.com/office/drawing/2014/main" id="{BD8DAD73-BF85-09E8-A3BC-0394116E78FD}"/>
                </a:ext>
              </a:extLst>
            </p:cNvPr>
            <p:cNvSpPr/>
            <p:nvPr/>
          </p:nvSpPr>
          <p:spPr>
            <a:xfrm>
              <a:off x="4762" y="4762"/>
              <a:ext cx="4648200" cy="3486150"/>
            </a:xfrm>
            <a:custGeom>
              <a:avLst/>
              <a:gdLst/>
              <a:ahLst/>
              <a:cxnLst/>
              <a:rect l="l" t="t" r="r" b="b"/>
              <a:pathLst>
                <a:path w="4648200" h="3486150">
                  <a:moveTo>
                    <a:pt x="4648200" y="0"/>
                  </a:moveTo>
                  <a:lnTo>
                    <a:pt x="0" y="0"/>
                  </a:lnTo>
                  <a:lnTo>
                    <a:pt x="0" y="3486150"/>
                  </a:lnTo>
                  <a:lnTo>
                    <a:pt x="4648200" y="3486150"/>
                  </a:lnTo>
                  <a:lnTo>
                    <a:pt x="4648200" y="0"/>
                  </a:lnTo>
                  <a:close/>
                </a:path>
              </a:pathLst>
            </a:custGeom>
            <a:ln w="9525">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pic>
          <p:nvPicPr>
            <p:cNvPr id="9" name="Image 9">
              <a:extLst>
                <a:ext uri="{FF2B5EF4-FFF2-40B4-BE49-F238E27FC236}">
                  <a16:creationId xmlns:a16="http://schemas.microsoft.com/office/drawing/2014/main" id="{82F44270-2E94-5FB4-A627-080919F86480}"/>
                </a:ext>
              </a:extLst>
            </p:cNvPr>
            <p:cNvPicPr/>
            <p:nvPr/>
          </p:nvPicPr>
          <p:blipFill>
            <a:blip r:embed="rId2" cstate="print"/>
            <a:stretch>
              <a:fillRect/>
            </a:stretch>
          </p:blipFill>
          <p:spPr>
            <a:xfrm>
              <a:off x="1077525" y="839781"/>
              <a:ext cx="2498102" cy="2255786"/>
            </a:xfrm>
            <a:prstGeom prst="rect">
              <a:avLst/>
            </a:prstGeom>
          </p:spPr>
        </p:pic>
        <p:sp>
          <p:nvSpPr>
            <p:cNvPr id="10" name="Textbox 10">
              <a:extLst>
                <a:ext uri="{FF2B5EF4-FFF2-40B4-BE49-F238E27FC236}">
                  <a16:creationId xmlns:a16="http://schemas.microsoft.com/office/drawing/2014/main" id="{7595A21A-7E91-9B7F-0EB7-1D176C9A9A79}"/>
                </a:ext>
              </a:extLst>
            </p:cNvPr>
            <p:cNvSpPr txBox="1"/>
            <p:nvPr/>
          </p:nvSpPr>
          <p:spPr>
            <a:xfrm>
              <a:off x="583820" y="142008"/>
              <a:ext cx="3502025" cy="599440"/>
            </a:xfrm>
            <a:prstGeom prst="rect">
              <a:avLst/>
            </a:prstGeom>
          </p:spPr>
          <p:txBody>
            <a:bodyPr wrap="square" lIns="0" tIns="0" rIns="0" bIns="0" rtlCol="0">
              <a:noAutofit/>
            </a:bodyPr>
            <a:lstStyle/>
            <a:p>
              <a:pPr marR="13716" indent="240792" defTabSz="1097280" hangingPunct="0">
                <a:lnSpc>
                  <a:spcPct val="105000"/>
                </a:lnSpc>
              </a:pPr>
              <a:r>
                <a:rPr lang="en-US" sz="2400" kern="0" dirty="0">
                  <a:solidFill>
                    <a:srgbClr val="000000"/>
                  </a:solidFill>
                  <a:latin typeface="Arial MT"/>
                  <a:ea typeface="Arial MT"/>
                  <a:cs typeface="Arial MT"/>
                  <a:sym typeface="Calibri"/>
                </a:rPr>
                <a:t>Religion Before Joining the Seventh-day Adventist Church</a:t>
              </a:r>
              <a:endParaRPr lang="en-CI" sz="1320" kern="0" dirty="0">
                <a:solidFill>
                  <a:srgbClr val="000000"/>
                </a:solidFill>
                <a:latin typeface="Arial MT"/>
                <a:ea typeface="Arial MT"/>
                <a:cs typeface="Arial MT"/>
                <a:sym typeface="Calibri"/>
              </a:endParaRPr>
            </a:p>
          </p:txBody>
        </p:sp>
        <p:sp>
          <p:nvSpPr>
            <p:cNvPr id="11" name="Textbox 11">
              <a:extLst>
                <a:ext uri="{FF2B5EF4-FFF2-40B4-BE49-F238E27FC236}">
                  <a16:creationId xmlns:a16="http://schemas.microsoft.com/office/drawing/2014/main" id="{AAC0E99A-CAE2-095B-3875-C2AFC64322F9}"/>
                </a:ext>
              </a:extLst>
            </p:cNvPr>
            <p:cNvSpPr txBox="1"/>
            <p:nvPr/>
          </p:nvSpPr>
          <p:spPr>
            <a:xfrm>
              <a:off x="1525714" y="1526668"/>
              <a:ext cx="436880" cy="375285"/>
            </a:xfrm>
            <a:prstGeom prst="rect">
              <a:avLst/>
            </a:prstGeom>
          </p:spPr>
          <p:txBody>
            <a:bodyPr wrap="square" lIns="0" tIns="0" rIns="0" bIns="0" rtlCol="0">
              <a:noAutofit/>
            </a:bodyPr>
            <a:lstStyle/>
            <a:p>
              <a:pPr marR="13716" algn="ctr" defTabSz="1097280" hangingPunct="0">
                <a:lnSpc>
                  <a:spcPct val="111000"/>
                </a:lnSpc>
              </a:pPr>
              <a:r>
                <a:rPr lang="en-US" sz="960" b="1" kern="0">
                  <a:solidFill>
                    <a:srgbClr val="000000"/>
                  </a:solidFill>
                  <a:latin typeface="Arial" panose="020B0604020202020204" pitchFamily="34" charset="0"/>
                  <a:ea typeface="Arial MT"/>
                  <a:cs typeface="Arial MT"/>
                  <a:sym typeface="Calibri"/>
                </a:rPr>
                <a:t>Named</a:t>
              </a:r>
              <a:r>
                <a:rPr lang="en-US" sz="960" b="1" kern="0" spc="-72">
                  <a:solidFill>
                    <a:srgbClr val="000000"/>
                  </a:solidFill>
                  <a:latin typeface="Arial" panose="020B0604020202020204" pitchFamily="34" charset="0"/>
                  <a:ea typeface="Arial MT"/>
                  <a:cs typeface="Arial MT"/>
                  <a:sym typeface="Calibri"/>
                </a:rPr>
                <a:t> </a:t>
              </a:r>
              <a:r>
                <a:rPr lang="en-US" sz="960" b="1" kern="0">
                  <a:solidFill>
                    <a:srgbClr val="000000"/>
                  </a:solidFill>
                  <a:latin typeface="Arial" panose="020B0604020202020204" pitchFamily="34" charset="0"/>
                  <a:ea typeface="Arial MT"/>
                  <a:cs typeface="Arial MT"/>
                  <a:sym typeface="Calibri"/>
                </a:rPr>
                <a:t>a </a:t>
              </a:r>
              <a:r>
                <a:rPr lang="en-US" sz="960" b="1" kern="0" spc="-12">
                  <a:solidFill>
                    <a:srgbClr val="000000"/>
                  </a:solidFill>
                  <a:latin typeface="Arial" panose="020B0604020202020204" pitchFamily="34" charset="0"/>
                  <a:ea typeface="Arial MT"/>
                  <a:cs typeface="Arial MT"/>
                  <a:sym typeface="Calibri"/>
                </a:rPr>
                <a:t>religion </a:t>
              </a:r>
              <a:r>
                <a:rPr lang="en-US" sz="960" b="1" kern="0" spc="-24">
                  <a:solidFill>
                    <a:srgbClr val="000000"/>
                  </a:solidFill>
                  <a:latin typeface="Arial" panose="020B0604020202020204" pitchFamily="34" charset="0"/>
                  <a:ea typeface="Arial MT"/>
                  <a:cs typeface="Arial MT"/>
                  <a:sym typeface="Calibri"/>
                </a:rPr>
                <a:t>45%</a:t>
              </a:r>
              <a:endParaRPr lang="en-CI" sz="1320" kern="0">
                <a:solidFill>
                  <a:srgbClr val="000000"/>
                </a:solidFill>
                <a:latin typeface="Arial MT"/>
                <a:ea typeface="Arial MT"/>
                <a:cs typeface="Arial MT"/>
                <a:sym typeface="Calibri"/>
              </a:endParaRPr>
            </a:p>
          </p:txBody>
        </p:sp>
        <p:sp>
          <p:nvSpPr>
            <p:cNvPr id="12" name="Textbox 12">
              <a:extLst>
                <a:ext uri="{FF2B5EF4-FFF2-40B4-BE49-F238E27FC236}">
                  <a16:creationId xmlns:a16="http://schemas.microsoft.com/office/drawing/2014/main" id="{91C9121A-E5C6-765F-CB2B-05B5BA55AF27}"/>
                </a:ext>
              </a:extLst>
            </p:cNvPr>
            <p:cNvSpPr txBox="1"/>
            <p:nvPr/>
          </p:nvSpPr>
          <p:spPr>
            <a:xfrm>
              <a:off x="2605380" y="1304284"/>
              <a:ext cx="497205" cy="375285"/>
            </a:xfrm>
            <a:prstGeom prst="rect">
              <a:avLst/>
            </a:prstGeom>
          </p:spPr>
          <p:txBody>
            <a:bodyPr wrap="square" lIns="0" tIns="0" rIns="0" bIns="0" rtlCol="0">
              <a:noAutofit/>
            </a:bodyPr>
            <a:lstStyle/>
            <a:p>
              <a:pPr marR="13716" algn="ctr" defTabSz="1097280" hangingPunct="0">
                <a:lnSpc>
                  <a:spcPct val="111000"/>
                </a:lnSpc>
              </a:pPr>
              <a:r>
                <a:rPr lang="en-US" sz="960" b="1" kern="0">
                  <a:solidFill>
                    <a:srgbClr val="000000"/>
                  </a:solidFill>
                  <a:latin typeface="Arial" panose="020B0604020202020204" pitchFamily="34" charset="0"/>
                  <a:ea typeface="Arial MT"/>
                  <a:cs typeface="Arial MT"/>
                  <a:sym typeface="Calibri"/>
                </a:rPr>
                <a:t>Raised</a:t>
              </a:r>
              <a:r>
                <a:rPr lang="en-US" sz="960" b="1" kern="0" spc="-72">
                  <a:solidFill>
                    <a:srgbClr val="000000"/>
                  </a:solidFill>
                  <a:latin typeface="Arial" panose="020B0604020202020204" pitchFamily="34" charset="0"/>
                  <a:ea typeface="Arial MT"/>
                  <a:cs typeface="Arial MT"/>
                  <a:sym typeface="Calibri"/>
                </a:rPr>
                <a:t> </a:t>
              </a:r>
              <a:r>
                <a:rPr lang="en-US" sz="960" b="1" kern="0">
                  <a:solidFill>
                    <a:srgbClr val="000000"/>
                  </a:solidFill>
                  <a:latin typeface="Arial" panose="020B0604020202020204" pitchFamily="34" charset="0"/>
                  <a:ea typeface="Arial MT"/>
                  <a:cs typeface="Arial MT"/>
                  <a:sym typeface="Calibri"/>
                </a:rPr>
                <a:t>an </a:t>
              </a:r>
              <a:r>
                <a:rPr lang="en-US" sz="960" b="1" kern="0" spc="-12">
                  <a:solidFill>
                    <a:srgbClr val="000000"/>
                  </a:solidFill>
                  <a:latin typeface="Arial" panose="020B0604020202020204" pitchFamily="34" charset="0"/>
                  <a:ea typeface="Arial MT"/>
                  <a:cs typeface="Arial MT"/>
                  <a:sym typeface="Calibri"/>
                </a:rPr>
                <a:t>Adventist </a:t>
              </a:r>
              <a:r>
                <a:rPr lang="en-US" sz="960" b="1" kern="0" spc="-24">
                  <a:solidFill>
                    <a:srgbClr val="000000"/>
                  </a:solidFill>
                  <a:latin typeface="Arial" panose="020B0604020202020204" pitchFamily="34" charset="0"/>
                  <a:ea typeface="Arial MT"/>
                  <a:cs typeface="Arial MT"/>
                  <a:sym typeface="Calibri"/>
                </a:rPr>
                <a:t>28%</a:t>
              </a:r>
              <a:endParaRPr lang="en-CI" sz="1320" kern="0">
                <a:solidFill>
                  <a:srgbClr val="000000"/>
                </a:solidFill>
                <a:latin typeface="Arial MT"/>
                <a:ea typeface="Arial MT"/>
                <a:cs typeface="Arial MT"/>
                <a:sym typeface="Calibri"/>
              </a:endParaRPr>
            </a:p>
          </p:txBody>
        </p:sp>
        <p:sp>
          <p:nvSpPr>
            <p:cNvPr id="13" name="Textbox 13">
              <a:extLst>
                <a:ext uri="{FF2B5EF4-FFF2-40B4-BE49-F238E27FC236}">
                  <a16:creationId xmlns:a16="http://schemas.microsoft.com/office/drawing/2014/main" id="{94A46FEC-D3CB-0896-9886-C4005C1C347D}"/>
                </a:ext>
              </a:extLst>
            </p:cNvPr>
            <p:cNvSpPr txBox="1"/>
            <p:nvPr/>
          </p:nvSpPr>
          <p:spPr>
            <a:xfrm>
              <a:off x="2469778" y="2287226"/>
              <a:ext cx="529590" cy="244475"/>
            </a:xfrm>
            <a:prstGeom prst="rect">
              <a:avLst/>
            </a:prstGeom>
          </p:spPr>
          <p:txBody>
            <a:bodyPr wrap="square" lIns="0" tIns="0" rIns="0" bIns="0" rtlCol="0">
              <a:noAutofit/>
            </a:bodyPr>
            <a:lstStyle/>
            <a:p>
              <a:pPr marL="190500" marR="6858" indent="-191262" defTabSz="1097280" hangingPunct="0">
                <a:lnSpc>
                  <a:spcPct val="111000"/>
                </a:lnSpc>
              </a:pPr>
              <a:r>
                <a:rPr lang="en-US" sz="960" b="1" kern="0" spc="-12">
                  <a:solidFill>
                    <a:srgbClr val="000000"/>
                  </a:solidFill>
                  <a:latin typeface="Arial" panose="020B0604020202020204" pitchFamily="34" charset="0"/>
                  <a:ea typeface="Arial MT"/>
                  <a:cs typeface="Arial MT"/>
                  <a:sym typeface="Calibri"/>
                </a:rPr>
                <a:t>No</a:t>
              </a:r>
              <a:r>
                <a:rPr lang="en-US" sz="960" b="1" kern="0" spc="-60">
                  <a:solidFill>
                    <a:srgbClr val="000000"/>
                  </a:solidFill>
                  <a:latin typeface="Arial" panose="020B0604020202020204" pitchFamily="34" charset="0"/>
                  <a:ea typeface="Arial MT"/>
                  <a:cs typeface="Arial MT"/>
                  <a:sym typeface="Calibri"/>
                </a:rPr>
                <a:t> </a:t>
              </a:r>
              <a:r>
                <a:rPr lang="en-US" sz="960" b="1" kern="0" spc="-12">
                  <a:solidFill>
                    <a:srgbClr val="000000"/>
                  </a:solidFill>
                  <a:latin typeface="Arial" panose="020B0604020202020204" pitchFamily="34" charset="0"/>
                  <a:ea typeface="Arial MT"/>
                  <a:cs typeface="Arial MT"/>
                  <a:sym typeface="Calibri"/>
                </a:rPr>
                <a:t>religion </a:t>
              </a:r>
              <a:r>
                <a:rPr lang="en-US" sz="960" b="1" kern="0" spc="-24">
                  <a:solidFill>
                    <a:srgbClr val="000000"/>
                  </a:solidFill>
                  <a:latin typeface="Arial" panose="020B0604020202020204" pitchFamily="34" charset="0"/>
                  <a:ea typeface="Arial MT"/>
                  <a:cs typeface="Arial MT"/>
                  <a:sym typeface="Calibri"/>
                </a:rPr>
                <a:t>27%</a:t>
              </a:r>
              <a:endParaRPr lang="en-CI" sz="1320" kern="0">
                <a:solidFill>
                  <a:srgbClr val="000000"/>
                </a:solidFill>
                <a:latin typeface="Arial MT"/>
                <a:ea typeface="Arial MT"/>
                <a:cs typeface="Arial MT"/>
                <a:sym typeface="Calibri"/>
              </a:endParaRPr>
            </a:p>
          </p:txBody>
        </p:sp>
      </p:grpSp>
      <p:sp>
        <p:nvSpPr>
          <p:cNvPr id="14" name="TextBox 13">
            <a:extLst>
              <a:ext uri="{FF2B5EF4-FFF2-40B4-BE49-F238E27FC236}">
                <a16:creationId xmlns:a16="http://schemas.microsoft.com/office/drawing/2014/main" id="{3E999E35-75D9-29AB-4B7A-245AE2DD2D85}"/>
              </a:ext>
            </a:extLst>
          </p:cNvPr>
          <p:cNvSpPr txBox="1"/>
          <p:nvPr/>
        </p:nvSpPr>
        <p:spPr>
          <a:xfrm>
            <a:off x="8007179" y="2349328"/>
            <a:ext cx="6420570" cy="5410712"/>
          </a:xfrm>
          <a:prstGeom prst="rect">
            <a:avLst/>
          </a:prstGeom>
          <a:noFill/>
        </p:spPr>
        <p:txBody>
          <a:bodyPr wrap="square" rtlCol="0">
            <a:spAutoFit/>
          </a:bodyPr>
          <a:lstStyle/>
          <a:p>
            <a:pPr defTabSz="1097280" hangingPunct="0"/>
            <a:r>
              <a:rPr lang="en-US" sz="2880" kern="0" dirty="0">
                <a:solidFill>
                  <a:srgbClr val="000000"/>
                </a:solidFill>
                <a:latin typeface="Arial Rounded MT Bold" panose="020F0704030504030204" pitchFamily="34" charset="77"/>
                <a:sym typeface="Calibri"/>
              </a:rPr>
              <a:t>The majority of the inactive and former Adventists interviewed </a:t>
            </a:r>
            <a:r>
              <a:rPr lang="en-US" sz="2880" kern="0" dirty="0">
                <a:solidFill>
                  <a:prstClr val="black"/>
                </a:solidFill>
                <a:highlight>
                  <a:srgbClr val="FFFF00"/>
                </a:highlight>
                <a:latin typeface="Arial Rounded MT Bold" panose="020F0704030504030204" pitchFamily="34" charset="77"/>
                <a:sym typeface="Calibri"/>
              </a:rPr>
              <a:t>were either raised as an Adventist or had no religious affiliation before they joined the Adventist Church</a:t>
            </a:r>
            <a:r>
              <a:rPr lang="en-US" sz="2880" kern="0" dirty="0">
                <a:solidFill>
                  <a:srgbClr val="000000"/>
                </a:solidFill>
                <a:latin typeface="Arial Rounded MT Bold" panose="020F0704030504030204" pitchFamily="34" charset="77"/>
                <a:sym typeface="Calibri"/>
              </a:rPr>
              <a:t>. Only 45 percent of the individuals interviewed named some other religion they belonged to prior to becoming an Adventist. </a:t>
            </a:r>
            <a:r>
              <a:rPr lang="en-US" sz="2880" kern="0" dirty="0">
                <a:solidFill>
                  <a:srgbClr val="000000"/>
                </a:solidFill>
                <a:highlight>
                  <a:srgbClr val="00FFFF"/>
                </a:highlight>
                <a:latin typeface="Arial Rounded MT Bold" panose="020F0704030504030204" pitchFamily="34" charset="77"/>
                <a:sym typeface="Calibri"/>
              </a:rPr>
              <a:t>The largest numbers—nine percent in each case—were Roman Catholics or Pentecostals</a:t>
            </a:r>
            <a:r>
              <a:rPr lang="en-US" sz="2880" kern="0" dirty="0">
                <a:solidFill>
                  <a:srgbClr val="000000"/>
                </a:solidFill>
                <a:latin typeface="Arial Rounded MT Bold" panose="020F0704030504030204" pitchFamily="34" charset="77"/>
                <a:sym typeface="Calibri"/>
              </a:rPr>
              <a:t>. </a:t>
            </a:r>
            <a:endParaRPr lang="en-CI" sz="2880" kern="0" dirty="0">
              <a:solidFill>
                <a:srgbClr val="000000"/>
              </a:solidFill>
              <a:latin typeface="Arial Rounded MT Bold" panose="020F0704030504030204" pitchFamily="34" charset="77"/>
              <a:sym typeface="Calibri"/>
            </a:endParaRPr>
          </a:p>
        </p:txBody>
      </p:sp>
    </p:spTree>
    <p:extLst>
      <p:ext uri="{BB962C8B-B14F-4D97-AF65-F5344CB8AC3E}">
        <p14:creationId xmlns:p14="http://schemas.microsoft.com/office/powerpoint/2010/main" val="794064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69BBEF-CC11-B8AA-2F4C-3742AC6A0679}"/>
              </a:ext>
            </a:extLst>
          </p:cNvPr>
          <p:cNvSpPr>
            <a:spLocks noGrp="1"/>
          </p:cNvSpPr>
          <p:nvPr>
            <p:ph type="title"/>
          </p:nvPr>
        </p:nvSpPr>
        <p:spPr/>
        <p:txBody>
          <a:bodyPr/>
          <a:lstStyle/>
          <a:p>
            <a:pPr algn="ctr"/>
            <a:r>
              <a:rPr lang="en-US" dirty="0">
                <a:solidFill>
                  <a:srgbClr val="FF0000"/>
                </a:solidFill>
                <a:latin typeface="Arial Rounded MT Bold" panose="020F0704030504030204" pitchFamily="34" charset="77"/>
              </a:rPr>
              <a:t>What most attracted you when you decided to join the Adventist Church?</a:t>
            </a:r>
            <a:endParaRPr lang="en-CI" dirty="0">
              <a:solidFill>
                <a:srgbClr val="FF0000"/>
              </a:solidFill>
              <a:latin typeface="Arial Rounded MT Bold" panose="020F0704030504030204" pitchFamily="34" charset="77"/>
            </a:endParaRPr>
          </a:p>
        </p:txBody>
      </p:sp>
      <p:sp>
        <p:nvSpPr>
          <p:cNvPr id="6" name="Content Placeholder 5">
            <a:extLst>
              <a:ext uri="{FF2B5EF4-FFF2-40B4-BE49-F238E27FC236}">
                <a16:creationId xmlns:a16="http://schemas.microsoft.com/office/drawing/2014/main" id="{DE3E74B9-096C-D248-B040-F9388DB53CCF}"/>
              </a:ext>
            </a:extLst>
          </p:cNvPr>
          <p:cNvSpPr>
            <a:spLocks noGrp="1"/>
          </p:cNvSpPr>
          <p:nvPr>
            <p:ph sz="half" idx="2"/>
          </p:nvPr>
        </p:nvSpPr>
        <p:spPr/>
        <p:txBody>
          <a:bodyPr>
            <a:normAutofit fontScale="85000" lnSpcReduction="20000"/>
          </a:bodyPr>
          <a:lstStyle/>
          <a:p>
            <a:pPr>
              <a:lnSpc>
                <a:spcPct val="110000"/>
              </a:lnSpc>
            </a:pPr>
            <a:r>
              <a:rPr lang="en-US" dirty="0">
                <a:latin typeface="Arial Rounded MT Bold" panose="020F0704030504030204" pitchFamily="34" charset="77"/>
              </a:rPr>
              <a:t>Those who leave the Adventist Church are most likely to identify the “</a:t>
            </a:r>
            <a:r>
              <a:rPr lang="en-US" dirty="0">
                <a:highlight>
                  <a:srgbClr val="FFFF00"/>
                </a:highlight>
                <a:latin typeface="Arial Rounded MT Bold" panose="020F0704030504030204" pitchFamily="34" charset="77"/>
              </a:rPr>
              <a:t>truth and beauty of Church teachings</a:t>
            </a:r>
            <a:r>
              <a:rPr lang="en-US" dirty="0">
                <a:latin typeface="Arial Rounded MT Bold" panose="020F0704030504030204" pitchFamily="34" charset="77"/>
              </a:rPr>
              <a:t>” as the strongest motivation for them to join the Church. The “</a:t>
            </a:r>
            <a:r>
              <a:rPr lang="en-US" dirty="0">
                <a:highlight>
                  <a:srgbClr val="00FFFF"/>
                </a:highlight>
                <a:latin typeface="Arial Rounded MT Bold" panose="020F0704030504030204" pitchFamily="34" charset="77"/>
              </a:rPr>
              <a:t>warmth and friendship of church members</a:t>
            </a:r>
            <a:r>
              <a:rPr lang="en-US" dirty="0">
                <a:latin typeface="Arial Rounded MT Bold" panose="020F0704030504030204" pitchFamily="34" charset="77"/>
              </a:rPr>
              <a:t>” and the “</a:t>
            </a:r>
            <a:r>
              <a:rPr lang="en-US" dirty="0">
                <a:highlight>
                  <a:srgbClr val="00FF00"/>
                </a:highlight>
                <a:latin typeface="Arial Rounded MT Bold" panose="020F0704030504030204" pitchFamily="34" charset="77"/>
              </a:rPr>
              <a:t>charisma of the evangelist or pastor</a:t>
            </a:r>
            <a:r>
              <a:rPr lang="en-US" dirty="0">
                <a:latin typeface="Arial Rounded MT Bold" panose="020F0704030504030204" pitchFamily="34" charset="77"/>
              </a:rPr>
              <a:t>” are also remembered as strong motivations at the time they joined the Church. </a:t>
            </a:r>
            <a:endParaRPr lang="en-CI" dirty="0">
              <a:latin typeface="Arial Rounded MT Bold" panose="020F0704030504030204" pitchFamily="34" charset="77"/>
            </a:endParaRPr>
          </a:p>
        </p:txBody>
      </p:sp>
      <p:grpSp>
        <p:nvGrpSpPr>
          <p:cNvPr id="7" name="Group 6">
            <a:extLst>
              <a:ext uri="{FF2B5EF4-FFF2-40B4-BE49-F238E27FC236}">
                <a16:creationId xmlns:a16="http://schemas.microsoft.com/office/drawing/2014/main" id="{8810B7CC-E9A2-BA9F-529F-9FDDC3948688}"/>
              </a:ext>
            </a:extLst>
          </p:cNvPr>
          <p:cNvGrpSpPr>
            <a:grpSpLocks/>
          </p:cNvGrpSpPr>
          <p:nvPr/>
        </p:nvGrpSpPr>
        <p:grpSpPr>
          <a:xfrm>
            <a:off x="359581" y="2472490"/>
            <a:ext cx="5883054" cy="4793285"/>
            <a:chOff x="4762" y="4762"/>
            <a:chExt cx="4648200" cy="3486150"/>
          </a:xfrm>
        </p:grpSpPr>
        <p:sp>
          <p:nvSpPr>
            <p:cNvPr id="8" name="Graphic 15">
              <a:extLst>
                <a:ext uri="{FF2B5EF4-FFF2-40B4-BE49-F238E27FC236}">
                  <a16:creationId xmlns:a16="http://schemas.microsoft.com/office/drawing/2014/main" id="{0F3AA8A9-5C42-3747-E6F5-E5DB14F6BD1E}"/>
                </a:ext>
              </a:extLst>
            </p:cNvPr>
            <p:cNvSpPr/>
            <p:nvPr/>
          </p:nvSpPr>
          <p:spPr>
            <a:xfrm>
              <a:off x="4762" y="4762"/>
              <a:ext cx="4648200" cy="3486150"/>
            </a:xfrm>
            <a:custGeom>
              <a:avLst/>
              <a:gdLst/>
              <a:ahLst/>
              <a:cxnLst/>
              <a:rect l="l" t="t" r="r" b="b"/>
              <a:pathLst>
                <a:path w="4648200" h="3486150">
                  <a:moveTo>
                    <a:pt x="4648200" y="0"/>
                  </a:moveTo>
                  <a:lnTo>
                    <a:pt x="0" y="0"/>
                  </a:lnTo>
                  <a:lnTo>
                    <a:pt x="0" y="3486150"/>
                  </a:lnTo>
                  <a:lnTo>
                    <a:pt x="4648200" y="3486150"/>
                  </a:lnTo>
                  <a:lnTo>
                    <a:pt x="4648200" y="0"/>
                  </a:lnTo>
                  <a:close/>
                </a:path>
              </a:pathLst>
            </a:custGeom>
            <a:ln w="9525">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9" name="Graphic 16">
              <a:extLst>
                <a:ext uri="{FF2B5EF4-FFF2-40B4-BE49-F238E27FC236}">
                  <a16:creationId xmlns:a16="http://schemas.microsoft.com/office/drawing/2014/main" id="{3728A9FE-9E99-2E08-5013-FC455D378B94}"/>
                </a:ext>
              </a:extLst>
            </p:cNvPr>
            <p:cNvSpPr/>
            <p:nvPr/>
          </p:nvSpPr>
          <p:spPr>
            <a:xfrm>
              <a:off x="1742884" y="890968"/>
              <a:ext cx="1956435" cy="1979930"/>
            </a:xfrm>
            <a:custGeom>
              <a:avLst/>
              <a:gdLst/>
              <a:ahLst/>
              <a:cxnLst/>
              <a:rect l="l" t="t" r="r" b="b"/>
              <a:pathLst>
                <a:path w="1956435" h="1979930">
                  <a:moveTo>
                    <a:pt x="0" y="1834134"/>
                  </a:moveTo>
                  <a:lnTo>
                    <a:pt x="0" y="1979676"/>
                  </a:lnTo>
                </a:path>
                <a:path w="1956435" h="1979930">
                  <a:moveTo>
                    <a:pt x="0" y="0"/>
                  </a:moveTo>
                  <a:lnTo>
                    <a:pt x="0" y="150114"/>
                  </a:lnTo>
                </a:path>
                <a:path w="1956435" h="1979930">
                  <a:moveTo>
                    <a:pt x="0" y="348234"/>
                  </a:moveTo>
                  <a:lnTo>
                    <a:pt x="0" y="643890"/>
                  </a:lnTo>
                </a:path>
                <a:path w="1956435" h="1979930">
                  <a:moveTo>
                    <a:pt x="0" y="1340358"/>
                  </a:moveTo>
                  <a:lnTo>
                    <a:pt x="0" y="1636014"/>
                  </a:lnTo>
                </a:path>
                <a:path w="1956435" h="1979930">
                  <a:moveTo>
                    <a:pt x="0" y="842010"/>
                  </a:moveTo>
                  <a:lnTo>
                    <a:pt x="0" y="1136904"/>
                  </a:lnTo>
                </a:path>
                <a:path w="1956435" h="1979930">
                  <a:moveTo>
                    <a:pt x="653795" y="1340358"/>
                  </a:moveTo>
                  <a:lnTo>
                    <a:pt x="653795" y="1979676"/>
                  </a:lnTo>
                </a:path>
                <a:path w="1956435" h="1979930">
                  <a:moveTo>
                    <a:pt x="653795" y="842010"/>
                  </a:moveTo>
                  <a:lnTo>
                    <a:pt x="653795" y="1136904"/>
                  </a:lnTo>
                </a:path>
                <a:path w="1956435" h="1979930">
                  <a:moveTo>
                    <a:pt x="653795" y="348234"/>
                  </a:moveTo>
                  <a:lnTo>
                    <a:pt x="653795" y="643890"/>
                  </a:lnTo>
                </a:path>
                <a:path w="1956435" h="1979930">
                  <a:moveTo>
                    <a:pt x="653795" y="0"/>
                  </a:moveTo>
                  <a:lnTo>
                    <a:pt x="653795" y="150114"/>
                  </a:lnTo>
                </a:path>
                <a:path w="1956435" h="1979930">
                  <a:moveTo>
                    <a:pt x="1302257" y="1834134"/>
                  </a:moveTo>
                  <a:lnTo>
                    <a:pt x="1302257" y="1979676"/>
                  </a:lnTo>
                </a:path>
                <a:path w="1956435" h="1979930">
                  <a:moveTo>
                    <a:pt x="1302257" y="1340358"/>
                  </a:moveTo>
                  <a:lnTo>
                    <a:pt x="1302257" y="1636014"/>
                  </a:lnTo>
                </a:path>
                <a:path w="1956435" h="1979930">
                  <a:moveTo>
                    <a:pt x="1302257" y="842010"/>
                  </a:moveTo>
                  <a:lnTo>
                    <a:pt x="1302257" y="1136904"/>
                  </a:lnTo>
                </a:path>
                <a:path w="1956435" h="1979930">
                  <a:moveTo>
                    <a:pt x="1302257" y="348234"/>
                  </a:moveTo>
                  <a:lnTo>
                    <a:pt x="1302257" y="643890"/>
                  </a:lnTo>
                </a:path>
                <a:path w="1956435" h="1979930">
                  <a:moveTo>
                    <a:pt x="1302257" y="0"/>
                  </a:moveTo>
                  <a:lnTo>
                    <a:pt x="1302257" y="150114"/>
                  </a:lnTo>
                </a:path>
                <a:path w="1956435" h="1979930">
                  <a:moveTo>
                    <a:pt x="1956053" y="1834134"/>
                  </a:moveTo>
                  <a:lnTo>
                    <a:pt x="1956053" y="1979676"/>
                  </a:lnTo>
                </a:path>
                <a:path w="1956435" h="1979930">
                  <a:moveTo>
                    <a:pt x="1956053" y="1340358"/>
                  </a:moveTo>
                  <a:lnTo>
                    <a:pt x="1956053" y="1636014"/>
                  </a:lnTo>
                </a:path>
                <a:path w="1956435" h="1979930">
                  <a:moveTo>
                    <a:pt x="1956053" y="842010"/>
                  </a:moveTo>
                  <a:lnTo>
                    <a:pt x="1956053" y="1136904"/>
                  </a:lnTo>
                </a:path>
                <a:path w="1956435" h="1979930">
                  <a:moveTo>
                    <a:pt x="1956053" y="348234"/>
                  </a:moveTo>
                  <a:lnTo>
                    <a:pt x="1956053" y="643890"/>
                  </a:lnTo>
                </a:path>
                <a:path w="1956435" h="1979930">
                  <a:moveTo>
                    <a:pt x="1956053" y="0"/>
                  </a:moveTo>
                  <a:lnTo>
                    <a:pt x="1956053" y="150114"/>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0" name="Graphic 17">
              <a:extLst>
                <a:ext uri="{FF2B5EF4-FFF2-40B4-BE49-F238E27FC236}">
                  <a16:creationId xmlns:a16="http://schemas.microsoft.com/office/drawing/2014/main" id="{CB404644-17E9-069F-5A0F-C66A286D3C46}"/>
                </a:ext>
              </a:extLst>
            </p:cNvPr>
            <p:cNvSpPr/>
            <p:nvPr/>
          </p:nvSpPr>
          <p:spPr>
            <a:xfrm>
              <a:off x="4347400" y="890968"/>
              <a:ext cx="1270" cy="1979930"/>
            </a:xfrm>
            <a:custGeom>
              <a:avLst/>
              <a:gdLst/>
              <a:ahLst/>
              <a:cxnLst/>
              <a:rect l="l" t="t" r="r" b="b"/>
              <a:pathLst>
                <a:path h="1979930">
                  <a:moveTo>
                    <a:pt x="0" y="0"/>
                  </a:moveTo>
                  <a:lnTo>
                    <a:pt x="0" y="1979676"/>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1" name="Graphic 18">
              <a:extLst>
                <a:ext uri="{FF2B5EF4-FFF2-40B4-BE49-F238E27FC236}">
                  <a16:creationId xmlns:a16="http://schemas.microsoft.com/office/drawing/2014/main" id="{FFD0E101-F314-6C24-1988-2A2BF3A448FB}"/>
                </a:ext>
              </a:extLst>
            </p:cNvPr>
            <p:cNvSpPr/>
            <p:nvPr/>
          </p:nvSpPr>
          <p:spPr>
            <a:xfrm>
              <a:off x="1094422" y="890968"/>
              <a:ext cx="3253104" cy="1979930"/>
            </a:xfrm>
            <a:custGeom>
              <a:avLst/>
              <a:gdLst/>
              <a:ahLst/>
              <a:cxnLst/>
              <a:rect l="l" t="t" r="r" b="b"/>
              <a:pathLst>
                <a:path w="3253104" h="1979930">
                  <a:moveTo>
                    <a:pt x="0" y="0"/>
                  </a:moveTo>
                  <a:lnTo>
                    <a:pt x="3252978" y="0"/>
                  </a:lnTo>
                  <a:lnTo>
                    <a:pt x="3252978" y="1979676"/>
                  </a:lnTo>
                  <a:lnTo>
                    <a:pt x="0" y="1979676"/>
                  </a:ln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2" name="Graphic 19">
              <a:extLst>
                <a:ext uri="{FF2B5EF4-FFF2-40B4-BE49-F238E27FC236}">
                  <a16:creationId xmlns:a16="http://schemas.microsoft.com/office/drawing/2014/main" id="{BD14083A-36B0-34E7-0552-8713CB20B673}"/>
                </a:ext>
              </a:extLst>
            </p:cNvPr>
            <p:cNvSpPr/>
            <p:nvPr/>
          </p:nvSpPr>
          <p:spPr>
            <a:xfrm>
              <a:off x="1094422" y="2526982"/>
              <a:ext cx="1302385" cy="198120"/>
            </a:xfrm>
            <a:custGeom>
              <a:avLst/>
              <a:gdLst/>
              <a:ahLst/>
              <a:cxnLst/>
              <a:rect l="l" t="t" r="r" b="b"/>
              <a:pathLst>
                <a:path w="1302385" h="198120">
                  <a:moveTo>
                    <a:pt x="1302258" y="0"/>
                  </a:moveTo>
                  <a:lnTo>
                    <a:pt x="0" y="0"/>
                  </a:lnTo>
                  <a:lnTo>
                    <a:pt x="0" y="198120"/>
                  </a:lnTo>
                  <a:lnTo>
                    <a:pt x="1302258" y="198120"/>
                  </a:lnTo>
                  <a:lnTo>
                    <a:pt x="1302258" y="0"/>
                  </a:lnTo>
                  <a:close/>
                </a:path>
              </a:pathLst>
            </a:custGeom>
            <a:solidFill>
              <a:srgbClr val="BBE0E3"/>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3" name="Graphic 20">
              <a:extLst>
                <a:ext uri="{FF2B5EF4-FFF2-40B4-BE49-F238E27FC236}">
                  <a16:creationId xmlns:a16="http://schemas.microsoft.com/office/drawing/2014/main" id="{D1030BEA-85B7-3DBE-5808-13472201A8F8}"/>
                </a:ext>
              </a:extLst>
            </p:cNvPr>
            <p:cNvSpPr/>
            <p:nvPr/>
          </p:nvSpPr>
          <p:spPr>
            <a:xfrm>
              <a:off x="1094422" y="2526982"/>
              <a:ext cx="1302385" cy="198120"/>
            </a:xfrm>
            <a:custGeom>
              <a:avLst/>
              <a:gdLst/>
              <a:ahLst/>
              <a:cxnLst/>
              <a:rect l="l" t="t" r="r" b="b"/>
              <a:pathLst>
                <a:path w="1302385" h="198120">
                  <a:moveTo>
                    <a:pt x="0" y="0"/>
                  </a:moveTo>
                  <a:lnTo>
                    <a:pt x="1302258" y="0"/>
                  </a:lnTo>
                  <a:lnTo>
                    <a:pt x="1302258" y="198120"/>
                  </a:lnTo>
                  <a:lnTo>
                    <a:pt x="0" y="198120"/>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4" name="Graphic 21">
              <a:extLst>
                <a:ext uri="{FF2B5EF4-FFF2-40B4-BE49-F238E27FC236}">
                  <a16:creationId xmlns:a16="http://schemas.microsoft.com/office/drawing/2014/main" id="{0956B56E-16E1-FAAF-8FB6-870651A83631}"/>
                </a:ext>
              </a:extLst>
            </p:cNvPr>
            <p:cNvSpPr/>
            <p:nvPr/>
          </p:nvSpPr>
          <p:spPr>
            <a:xfrm>
              <a:off x="1094422" y="2027872"/>
              <a:ext cx="619760" cy="203835"/>
            </a:xfrm>
            <a:custGeom>
              <a:avLst/>
              <a:gdLst/>
              <a:ahLst/>
              <a:cxnLst/>
              <a:rect l="l" t="t" r="r" b="b"/>
              <a:pathLst>
                <a:path w="619760" h="203835">
                  <a:moveTo>
                    <a:pt x="619506" y="0"/>
                  </a:moveTo>
                  <a:lnTo>
                    <a:pt x="0" y="0"/>
                  </a:lnTo>
                  <a:lnTo>
                    <a:pt x="0" y="203453"/>
                  </a:lnTo>
                  <a:lnTo>
                    <a:pt x="619506" y="203453"/>
                  </a:lnTo>
                  <a:lnTo>
                    <a:pt x="619506" y="0"/>
                  </a:lnTo>
                  <a:close/>
                </a:path>
              </a:pathLst>
            </a:custGeom>
            <a:solidFill>
              <a:srgbClr val="BBE0E3"/>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5" name="Graphic 22">
              <a:extLst>
                <a:ext uri="{FF2B5EF4-FFF2-40B4-BE49-F238E27FC236}">
                  <a16:creationId xmlns:a16="http://schemas.microsoft.com/office/drawing/2014/main" id="{5BB869D5-46D1-DBB1-0E6B-9D1AC0ADD4B4}"/>
                </a:ext>
              </a:extLst>
            </p:cNvPr>
            <p:cNvSpPr/>
            <p:nvPr/>
          </p:nvSpPr>
          <p:spPr>
            <a:xfrm>
              <a:off x="1094422" y="2027872"/>
              <a:ext cx="619760" cy="203835"/>
            </a:xfrm>
            <a:custGeom>
              <a:avLst/>
              <a:gdLst/>
              <a:ahLst/>
              <a:cxnLst/>
              <a:rect l="l" t="t" r="r" b="b"/>
              <a:pathLst>
                <a:path w="619760" h="203835">
                  <a:moveTo>
                    <a:pt x="0" y="0"/>
                  </a:moveTo>
                  <a:lnTo>
                    <a:pt x="619506" y="0"/>
                  </a:lnTo>
                  <a:lnTo>
                    <a:pt x="619506" y="203453"/>
                  </a:lnTo>
                  <a:lnTo>
                    <a:pt x="0" y="203453"/>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6" name="Graphic 23">
              <a:extLst>
                <a:ext uri="{FF2B5EF4-FFF2-40B4-BE49-F238E27FC236}">
                  <a16:creationId xmlns:a16="http://schemas.microsoft.com/office/drawing/2014/main" id="{8FDD5AE0-9F80-C857-A305-BD2C538891D6}"/>
                </a:ext>
              </a:extLst>
            </p:cNvPr>
            <p:cNvSpPr/>
            <p:nvPr/>
          </p:nvSpPr>
          <p:spPr>
            <a:xfrm>
              <a:off x="1094422" y="1534858"/>
              <a:ext cx="227965" cy="198120"/>
            </a:xfrm>
            <a:custGeom>
              <a:avLst/>
              <a:gdLst/>
              <a:ahLst/>
              <a:cxnLst/>
              <a:rect l="l" t="t" r="r" b="b"/>
              <a:pathLst>
                <a:path w="227965" h="198120">
                  <a:moveTo>
                    <a:pt x="227837" y="0"/>
                  </a:moveTo>
                  <a:lnTo>
                    <a:pt x="0" y="0"/>
                  </a:lnTo>
                  <a:lnTo>
                    <a:pt x="0" y="198120"/>
                  </a:lnTo>
                  <a:lnTo>
                    <a:pt x="227837" y="198120"/>
                  </a:lnTo>
                  <a:lnTo>
                    <a:pt x="227837" y="0"/>
                  </a:lnTo>
                  <a:close/>
                </a:path>
              </a:pathLst>
            </a:custGeom>
            <a:solidFill>
              <a:srgbClr val="BBE0E3"/>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7" name="Graphic 24">
              <a:extLst>
                <a:ext uri="{FF2B5EF4-FFF2-40B4-BE49-F238E27FC236}">
                  <a16:creationId xmlns:a16="http://schemas.microsoft.com/office/drawing/2014/main" id="{3109D6F0-7621-43B6-29F6-DDFB0B1C0703}"/>
                </a:ext>
              </a:extLst>
            </p:cNvPr>
            <p:cNvSpPr/>
            <p:nvPr/>
          </p:nvSpPr>
          <p:spPr>
            <a:xfrm>
              <a:off x="1094422" y="1534858"/>
              <a:ext cx="227965" cy="198120"/>
            </a:xfrm>
            <a:custGeom>
              <a:avLst/>
              <a:gdLst/>
              <a:ahLst/>
              <a:cxnLst/>
              <a:rect l="l" t="t" r="r" b="b"/>
              <a:pathLst>
                <a:path w="227965" h="198120">
                  <a:moveTo>
                    <a:pt x="0" y="0"/>
                  </a:moveTo>
                  <a:lnTo>
                    <a:pt x="227837" y="0"/>
                  </a:lnTo>
                  <a:lnTo>
                    <a:pt x="227837" y="198120"/>
                  </a:lnTo>
                  <a:lnTo>
                    <a:pt x="0" y="198120"/>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8" name="Graphic 25">
              <a:extLst>
                <a:ext uri="{FF2B5EF4-FFF2-40B4-BE49-F238E27FC236}">
                  <a16:creationId xmlns:a16="http://schemas.microsoft.com/office/drawing/2014/main" id="{7D5CAC0C-045F-1F35-AAAA-9E7DC0B1FCE3}"/>
                </a:ext>
              </a:extLst>
            </p:cNvPr>
            <p:cNvSpPr/>
            <p:nvPr/>
          </p:nvSpPr>
          <p:spPr>
            <a:xfrm>
              <a:off x="1094422" y="1041082"/>
              <a:ext cx="392430" cy="198120"/>
            </a:xfrm>
            <a:custGeom>
              <a:avLst/>
              <a:gdLst/>
              <a:ahLst/>
              <a:cxnLst/>
              <a:rect l="l" t="t" r="r" b="b"/>
              <a:pathLst>
                <a:path w="392430" h="198120">
                  <a:moveTo>
                    <a:pt x="392430" y="0"/>
                  </a:moveTo>
                  <a:lnTo>
                    <a:pt x="0" y="0"/>
                  </a:lnTo>
                  <a:lnTo>
                    <a:pt x="0" y="198120"/>
                  </a:lnTo>
                  <a:lnTo>
                    <a:pt x="392430" y="198120"/>
                  </a:lnTo>
                  <a:lnTo>
                    <a:pt x="392430" y="0"/>
                  </a:lnTo>
                  <a:close/>
                </a:path>
              </a:pathLst>
            </a:custGeom>
            <a:solidFill>
              <a:srgbClr val="BBE0E3"/>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9" name="Graphic 26">
              <a:extLst>
                <a:ext uri="{FF2B5EF4-FFF2-40B4-BE49-F238E27FC236}">
                  <a16:creationId xmlns:a16="http://schemas.microsoft.com/office/drawing/2014/main" id="{1F5035E6-E108-C1B9-F008-24133FDA9082}"/>
                </a:ext>
              </a:extLst>
            </p:cNvPr>
            <p:cNvSpPr/>
            <p:nvPr/>
          </p:nvSpPr>
          <p:spPr>
            <a:xfrm>
              <a:off x="1094422" y="1041082"/>
              <a:ext cx="392430" cy="198120"/>
            </a:xfrm>
            <a:custGeom>
              <a:avLst/>
              <a:gdLst/>
              <a:ahLst/>
              <a:cxnLst/>
              <a:rect l="l" t="t" r="r" b="b"/>
              <a:pathLst>
                <a:path w="392430" h="198120">
                  <a:moveTo>
                    <a:pt x="0" y="0"/>
                  </a:moveTo>
                  <a:lnTo>
                    <a:pt x="392430" y="0"/>
                  </a:lnTo>
                  <a:lnTo>
                    <a:pt x="392430" y="198120"/>
                  </a:lnTo>
                  <a:lnTo>
                    <a:pt x="0" y="198120"/>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0" name="Graphic 27">
              <a:extLst>
                <a:ext uri="{FF2B5EF4-FFF2-40B4-BE49-F238E27FC236}">
                  <a16:creationId xmlns:a16="http://schemas.microsoft.com/office/drawing/2014/main" id="{13201B30-B399-1D99-01B3-1275BCF2947C}"/>
                </a:ext>
              </a:extLst>
            </p:cNvPr>
            <p:cNvSpPr/>
            <p:nvPr/>
          </p:nvSpPr>
          <p:spPr>
            <a:xfrm>
              <a:off x="2396680" y="2526982"/>
              <a:ext cx="745490" cy="198120"/>
            </a:xfrm>
            <a:custGeom>
              <a:avLst/>
              <a:gdLst/>
              <a:ahLst/>
              <a:cxnLst/>
              <a:rect l="l" t="t" r="r" b="b"/>
              <a:pathLst>
                <a:path w="745490" h="198120">
                  <a:moveTo>
                    <a:pt x="745236" y="0"/>
                  </a:moveTo>
                  <a:lnTo>
                    <a:pt x="0" y="0"/>
                  </a:lnTo>
                  <a:lnTo>
                    <a:pt x="0" y="198120"/>
                  </a:lnTo>
                  <a:lnTo>
                    <a:pt x="745236" y="198120"/>
                  </a:lnTo>
                  <a:lnTo>
                    <a:pt x="745236" y="0"/>
                  </a:lnTo>
                  <a:close/>
                </a:path>
              </a:pathLst>
            </a:custGeom>
            <a:solidFill>
              <a:srgbClr val="FFCC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1" name="Graphic 28">
              <a:extLst>
                <a:ext uri="{FF2B5EF4-FFF2-40B4-BE49-F238E27FC236}">
                  <a16:creationId xmlns:a16="http://schemas.microsoft.com/office/drawing/2014/main" id="{D8AA82B2-9EBC-4586-1392-EA3BE093FCA7}"/>
                </a:ext>
              </a:extLst>
            </p:cNvPr>
            <p:cNvSpPr/>
            <p:nvPr/>
          </p:nvSpPr>
          <p:spPr>
            <a:xfrm>
              <a:off x="2396680" y="2526982"/>
              <a:ext cx="745490" cy="198120"/>
            </a:xfrm>
            <a:custGeom>
              <a:avLst/>
              <a:gdLst/>
              <a:ahLst/>
              <a:cxnLst/>
              <a:rect l="l" t="t" r="r" b="b"/>
              <a:pathLst>
                <a:path w="745490" h="198120">
                  <a:moveTo>
                    <a:pt x="0" y="0"/>
                  </a:moveTo>
                  <a:lnTo>
                    <a:pt x="745236" y="0"/>
                  </a:lnTo>
                  <a:lnTo>
                    <a:pt x="745236" y="198120"/>
                  </a:lnTo>
                  <a:lnTo>
                    <a:pt x="0" y="198120"/>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2" name="Graphic 29">
              <a:extLst>
                <a:ext uri="{FF2B5EF4-FFF2-40B4-BE49-F238E27FC236}">
                  <a16:creationId xmlns:a16="http://schemas.microsoft.com/office/drawing/2014/main" id="{9EB8A378-8394-0FAB-197B-FCCD3FBC9414}"/>
                </a:ext>
              </a:extLst>
            </p:cNvPr>
            <p:cNvSpPr/>
            <p:nvPr/>
          </p:nvSpPr>
          <p:spPr>
            <a:xfrm>
              <a:off x="1713928" y="2027872"/>
              <a:ext cx="944244" cy="203835"/>
            </a:xfrm>
            <a:custGeom>
              <a:avLst/>
              <a:gdLst/>
              <a:ahLst/>
              <a:cxnLst/>
              <a:rect l="l" t="t" r="r" b="b"/>
              <a:pathLst>
                <a:path w="944244" h="203835">
                  <a:moveTo>
                    <a:pt x="944117" y="0"/>
                  </a:moveTo>
                  <a:lnTo>
                    <a:pt x="0" y="0"/>
                  </a:lnTo>
                  <a:lnTo>
                    <a:pt x="0" y="203453"/>
                  </a:lnTo>
                  <a:lnTo>
                    <a:pt x="944117" y="203453"/>
                  </a:lnTo>
                  <a:lnTo>
                    <a:pt x="944117" y="0"/>
                  </a:lnTo>
                  <a:close/>
                </a:path>
              </a:pathLst>
            </a:custGeom>
            <a:solidFill>
              <a:srgbClr val="FFCC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3" name="Graphic 30">
              <a:extLst>
                <a:ext uri="{FF2B5EF4-FFF2-40B4-BE49-F238E27FC236}">
                  <a16:creationId xmlns:a16="http://schemas.microsoft.com/office/drawing/2014/main" id="{7D581BAC-0D6B-6F93-EE1D-2AF9ECF47305}"/>
                </a:ext>
              </a:extLst>
            </p:cNvPr>
            <p:cNvSpPr/>
            <p:nvPr/>
          </p:nvSpPr>
          <p:spPr>
            <a:xfrm>
              <a:off x="1713928" y="2027872"/>
              <a:ext cx="944244" cy="203835"/>
            </a:xfrm>
            <a:custGeom>
              <a:avLst/>
              <a:gdLst/>
              <a:ahLst/>
              <a:cxnLst/>
              <a:rect l="l" t="t" r="r" b="b"/>
              <a:pathLst>
                <a:path w="944244" h="203835">
                  <a:moveTo>
                    <a:pt x="0" y="0"/>
                  </a:moveTo>
                  <a:lnTo>
                    <a:pt x="944117" y="0"/>
                  </a:lnTo>
                  <a:lnTo>
                    <a:pt x="944117" y="203453"/>
                  </a:lnTo>
                  <a:lnTo>
                    <a:pt x="0" y="203453"/>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4" name="Graphic 31">
              <a:extLst>
                <a:ext uri="{FF2B5EF4-FFF2-40B4-BE49-F238E27FC236}">
                  <a16:creationId xmlns:a16="http://schemas.microsoft.com/office/drawing/2014/main" id="{AEAF32EB-1A19-D272-E644-E273E0F6A653}"/>
                </a:ext>
              </a:extLst>
            </p:cNvPr>
            <p:cNvSpPr/>
            <p:nvPr/>
          </p:nvSpPr>
          <p:spPr>
            <a:xfrm>
              <a:off x="1322260" y="1534858"/>
              <a:ext cx="681990" cy="198120"/>
            </a:xfrm>
            <a:custGeom>
              <a:avLst/>
              <a:gdLst/>
              <a:ahLst/>
              <a:cxnLst/>
              <a:rect l="l" t="t" r="r" b="b"/>
              <a:pathLst>
                <a:path w="681990" h="198120">
                  <a:moveTo>
                    <a:pt x="681989" y="0"/>
                  </a:moveTo>
                  <a:lnTo>
                    <a:pt x="0" y="0"/>
                  </a:lnTo>
                  <a:lnTo>
                    <a:pt x="0" y="198120"/>
                  </a:lnTo>
                  <a:lnTo>
                    <a:pt x="681989" y="198120"/>
                  </a:lnTo>
                  <a:lnTo>
                    <a:pt x="681989" y="0"/>
                  </a:lnTo>
                  <a:close/>
                </a:path>
              </a:pathLst>
            </a:custGeom>
            <a:solidFill>
              <a:srgbClr val="FFCC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5" name="Graphic 32">
              <a:extLst>
                <a:ext uri="{FF2B5EF4-FFF2-40B4-BE49-F238E27FC236}">
                  <a16:creationId xmlns:a16="http://schemas.microsoft.com/office/drawing/2014/main" id="{C7820C23-62C1-DFD4-D089-EB71B29B1D0B}"/>
                </a:ext>
              </a:extLst>
            </p:cNvPr>
            <p:cNvSpPr/>
            <p:nvPr/>
          </p:nvSpPr>
          <p:spPr>
            <a:xfrm>
              <a:off x="1322260" y="1534858"/>
              <a:ext cx="681990" cy="198120"/>
            </a:xfrm>
            <a:custGeom>
              <a:avLst/>
              <a:gdLst/>
              <a:ahLst/>
              <a:cxnLst/>
              <a:rect l="l" t="t" r="r" b="b"/>
              <a:pathLst>
                <a:path w="681990" h="198120">
                  <a:moveTo>
                    <a:pt x="0" y="0"/>
                  </a:moveTo>
                  <a:lnTo>
                    <a:pt x="681989" y="0"/>
                  </a:lnTo>
                  <a:lnTo>
                    <a:pt x="681989" y="198120"/>
                  </a:lnTo>
                  <a:lnTo>
                    <a:pt x="0" y="198120"/>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6" name="Graphic 33">
              <a:extLst>
                <a:ext uri="{FF2B5EF4-FFF2-40B4-BE49-F238E27FC236}">
                  <a16:creationId xmlns:a16="http://schemas.microsoft.com/office/drawing/2014/main" id="{C1DB167B-2DDC-0DC1-6B04-B4914D728949}"/>
                </a:ext>
              </a:extLst>
            </p:cNvPr>
            <p:cNvSpPr/>
            <p:nvPr/>
          </p:nvSpPr>
          <p:spPr>
            <a:xfrm>
              <a:off x="1486852" y="1041082"/>
              <a:ext cx="1021080" cy="198120"/>
            </a:xfrm>
            <a:custGeom>
              <a:avLst/>
              <a:gdLst/>
              <a:ahLst/>
              <a:cxnLst/>
              <a:rect l="l" t="t" r="r" b="b"/>
              <a:pathLst>
                <a:path w="1021080" h="198120">
                  <a:moveTo>
                    <a:pt x="1021080" y="0"/>
                  </a:moveTo>
                  <a:lnTo>
                    <a:pt x="0" y="0"/>
                  </a:lnTo>
                  <a:lnTo>
                    <a:pt x="0" y="198120"/>
                  </a:lnTo>
                  <a:lnTo>
                    <a:pt x="1021080" y="198120"/>
                  </a:lnTo>
                  <a:lnTo>
                    <a:pt x="1021080" y="0"/>
                  </a:lnTo>
                  <a:close/>
                </a:path>
              </a:pathLst>
            </a:custGeom>
            <a:solidFill>
              <a:srgbClr val="FFCC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7" name="Graphic 34">
              <a:extLst>
                <a:ext uri="{FF2B5EF4-FFF2-40B4-BE49-F238E27FC236}">
                  <a16:creationId xmlns:a16="http://schemas.microsoft.com/office/drawing/2014/main" id="{730061A2-CCB4-DD3A-38CE-1299F979A425}"/>
                </a:ext>
              </a:extLst>
            </p:cNvPr>
            <p:cNvSpPr/>
            <p:nvPr/>
          </p:nvSpPr>
          <p:spPr>
            <a:xfrm>
              <a:off x="1486852" y="1041082"/>
              <a:ext cx="1021080" cy="198120"/>
            </a:xfrm>
            <a:custGeom>
              <a:avLst/>
              <a:gdLst/>
              <a:ahLst/>
              <a:cxnLst/>
              <a:rect l="l" t="t" r="r" b="b"/>
              <a:pathLst>
                <a:path w="1021080" h="198120">
                  <a:moveTo>
                    <a:pt x="0" y="0"/>
                  </a:moveTo>
                  <a:lnTo>
                    <a:pt x="1021080" y="0"/>
                  </a:lnTo>
                  <a:lnTo>
                    <a:pt x="1021080" y="198120"/>
                  </a:lnTo>
                  <a:lnTo>
                    <a:pt x="0" y="198120"/>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8" name="Graphic 35">
              <a:extLst>
                <a:ext uri="{FF2B5EF4-FFF2-40B4-BE49-F238E27FC236}">
                  <a16:creationId xmlns:a16="http://schemas.microsoft.com/office/drawing/2014/main" id="{EF190C4A-5B8C-15C2-9DA0-87C04D8EE9FD}"/>
                </a:ext>
              </a:extLst>
            </p:cNvPr>
            <p:cNvSpPr/>
            <p:nvPr/>
          </p:nvSpPr>
          <p:spPr>
            <a:xfrm>
              <a:off x="3141916" y="2526982"/>
              <a:ext cx="1205865" cy="198120"/>
            </a:xfrm>
            <a:custGeom>
              <a:avLst/>
              <a:gdLst/>
              <a:ahLst/>
              <a:cxnLst/>
              <a:rect l="l" t="t" r="r" b="b"/>
              <a:pathLst>
                <a:path w="1205865" h="198120">
                  <a:moveTo>
                    <a:pt x="1205484" y="0"/>
                  </a:moveTo>
                  <a:lnTo>
                    <a:pt x="0" y="0"/>
                  </a:lnTo>
                  <a:lnTo>
                    <a:pt x="0" y="198120"/>
                  </a:lnTo>
                  <a:lnTo>
                    <a:pt x="1205484" y="198120"/>
                  </a:lnTo>
                  <a:lnTo>
                    <a:pt x="1205484" y="0"/>
                  </a:lnTo>
                  <a:close/>
                </a:path>
              </a:pathLst>
            </a:custGeom>
            <a:solidFill>
              <a:srgbClr val="009A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9" name="Graphic 36">
              <a:extLst>
                <a:ext uri="{FF2B5EF4-FFF2-40B4-BE49-F238E27FC236}">
                  <a16:creationId xmlns:a16="http://schemas.microsoft.com/office/drawing/2014/main" id="{9C2408F2-4F1E-AB5F-A82B-F3FCC90CDA7E}"/>
                </a:ext>
              </a:extLst>
            </p:cNvPr>
            <p:cNvSpPr/>
            <p:nvPr/>
          </p:nvSpPr>
          <p:spPr>
            <a:xfrm>
              <a:off x="3141916" y="2526982"/>
              <a:ext cx="1205865" cy="198120"/>
            </a:xfrm>
            <a:custGeom>
              <a:avLst/>
              <a:gdLst/>
              <a:ahLst/>
              <a:cxnLst/>
              <a:rect l="l" t="t" r="r" b="b"/>
              <a:pathLst>
                <a:path w="1205865" h="198120">
                  <a:moveTo>
                    <a:pt x="0" y="0"/>
                  </a:moveTo>
                  <a:lnTo>
                    <a:pt x="1205484" y="0"/>
                  </a:lnTo>
                  <a:lnTo>
                    <a:pt x="1205484" y="198120"/>
                  </a:lnTo>
                  <a:lnTo>
                    <a:pt x="0" y="198120"/>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30" name="Graphic 37">
              <a:extLst>
                <a:ext uri="{FF2B5EF4-FFF2-40B4-BE49-F238E27FC236}">
                  <a16:creationId xmlns:a16="http://schemas.microsoft.com/office/drawing/2014/main" id="{F1CA0F2F-8BE4-039B-E3FB-9192F527D376}"/>
                </a:ext>
              </a:extLst>
            </p:cNvPr>
            <p:cNvSpPr/>
            <p:nvPr/>
          </p:nvSpPr>
          <p:spPr>
            <a:xfrm>
              <a:off x="2658046" y="2027872"/>
              <a:ext cx="1689735" cy="203835"/>
            </a:xfrm>
            <a:custGeom>
              <a:avLst/>
              <a:gdLst/>
              <a:ahLst/>
              <a:cxnLst/>
              <a:rect l="l" t="t" r="r" b="b"/>
              <a:pathLst>
                <a:path w="1689735" h="203835">
                  <a:moveTo>
                    <a:pt x="1689354" y="0"/>
                  </a:moveTo>
                  <a:lnTo>
                    <a:pt x="0" y="0"/>
                  </a:lnTo>
                  <a:lnTo>
                    <a:pt x="0" y="203453"/>
                  </a:lnTo>
                  <a:lnTo>
                    <a:pt x="1689354" y="203453"/>
                  </a:lnTo>
                  <a:lnTo>
                    <a:pt x="1689354" y="0"/>
                  </a:lnTo>
                  <a:close/>
                </a:path>
              </a:pathLst>
            </a:custGeom>
            <a:solidFill>
              <a:srgbClr val="009A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31" name="Graphic 38">
              <a:extLst>
                <a:ext uri="{FF2B5EF4-FFF2-40B4-BE49-F238E27FC236}">
                  <a16:creationId xmlns:a16="http://schemas.microsoft.com/office/drawing/2014/main" id="{1821B8A3-B6AA-8AE1-4BC9-1C1C09DD0C26}"/>
                </a:ext>
              </a:extLst>
            </p:cNvPr>
            <p:cNvSpPr/>
            <p:nvPr/>
          </p:nvSpPr>
          <p:spPr>
            <a:xfrm>
              <a:off x="2658046" y="2027872"/>
              <a:ext cx="1689735" cy="203835"/>
            </a:xfrm>
            <a:custGeom>
              <a:avLst/>
              <a:gdLst/>
              <a:ahLst/>
              <a:cxnLst/>
              <a:rect l="l" t="t" r="r" b="b"/>
              <a:pathLst>
                <a:path w="1689735" h="203835">
                  <a:moveTo>
                    <a:pt x="0" y="0"/>
                  </a:moveTo>
                  <a:lnTo>
                    <a:pt x="1689354" y="0"/>
                  </a:lnTo>
                  <a:lnTo>
                    <a:pt x="1689354" y="203453"/>
                  </a:lnTo>
                  <a:lnTo>
                    <a:pt x="0" y="203453"/>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32" name="Graphic 39">
              <a:extLst>
                <a:ext uri="{FF2B5EF4-FFF2-40B4-BE49-F238E27FC236}">
                  <a16:creationId xmlns:a16="http://schemas.microsoft.com/office/drawing/2014/main" id="{02364E81-4AAB-115A-4BEC-B7C1B2E08773}"/>
                </a:ext>
              </a:extLst>
            </p:cNvPr>
            <p:cNvSpPr/>
            <p:nvPr/>
          </p:nvSpPr>
          <p:spPr>
            <a:xfrm>
              <a:off x="2004250" y="1534858"/>
              <a:ext cx="2343150" cy="198120"/>
            </a:xfrm>
            <a:custGeom>
              <a:avLst/>
              <a:gdLst/>
              <a:ahLst/>
              <a:cxnLst/>
              <a:rect l="l" t="t" r="r" b="b"/>
              <a:pathLst>
                <a:path w="2343150" h="198120">
                  <a:moveTo>
                    <a:pt x="2343150" y="0"/>
                  </a:moveTo>
                  <a:lnTo>
                    <a:pt x="0" y="0"/>
                  </a:lnTo>
                  <a:lnTo>
                    <a:pt x="0" y="198120"/>
                  </a:lnTo>
                  <a:lnTo>
                    <a:pt x="2343150" y="198120"/>
                  </a:lnTo>
                  <a:lnTo>
                    <a:pt x="2343150" y="0"/>
                  </a:lnTo>
                  <a:close/>
                </a:path>
              </a:pathLst>
            </a:custGeom>
            <a:solidFill>
              <a:srgbClr val="009A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33" name="Graphic 40">
              <a:extLst>
                <a:ext uri="{FF2B5EF4-FFF2-40B4-BE49-F238E27FC236}">
                  <a16:creationId xmlns:a16="http://schemas.microsoft.com/office/drawing/2014/main" id="{401462B7-5B6C-B851-6C84-BFC0B955608D}"/>
                </a:ext>
              </a:extLst>
            </p:cNvPr>
            <p:cNvSpPr/>
            <p:nvPr/>
          </p:nvSpPr>
          <p:spPr>
            <a:xfrm>
              <a:off x="2004250" y="1534858"/>
              <a:ext cx="2343150" cy="198120"/>
            </a:xfrm>
            <a:custGeom>
              <a:avLst/>
              <a:gdLst/>
              <a:ahLst/>
              <a:cxnLst/>
              <a:rect l="l" t="t" r="r" b="b"/>
              <a:pathLst>
                <a:path w="2343150" h="198120">
                  <a:moveTo>
                    <a:pt x="0" y="0"/>
                  </a:moveTo>
                  <a:lnTo>
                    <a:pt x="2343150" y="0"/>
                  </a:lnTo>
                  <a:lnTo>
                    <a:pt x="2343150" y="198120"/>
                  </a:lnTo>
                  <a:lnTo>
                    <a:pt x="0" y="198120"/>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34" name="Graphic 41">
              <a:extLst>
                <a:ext uri="{FF2B5EF4-FFF2-40B4-BE49-F238E27FC236}">
                  <a16:creationId xmlns:a16="http://schemas.microsoft.com/office/drawing/2014/main" id="{E4F48AE7-0A8C-6814-2EBA-E75B39BAA415}"/>
                </a:ext>
              </a:extLst>
            </p:cNvPr>
            <p:cNvSpPr/>
            <p:nvPr/>
          </p:nvSpPr>
          <p:spPr>
            <a:xfrm>
              <a:off x="2507932" y="1041082"/>
              <a:ext cx="1839595" cy="198120"/>
            </a:xfrm>
            <a:custGeom>
              <a:avLst/>
              <a:gdLst/>
              <a:ahLst/>
              <a:cxnLst/>
              <a:rect l="l" t="t" r="r" b="b"/>
              <a:pathLst>
                <a:path w="1839595" h="198120">
                  <a:moveTo>
                    <a:pt x="1839468" y="0"/>
                  </a:moveTo>
                  <a:lnTo>
                    <a:pt x="0" y="0"/>
                  </a:lnTo>
                  <a:lnTo>
                    <a:pt x="0" y="198120"/>
                  </a:lnTo>
                  <a:lnTo>
                    <a:pt x="1839468" y="198120"/>
                  </a:lnTo>
                  <a:lnTo>
                    <a:pt x="1839468" y="0"/>
                  </a:lnTo>
                  <a:close/>
                </a:path>
              </a:pathLst>
            </a:custGeom>
            <a:solidFill>
              <a:srgbClr val="009A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35" name="Graphic 42">
              <a:extLst>
                <a:ext uri="{FF2B5EF4-FFF2-40B4-BE49-F238E27FC236}">
                  <a16:creationId xmlns:a16="http://schemas.microsoft.com/office/drawing/2014/main" id="{B7FC441F-E154-AC97-FE91-5F5AF8230623}"/>
                </a:ext>
              </a:extLst>
            </p:cNvPr>
            <p:cNvSpPr/>
            <p:nvPr/>
          </p:nvSpPr>
          <p:spPr>
            <a:xfrm>
              <a:off x="2507932" y="1041082"/>
              <a:ext cx="1839595" cy="198120"/>
            </a:xfrm>
            <a:custGeom>
              <a:avLst/>
              <a:gdLst/>
              <a:ahLst/>
              <a:cxnLst/>
              <a:rect l="l" t="t" r="r" b="b"/>
              <a:pathLst>
                <a:path w="1839595" h="198120">
                  <a:moveTo>
                    <a:pt x="0" y="0"/>
                  </a:moveTo>
                  <a:lnTo>
                    <a:pt x="1839468" y="0"/>
                  </a:lnTo>
                  <a:lnTo>
                    <a:pt x="1839468" y="198120"/>
                  </a:lnTo>
                  <a:lnTo>
                    <a:pt x="0" y="198120"/>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36" name="Graphic 43">
              <a:extLst>
                <a:ext uri="{FF2B5EF4-FFF2-40B4-BE49-F238E27FC236}">
                  <a16:creationId xmlns:a16="http://schemas.microsoft.com/office/drawing/2014/main" id="{ADA3A564-39C2-FD91-AB63-1C2FA14820F8}"/>
                </a:ext>
              </a:extLst>
            </p:cNvPr>
            <p:cNvSpPr/>
            <p:nvPr/>
          </p:nvSpPr>
          <p:spPr>
            <a:xfrm>
              <a:off x="1094422" y="890968"/>
              <a:ext cx="1270" cy="1979930"/>
            </a:xfrm>
            <a:custGeom>
              <a:avLst/>
              <a:gdLst/>
              <a:ahLst/>
              <a:cxnLst/>
              <a:rect l="l" t="t" r="r" b="b"/>
              <a:pathLst>
                <a:path h="1979930">
                  <a:moveTo>
                    <a:pt x="0" y="0"/>
                  </a:moveTo>
                  <a:lnTo>
                    <a:pt x="0" y="1979676"/>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37" name="Graphic 44">
              <a:extLst>
                <a:ext uri="{FF2B5EF4-FFF2-40B4-BE49-F238E27FC236}">
                  <a16:creationId xmlns:a16="http://schemas.microsoft.com/office/drawing/2014/main" id="{DD3BC685-63A1-0863-CDC4-B968FE36EC28}"/>
                </a:ext>
              </a:extLst>
            </p:cNvPr>
            <p:cNvSpPr/>
            <p:nvPr/>
          </p:nvSpPr>
          <p:spPr>
            <a:xfrm>
              <a:off x="1055560" y="2870644"/>
              <a:ext cx="39370" cy="1270"/>
            </a:xfrm>
            <a:custGeom>
              <a:avLst/>
              <a:gdLst/>
              <a:ahLst/>
              <a:cxnLst/>
              <a:rect l="l" t="t" r="r" b="b"/>
              <a:pathLst>
                <a:path w="39370">
                  <a:moveTo>
                    <a:pt x="0" y="0"/>
                  </a:moveTo>
                  <a:lnTo>
                    <a:pt x="38862"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38" name="Graphic 45">
              <a:extLst>
                <a:ext uri="{FF2B5EF4-FFF2-40B4-BE49-F238E27FC236}">
                  <a16:creationId xmlns:a16="http://schemas.microsoft.com/office/drawing/2014/main" id="{75D05D5C-4C76-135A-0620-AD67CDF592EE}"/>
                </a:ext>
              </a:extLst>
            </p:cNvPr>
            <p:cNvSpPr/>
            <p:nvPr/>
          </p:nvSpPr>
          <p:spPr>
            <a:xfrm>
              <a:off x="1055560" y="2376868"/>
              <a:ext cx="39370" cy="1270"/>
            </a:xfrm>
            <a:custGeom>
              <a:avLst/>
              <a:gdLst/>
              <a:ahLst/>
              <a:cxnLst/>
              <a:rect l="l" t="t" r="r" b="b"/>
              <a:pathLst>
                <a:path w="39370">
                  <a:moveTo>
                    <a:pt x="0" y="0"/>
                  </a:moveTo>
                  <a:lnTo>
                    <a:pt x="38862"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39" name="Graphic 46">
              <a:extLst>
                <a:ext uri="{FF2B5EF4-FFF2-40B4-BE49-F238E27FC236}">
                  <a16:creationId xmlns:a16="http://schemas.microsoft.com/office/drawing/2014/main" id="{3090A08F-C6A4-3523-F586-545A6F40FC0D}"/>
                </a:ext>
              </a:extLst>
            </p:cNvPr>
            <p:cNvSpPr/>
            <p:nvPr/>
          </p:nvSpPr>
          <p:spPr>
            <a:xfrm>
              <a:off x="1055560" y="1878520"/>
              <a:ext cx="39370" cy="1270"/>
            </a:xfrm>
            <a:custGeom>
              <a:avLst/>
              <a:gdLst/>
              <a:ahLst/>
              <a:cxnLst/>
              <a:rect l="l" t="t" r="r" b="b"/>
              <a:pathLst>
                <a:path w="39370">
                  <a:moveTo>
                    <a:pt x="0" y="0"/>
                  </a:moveTo>
                  <a:lnTo>
                    <a:pt x="38862"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40" name="Graphic 47">
              <a:extLst>
                <a:ext uri="{FF2B5EF4-FFF2-40B4-BE49-F238E27FC236}">
                  <a16:creationId xmlns:a16="http://schemas.microsoft.com/office/drawing/2014/main" id="{636BF0A8-F7D8-18C9-804D-74D84EE57F25}"/>
                </a:ext>
              </a:extLst>
            </p:cNvPr>
            <p:cNvSpPr/>
            <p:nvPr/>
          </p:nvSpPr>
          <p:spPr>
            <a:xfrm>
              <a:off x="1055560" y="1384744"/>
              <a:ext cx="39370" cy="1270"/>
            </a:xfrm>
            <a:custGeom>
              <a:avLst/>
              <a:gdLst/>
              <a:ahLst/>
              <a:cxnLst/>
              <a:rect l="l" t="t" r="r" b="b"/>
              <a:pathLst>
                <a:path w="39370">
                  <a:moveTo>
                    <a:pt x="0" y="0"/>
                  </a:moveTo>
                  <a:lnTo>
                    <a:pt x="38862"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41" name="Graphic 48">
              <a:extLst>
                <a:ext uri="{FF2B5EF4-FFF2-40B4-BE49-F238E27FC236}">
                  <a16:creationId xmlns:a16="http://schemas.microsoft.com/office/drawing/2014/main" id="{3309FBDD-3C1A-EC08-F09B-7518DE769D65}"/>
                </a:ext>
              </a:extLst>
            </p:cNvPr>
            <p:cNvSpPr/>
            <p:nvPr/>
          </p:nvSpPr>
          <p:spPr>
            <a:xfrm>
              <a:off x="1055560" y="890968"/>
              <a:ext cx="39370" cy="1270"/>
            </a:xfrm>
            <a:custGeom>
              <a:avLst/>
              <a:gdLst/>
              <a:ahLst/>
              <a:cxnLst/>
              <a:rect l="l" t="t" r="r" b="b"/>
              <a:pathLst>
                <a:path w="39370">
                  <a:moveTo>
                    <a:pt x="0" y="0"/>
                  </a:moveTo>
                  <a:lnTo>
                    <a:pt x="38862"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42" name="Graphic 49">
              <a:extLst>
                <a:ext uri="{FF2B5EF4-FFF2-40B4-BE49-F238E27FC236}">
                  <a16:creationId xmlns:a16="http://schemas.microsoft.com/office/drawing/2014/main" id="{F5AECA61-6805-E513-E97A-719C45E4D3F1}"/>
                </a:ext>
              </a:extLst>
            </p:cNvPr>
            <p:cNvSpPr/>
            <p:nvPr/>
          </p:nvSpPr>
          <p:spPr>
            <a:xfrm>
              <a:off x="1365694" y="2971990"/>
              <a:ext cx="58419" cy="58419"/>
            </a:xfrm>
            <a:custGeom>
              <a:avLst/>
              <a:gdLst/>
              <a:ahLst/>
              <a:cxnLst/>
              <a:rect l="l" t="t" r="r" b="b"/>
              <a:pathLst>
                <a:path w="58419" h="58419">
                  <a:moveTo>
                    <a:pt x="57912" y="0"/>
                  </a:moveTo>
                  <a:lnTo>
                    <a:pt x="0" y="0"/>
                  </a:lnTo>
                  <a:lnTo>
                    <a:pt x="0" y="57912"/>
                  </a:lnTo>
                  <a:lnTo>
                    <a:pt x="57912" y="57912"/>
                  </a:lnTo>
                  <a:lnTo>
                    <a:pt x="57912" y="0"/>
                  </a:lnTo>
                  <a:close/>
                </a:path>
              </a:pathLst>
            </a:custGeom>
            <a:solidFill>
              <a:srgbClr val="BBE0E3"/>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43" name="Graphic 50">
              <a:extLst>
                <a:ext uri="{FF2B5EF4-FFF2-40B4-BE49-F238E27FC236}">
                  <a16:creationId xmlns:a16="http://schemas.microsoft.com/office/drawing/2014/main" id="{29E82EA8-C901-C326-F565-7CDF4FAF71FA}"/>
                </a:ext>
              </a:extLst>
            </p:cNvPr>
            <p:cNvSpPr/>
            <p:nvPr/>
          </p:nvSpPr>
          <p:spPr>
            <a:xfrm>
              <a:off x="1365694" y="2971990"/>
              <a:ext cx="58419" cy="58419"/>
            </a:xfrm>
            <a:custGeom>
              <a:avLst/>
              <a:gdLst/>
              <a:ahLst/>
              <a:cxnLst/>
              <a:rect l="l" t="t" r="r" b="b"/>
              <a:pathLst>
                <a:path w="58419" h="58419">
                  <a:moveTo>
                    <a:pt x="0" y="0"/>
                  </a:moveTo>
                  <a:lnTo>
                    <a:pt x="57912" y="0"/>
                  </a:lnTo>
                  <a:lnTo>
                    <a:pt x="57912" y="57912"/>
                  </a:lnTo>
                  <a:lnTo>
                    <a:pt x="0" y="57912"/>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44" name="Graphic 51">
              <a:extLst>
                <a:ext uri="{FF2B5EF4-FFF2-40B4-BE49-F238E27FC236}">
                  <a16:creationId xmlns:a16="http://schemas.microsoft.com/office/drawing/2014/main" id="{AC4FC9F1-1006-1140-F9D1-596996251C65}"/>
                </a:ext>
              </a:extLst>
            </p:cNvPr>
            <p:cNvSpPr/>
            <p:nvPr/>
          </p:nvSpPr>
          <p:spPr>
            <a:xfrm>
              <a:off x="2435542" y="2971990"/>
              <a:ext cx="58419" cy="58419"/>
            </a:xfrm>
            <a:custGeom>
              <a:avLst/>
              <a:gdLst/>
              <a:ahLst/>
              <a:cxnLst/>
              <a:rect l="l" t="t" r="r" b="b"/>
              <a:pathLst>
                <a:path w="58419" h="58419">
                  <a:moveTo>
                    <a:pt x="57912" y="0"/>
                  </a:moveTo>
                  <a:lnTo>
                    <a:pt x="0" y="0"/>
                  </a:lnTo>
                  <a:lnTo>
                    <a:pt x="0" y="57912"/>
                  </a:lnTo>
                  <a:lnTo>
                    <a:pt x="57912" y="57912"/>
                  </a:lnTo>
                  <a:lnTo>
                    <a:pt x="57912" y="0"/>
                  </a:lnTo>
                  <a:close/>
                </a:path>
              </a:pathLst>
            </a:custGeom>
            <a:solidFill>
              <a:srgbClr val="FFCC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45" name="Graphic 52">
              <a:extLst>
                <a:ext uri="{FF2B5EF4-FFF2-40B4-BE49-F238E27FC236}">
                  <a16:creationId xmlns:a16="http://schemas.microsoft.com/office/drawing/2014/main" id="{B7E37EE3-7432-83DE-2EAF-4B57C9087C96}"/>
                </a:ext>
              </a:extLst>
            </p:cNvPr>
            <p:cNvSpPr/>
            <p:nvPr/>
          </p:nvSpPr>
          <p:spPr>
            <a:xfrm>
              <a:off x="2435542" y="2971990"/>
              <a:ext cx="58419" cy="58419"/>
            </a:xfrm>
            <a:custGeom>
              <a:avLst/>
              <a:gdLst/>
              <a:ahLst/>
              <a:cxnLst/>
              <a:rect l="l" t="t" r="r" b="b"/>
              <a:pathLst>
                <a:path w="58419" h="58419">
                  <a:moveTo>
                    <a:pt x="0" y="0"/>
                  </a:moveTo>
                  <a:lnTo>
                    <a:pt x="57912" y="0"/>
                  </a:lnTo>
                  <a:lnTo>
                    <a:pt x="57912" y="57912"/>
                  </a:lnTo>
                  <a:lnTo>
                    <a:pt x="0" y="57912"/>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46" name="Graphic 53">
              <a:extLst>
                <a:ext uri="{FF2B5EF4-FFF2-40B4-BE49-F238E27FC236}">
                  <a16:creationId xmlns:a16="http://schemas.microsoft.com/office/drawing/2014/main" id="{1C97ACCE-9C37-4E53-C448-DC1F49158965}"/>
                </a:ext>
              </a:extLst>
            </p:cNvPr>
            <p:cNvSpPr/>
            <p:nvPr/>
          </p:nvSpPr>
          <p:spPr>
            <a:xfrm>
              <a:off x="3287458" y="2971990"/>
              <a:ext cx="58419" cy="58419"/>
            </a:xfrm>
            <a:custGeom>
              <a:avLst/>
              <a:gdLst/>
              <a:ahLst/>
              <a:cxnLst/>
              <a:rect l="l" t="t" r="r" b="b"/>
              <a:pathLst>
                <a:path w="58419" h="58419">
                  <a:moveTo>
                    <a:pt x="57912" y="0"/>
                  </a:moveTo>
                  <a:lnTo>
                    <a:pt x="0" y="0"/>
                  </a:lnTo>
                  <a:lnTo>
                    <a:pt x="0" y="57912"/>
                  </a:lnTo>
                  <a:lnTo>
                    <a:pt x="57912" y="57912"/>
                  </a:lnTo>
                  <a:lnTo>
                    <a:pt x="57912" y="0"/>
                  </a:lnTo>
                  <a:close/>
                </a:path>
              </a:pathLst>
            </a:custGeom>
            <a:solidFill>
              <a:srgbClr val="009A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47" name="Graphic 54">
              <a:extLst>
                <a:ext uri="{FF2B5EF4-FFF2-40B4-BE49-F238E27FC236}">
                  <a16:creationId xmlns:a16="http://schemas.microsoft.com/office/drawing/2014/main" id="{568B5946-1847-96CC-A6E1-E7E70F404AFD}"/>
                </a:ext>
              </a:extLst>
            </p:cNvPr>
            <p:cNvSpPr/>
            <p:nvPr/>
          </p:nvSpPr>
          <p:spPr>
            <a:xfrm>
              <a:off x="3287458" y="2971990"/>
              <a:ext cx="58419" cy="58419"/>
            </a:xfrm>
            <a:custGeom>
              <a:avLst/>
              <a:gdLst/>
              <a:ahLst/>
              <a:cxnLst/>
              <a:rect l="l" t="t" r="r" b="b"/>
              <a:pathLst>
                <a:path w="58419" h="58419">
                  <a:moveTo>
                    <a:pt x="0" y="0"/>
                  </a:moveTo>
                  <a:lnTo>
                    <a:pt x="57912" y="0"/>
                  </a:lnTo>
                  <a:lnTo>
                    <a:pt x="57912" y="57912"/>
                  </a:lnTo>
                  <a:lnTo>
                    <a:pt x="0" y="57912"/>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48" name="Textbox 55">
              <a:extLst>
                <a:ext uri="{FF2B5EF4-FFF2-40B4-BE49-F238E27FC236}">
                  <a16:creationId xmlns:a16="http://schemas.microsoft.com/office/drawing/2014/main" id="{889773D6-9600-CB85-A097-237564C293E8}"/>
                </a:ext>
              </a:extLst>
            </p:cNvPr>
            <p:cNvSpPr txBox="1"/>
            <p:nvPr/>
          </p:nvSpPr>
          <p:spPr>
            <a:xfrm>
              <a:off x="3636477" y="2558223"/>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37%</a:t>
              </a:r>
              <a:endParaRPr lang="en-CI" sz="1320" kern="0">
                <a:solidFill>
                  <a:srgbClr val="000000"/>
                </a:solidFill>
                <a:latin typeface="Arial MT"/>
                <a:ea typeface="Arial MT"/>
                <a:cs typeface="Arial MT"/>
                <a:sym typeface="Calibri"/>
              </a:endParaRPr>
            </a:p>
          </p:txBody>
        </p:sp>
        <p:sp>
          <p:nvSpPr>
            <p:cNvPr id="49" name="Textbox 56">
              <a:extLst>
                <a:ext uri="{FF2B5EF4-FFF2-40B4-BE49-F238E27FC236}">
                  <a16:creationId xmlns:a16="http://schemas.microsoft.com/office/drawing/2014/main" id="{9149015E-726F-86DD-863F-BE0002C30077}"/>
                </a:ext>
              </a:extLst>
            </p:cNvPr>
            <p:cNvSpPr txBox="1"/>
            <p:nvPr/>
          </p:nvSpPr>
          <p:spPr>
            <a:xfrm>
              <a:off x="2663455" y="2558223"/>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23%</a:t>
              </a:r>
              <a:endParaRPr lang="en-CI" sz="1320" kern="0">
                <a:solidFill>
                  <a:srgbClr val="000000"/>
                </a:solidFill>
                <a:latin typeface="Arial MT"/>
                <a:ea typeface="Arial MT"/>
                <a:cs typeface="Arial MT"/>
                <a:sym typeface="Calibri"/>
              </a:endParaRPr>
            </a:p>
          </p:txBody>
        </p:sp>
        <p:sp>
          <p:nvSpPr>
            <p:cNvPr id="50" name="Textbox 57">
              <a:extLst>
                <a:ext uri="{FF2B5EF4-FFF2-40B4-BE49-F238E27FC236}">
                  <a16:creationId xmlns:a16="http://schemas.microsoft.com/office/drawing/2014/main" id="{7A9AE9B1-E041-1A0A-A5F8-B458CF250F22}"/>
                </a:ext>
              </a:extLst>
            </p:cNvPr>
            <p:cNvSpPr txBox="1"/>
            <p:nvPr/>
          </p:nvSpPr>
          <p:spPr>
            <a:xfrm>
              <a:off x="1636966" y="2558223"/>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40%</a:t>
              </a:r>
              <a:endParaRPr lang="en-CI" sz="1320" kern="0">
                <a:solidFill>
                  <a:srgbClr val="000000"/>
                </a:solidFill>
                <a:latin typeface="Arial MT"/>
                <a:ea typeface="Arial MT"/>
                <a:cs typeface="Arial MT"/>
                <a:sym typeface="Calibri"/>
              </a:endParaRPr>
            </a:p>
          </p:txBody>
        </p:sp>
        <p:sp>
          <p:nvSpPr>
            <p:cNvPr id="51" name="Textbox 58">
              <a:extLst>
                <a:ext uri="{FF2B5EF4-FFF2-40B4-BE49-F238E27FC236}">
                  <a16:creationId xmlns:a16="http://schemas.microsoft.com/office/drawing/2014/main" id="{0BC205C2-CF88-00EC-AA9F-2CBB3C029C75}"/>
                </a:ext>
              </a:extLst>
            </p:cNvPr>
            <p:cNvSpPr txBox="1"/>
            <p:nvPr/>
          </p:nvSpPr>
          <p:spPr>
            <a:xfrm>
              <a:off x="465898" y="2558223"/>
              <a:ext cx="546735" cy="130175"/>
            </a:xfrm>
            <a:prstGeom prst="rect">
              <a:avLst/>
            </a:prstGeom>
          </p:spPr>
          <p:txBody>
            <a:bodyPr wrap="square" lIns="0" tIns="0" rIns="0" bIns="0" rtlCol="0">
              <a:noAutofit/>
            </a:bodyPr>
            <a:lstStyle/>
            <a:p>
              <a:pPr defTabSz="1097280" hangingPunct="0">
                <a:lnSpc>
                  <a:spcPts val="1224"/>
                </a:lnSpc>
              </a:pPr>
              <a:r>
                <a:rPr lang="en-US" sz="1080" b="1" kern="0">
                  <a:solidFill>
                    <a:srgbClr val="000000"/>
                  </a:solidFill>
                  <a:latin typeface="Arial" panose="020B0604020202020204" pitchFamily="34" charset="0"/>
                  <a:ea typeface="Arial MT"/>
                  <a:cs typeface="Arial MT"/>
                  <a:sym typeface="Calibri"/>
                </a:rPr>
                <a:t>My</a:t>
              </a:r>
              <a:r>
                <a:rPr lang="en-US" sz="1080" b="1" kern="0" spc="66">
                  <a:solidFill>
                    <a:srgbClr val="000000"/>
                  </a:solidFill>
                  <a:latin typeface="Arial" panose="020B0604020202020204" pitchFamily="34" charset="0"/>
                  <a:ea typeface="Arial MT"/>
                  <a:cs typeface="Arial MT"/>
                  <a:sym typeface="Calibri"/>
                </a:rPr>
                <a:t> </a:t>
              </a:r>
              <a:r>
                <a:rPr lang="en-US" sz="1080" b="1" kern="0" spc="-12">
                  <a:solidFill>
                    <a:srgbClr val="000000"/>
                  </a:solidFill>
                  <a:latin typeface="Arial" panose="020B0604020202020204" pitchFamily="34" charset="0"/>
                  <a:ea typeface="Arial MT"/>
                  <a:cs typeface="Arial MT"/>
                  <a:sym typeface="Calibri"/>
                </a:rPr>
                <a:t>needs</a:t>
              </a:r>
              <a:endParaRPr lang="en-CI" sz="1320" kern="0">
                <a:solidFill>
                  <a:srgbClr val="000000"/>
                </a:solidFill>
                <a:latin typeface="Arial MT"/>
                <a:ea typeface="Arial MT"/>
                <a:cs typeface="Arial MT"/>
                <a:sym typeface="Calibri"/>
              </a:endParaRPr>
            </a:p>
          </p:txBody>
        </p:sp>
        <p:sp>
          <p:nvSpPr>
            <p:cNvPr id="52" name="Textbox 59">
              <a:extLst>
                <a:ext uri="{FF2B5EF4-FFF2-40B4-BE49-F238E27FC236}">
                  <a16:creationId xmlns:a16="http://schemas.microsoft.com/office/drawing/2014/main" id="{A14179B8-09D6-16A9-C241-CD24F7626483}"/>
                </a:ext>
              </a:extLst>
            </p:cNvPr>
            <p:cNvSpPr txBox="1"/>
            <p:nvPr/>
          </p:nvSpPr>
          <p:spPr>
            <a:xfrm>
              <a:off x="3394203" y="2064424"/>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52%</a:t>
              </a:r>
              <a:endParaRPr lang="en-CI" sz="1320" kern="0">
                <a:solidFill>
                  <a:srgbClr val="000000"/>
                </a:solidFill>
                <a:latin typeface="Arial MT"/>
                <a:ea typeface="Arial MT"/>
                <a:cs typeface="Arial MT"/>
                <a:sym typeface="Calibri"/>
              </a:endParaRPr>
            </a:p>
          </p:txBody>
        </p:sp>
        <p:sp>
          <p:nvSpPr>
            <p:cNvPr id="53" name="Textbox 60">
              <a:extLst>
                <a:ext uri="{FF2B5EF4-FFF2-40B4-BE49-F238E27FC236}">
                  <a16:creationId xmlns:a16="http://schemas.microsoft.com/office/drawing/2014/main" id="{3534233B-6E9F-A493-9869-2E8E305DCC27}"/>
                </a:ext>
              </a:extLst>
            </p:cNvPr>
            <p:cNvSpPr txBox="1"/>
            <p:nvPr/>
          </p:nvSpPr>
          <p:spPr>
            <a:xfrm>
              <a:off x="2077517" y="2064424"/>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29%</a:t>
              </a:r>
              <a:endParaRPr lang="en-CI" sz="1320" kern="0">
                <a:solidFill>
                  <a:srgbClr val="000000"/>
                </a:solidFill>
                <a:latin typeface="Arial MT"/>
                <a:ea typeface="Arial MT"/>
                <a:cs typeface="Arial MT"/>
                <a:sym typeface="Calibri"/>
              </a:endParaRPr>
            </a:p>
          </p:txBody>
        </p:sp>
        <p:sp>
          <p:nvSpPr>
            <p:cNvPr id="54" name="Textbox 61">
              <a:extLst>
                <a:ext uri="{FF2B5EF4-FFF2-40B4-BE49-F238E27FC236}">
                  <a16:creationId xmlns:a16="http://schemas.microsoft.com/office/drawing/2014/main" id="{AA0DA223-FFC8-7FD3-1EEA-A69E19988F3A}"/>
                </a:ext>
              </a:extLst>
            </p:cNvPr>
            <p:cNvSpPr txBox="1"/>
            <p:nvPr/>
          </p:nvSpPr>
          <p:spPr>
            <a:xfrm>
              <a:off x="1297921" y="2064424"/>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19%</a:t>
              </a:r>
              <a:endParaRPr lang="en-CI" sz="1320" kern="0">
                <a:solidFill>
                  <a:srgbClr val="000000"/>
                </a:solidFill>
                <a:latin typeface="Arial MT"/>
                <a:ea typeface="Arial MT"/>
                <a:cs typeface="Arial MT"/>
                <a:sym typeface="Calibri"/>
              </a:endParaRPr>
            </a:p>
          </p:txBody>
        </p:sp>
        <p:sp>
          <p:nvSpPr>
            <p:cNvPr id="55" name="Textbox 62">
              <a:extLst>
                <a:ext uri="{FF2B5EF4-FFF2-40B4-BE49-F238E27FC236}">
                  <a16:creationId xmlns:a16="http://schemas.microsoft.com/office/drawing/2014/main" id="{8850908E-D6ED-14DF-B331-7B7BE230EFC6}"/>
                </a:ext>
              </a:extLst>
            </p:cNvPr>
            <p:cNvSpPr txBox="1"/>
            <p:nvPr/>
          </p:nvSpPr>
          <p:spPr>
            <a:xfrm>
              <a:off x="330211" y="1987526"/>
              <a:ext cx="680720" cy="280035"/>
            </a:xfrm>
            <a:prstGeom prst="rect">
              <a:avLst/>
            </a:prstGeom>
          </p:spPr>
          <p:txBody>
            <a:bodyPr wrap="square" lIns="0" tIns="0" rIns="0" bIns="0" rtlCol="0">
              <a:noAutofit/>
            </a:bodyPr>
            <a:lstStyle/>
            <a:p>
              <a:pPr marL="109728" indent="-110490" defTabSz="1097280" hangingPunct="0">
                <a:lnSpc>
                  <a:spcPct val="113000"/>
                </a:lnSpc>
              </a:pPr>
              <a:r>
                <a:rPr lang="en-US" sz="1080" b="1" kern="0">
                  <a:solidFill>
                    <a:srgbClr val="000000"/>
                  </a:solidFill>
                  <a:latin typeface="Arial" panose="020B0604020202020204" pitchFamily="34" charset="0"/>
                  <a:ea typeface="Arial MT"/>
                  <a:cs typeface="Arial MT"/>
                  <a:sym typeface="Calibri"/>
                </a:rPr>
                <a:t>Charisma</a:t>
              </a:r>
              <a:r>
                <a:rPr lang="en-US" sz="1080" b="1" kern="0" spc="-78">
                  <a:solidFill>
                    <a:srgbClr val="000000"/>
                  </a:solidFill>
                  <a:latin typeface="Arial" panose="020B0604020202020204" pitchFamily="34" charset="0"/>
                  <a:ea typeface="Arial MT"/>
                  <a:cs typeface="Arial MT"/>
                  <a:sym typeface="Calibri"/>
                </a:rPr>
                <a:t> </a:t>
              </a:r>
              <a:r>
                <a:rPr lang="en-US" sz="1080" b="1" kern="0">
                  <a:solidFill>
                    <a:srgbClr val="000000"/>
                  </a:solidFill>
                  <a:latin typeface="Arial" panose="020B0604020202020204" pitchFamily="34" charset="0"/>
                  <a:ea typeface="Arial MT"/>
                  <a:cs typeface="Arial MT"/>
                  <a:sym typeface="Calibri"/>
                </a:rPr>
                <a:t>of </a:t>
              </a:r>
              <a:r>
                <a:rPr lang="en-US" sz="1080" b="1" kern="0" spc="-12">
                  <a:solidFill>
                    <a:srgbClr val="000000"/>
                  </a:solidFill>
                  <a:latin typeface="Arial" panose="020B0604020202020204" pitchFamily="34" charset="0"/>
                  <a:ea typeface="Arial MT"/>
                  <a:cs typeface="Arial MT"/>
                  <a:sym typeface="Calibri"/>
                </a:rPr>
                <a:t>preacher</a:t>
              </a:r>
              <a:endParaRPr lang="en-CI" sz="1320" kern="0">
                <a:solidFill>
                  <a:srgbClr val="000000"/>
                </a:solidFill>
                <a:latin typeface="Arial MT"/>
                <a:ea typeface="Arial MT"/>
                <a:cs typeface="Arial MT"/>
                <a:sym typeface="Calibri"/>
              </a:endParaRPr>
            </a:p>
          </p:txBody>
        </p:sp>
        <p:sp>
          <p:nvSpPr>
            <p:cNvPr id="56" name="Textbox 63">
              <a:extLst>
                <a:ext uri="{FF2B5EF4-FFF2-40B4-BE49-F238E27FC236}">
                  <a16:creationId xmlns:a16="http://schemas.microsoft.com/office/drawing/2014/main" id="{C74D9570-6893-34F9-3BE6-8A5AC8462D92}"/>
                </a:ext>
              </a:extLst>
            </p:cNvPr>
            <p:cNvSpPr txBox="1"/>
            <p:nvPr/>
          </p:nvSpPr>
          <p:spPr>
            <a:xfrm>
              <a:off x="3070401" y="1566096"/>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72%</a:t>
              </a:r>
              <a:endParaRPr lang="en-CI" sz="1320" kern="0">
                <a:solidFill>
                  <a:srgbClr val="000000"/>
                </a:solidFill>
                <a:latin typeface="Arial MT"/>
                <a:ea typeface="Arial MT"/>
                <a:cs typeface="Arial MT"/>
                <a:sym typeface="Calibri"/>
              </a:endParaRPr>
            </a:p>
          </p:txBody>
        </p:sp>
        <p:sp>
          <p:nvSpPr>
            <p:cNvPr id="57" name="Textbox 64">
              <a:extLst>
                <a:ext uri="{FF2B5EF4-FFF2-40B4-BE49-F238E27FC236}">
                  <a16:creationId xmlns:a16="http://schemas.microsoft.com/office/drawing/2014/main" id="{50C7353C-1338-DC04-4DD2-152C96FC1559}"/>
                </a:ext>
              </a:extLst>
            </p:cNvPr>
            <p:cNvSpPr txBox="1"/>
            <p:nvPr/>
          </p:nvSpPr>
          <p:spPr>
            <a:xfrm>
              <a:off x="1554745" y="1566096"/>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21%</a:t>
              </a:r>
              <a:endParaRPr lang="en-CI" sz="1320" kern="0">
                <a:solidFill>
                  <a:srgbClr val="000000"/>
                </a:solidFill>
                <a:latin typeface="Arial MT"/>
                <a:ea typeface="Arial MT"/>
                <a:cs typeface="Arial MT"/>
                <a:sym typeface="Calibri"/>
              </a:endParaRPr>
            </a:p>
          </p:txBody>
        </p:sp>
        <p:sp>
          <p:nvSpPr>
            <p:cNvPr id="58" name="Textbox 65">
              <a:extLst>
                <a:ext uri="{FF2B5EF4-FFF2-40B4-BE49-F238E27FC236}">
                  <a16:creationId xmlns:a16="http://schemas.microsoft.com/office/drawing/2014/main" id="{E08EE2A0-558A-957A-D4A7-C7EFB1D65142}"/>
                </a:ext>
              </a:extLst>
            </p:cNvPr>
            <p:cNvSpPr txBox="1"/>
            <p:nvPr/>
          </p:nvSpPr>
          <p:spPr>
            <a:xfrm>
              <a:off x="465898" y="1566096"/>
              <a:ext cx="845185" cy="130175"/>
            </a:xfrm>
            <a:prstGeom prst="rect">
              <a:avLst/>
            </a:prstGeom>
          </p:spPr>
          <p:txBody>
            <a:bodyPr wrap="square" lIns="0" tIns="0" rIns="0" bIns="0" rtlCol="0">
              <a:noAutofit/>
            </a:bodyPr>
            <a:lstStyle/>
            <a:p>
              <a:pPr defTabSz="1097280" hangingPunct="0">
                <a:lnSpc>
                  <a:spcPts val="1224"/>
                </a:lnSpc>
                <a:tabLst>
                  <a:tab pos="800862" algn="l"/>
                </a:tabLst>
              </a:pPr>
              <a:r>
                <a:rPr lang="en-US" sz="1080" b="1" kern="0" spc="-12">
                  <a:solidFill>
                    <a:srgbClr val="000000"/>
                  </a:solidFill>
                  <a:latin typeface="Arial" panose="020B0604020202020204" pitchFamily="34" charset="0"/>
                  <a:ea typeface="Arial MT"/>
                  <a:cs typeface="Arial MT"/>
                  <a:sym typeface="Calibri"/>
                </a:rPr>
                <a:t>Doctrines</a:t>
              </a:r>
              <a:r>
                <a:rPr lang="en-US" sz="1080" b="1" kern="0">
                  <a:solidFill>
                    <a:srgbClr val="000000"/>
                  </a:solidFill>
                  <a:latin typeface="Arial" panose="020B0604020202020204" pitchFamily="34" charset="0"/>
                  <a:ea typeface="Arial MT"/>
                  <a:cs typeface="Arial MT"/>
                  <a:sym typeface="Calibri"/>
                </a:rPr>
                <a:t>	</a:t>
              </a:r>
              <a:r>
                <a:rPr lang="en-US" sz="1080" b="1" kern="0" spc="-30">
                  <a:solidFill>
                    <a:srgbClr val="000000"/>
                  </a:solidFill>
                  <a:latin typeface="Arial" panose="020B0604020202020204" pitchFamily="34" charset="0"/>
                  <a:ea typeface="Arial MT"/>
                  <a:cs typeface="Arial MT"/>
                  <a:sym typeface="Calibri"/>
                </a:rPr>
                <a:t>7%</a:t>
              </a:r>
              <a:endParaRPr lang="en-CI" sz="1320" kern="0">
                <a:solidFill>
                  <a:srgbClr val="000000"/>
                </a:solidFill>
                <a:latin typeface="Arial MT"/>
                <a:ea typeface="Arial MT"/>
                <a:cs typeface="Arial MT"/>
                <a:sym typeface="Calibri"/>
              </a:endParaRPr>
            </a:p>
          </p:txBody>
        </p:sp>
        <p:sp>
          <p:nvSpPr>
            <p:cNvPr id="59" name="Textbox 66">
              <a:extLst>
                <a:ext uri="{FF2B5EF4-FFF2-40B4-BE49-F238E27FC236}">
                  <a16:creationId xmlns:a16="http://schemas.microsoft.com/office/drawing/2014/main" id="{056BC448-0C53-A3ED-2D94-2B82B7FC6037}"/>
                </a:ext>
              </a:extLst>
            </p:cNvPr>
            <p:cNvSpPr txBox="1"/>
            <p:nvPr/>
          </p:nvSpPr>
          <p:spPr>
            <a:xfrm>
              <a:off x="3321914" y="1072297"/>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56%</a:t>
              </a:r>
              <a:endParaRPr lang="en-CI" sz="1320" kern="0">
                <a:solidFill>
                  <a:srgbClr val="000000"/>
                </a:solidFill>
                <a:latin typeface="Arial MT"/>
                <a:ea typeface="Arial MT"/>
                <a:cs typeface="Arial MT"/>
                <a:sym typeface="Calibri"/>
              </a:endParaRPr>
            </a:p>
          </p:txBody>
        </p:sp>
        <p:sp>
          <p:nvSpPr>
            <p:cNvPr id="60" name="Textbox 67">
              <a:extLst>
                <a:ext uri="{FF2B5EF4-FFF2-40B4-BE49-F238E27FC236}">
                  <a16:creationId xmlns:a16="http://schemas.microsoft.com/office/drawing/2014/main" id="{D8034857-6E4A-F731-09F8-6A3837415D10}"/>
                </a:ext>
              </a:extLst>
            </p:cNvPr>
            <p:cNvSpPr txBox="1"/>
            <p:nvPr/>
          </p:nvSpPr>
          <p:spPr>
            <a:xfrm>
              <a:off x="1888478" y="1072297"/>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31%</a:t>
              </a:r>
              <a:endParaRPr lang="en-CI" sz="1320" kern="0">
                <a:solidFill>
                  <a:srgbClr val="000000"/>
                </a:solidFill>
                <a:latin typeface="Arial MT"/>
                <a:ea typeface="Arial MT"/>
                <a:cs typeface="Arial MT"/>
                <a:sym typeface="Calibri"/>
              </a:endParaRPr>
            </a:p>
          </p:txBody>
        </p:sp>
        <p:sp>
          <p:nvSpPr>
            <p:cNvPr id="61" name="Textbox 68">
              <a:extLst>
                <a:ext uri="{FF2B5EF4-FFF2-40B4-BE49-F238E27FC236}">
                  <a16:creationId xmlns:a16="http://schemas.microsoft.com/office/drawing/2014/main" id="{9A6D636C-7EA6-6B44-A4B6-3843BFEE3105}"/>
                </a:ext>
              </a:extLst>
            </p:cNvPr>
            <p:cNvSpPr txBox="1"/>
            <p:nvPr/>
          </p:nvSpPr>
          <p:spPr>
            <a:xfrm>
              <a:off x="398112" y="1072297"/>
              <a:ext cx="1025525" cy="130175"/>
            </a:xfrm>
            <a:prstGeom prst="rect">
              <a:avLst/>
            </a:prstGeom>
          </p:spPr>
          <p:txBody>
            <a:bodyPr wrap="square" lIns="0" tIns="0" rIns="0" bIns="0" rtlCol="0">
              <a:noAutofit/>
            </a:bodyPr>
            <a:lstStyle/>
            <a:p>
              <a:pPr defTabSz="1097280" hangingPunct="0">
                <a:lnSpc>
                  <a:spcPts val="1224"/>
                </a:lnSpc>
                <a:tabLst>
                  <a:tab pos="940308" algn="l"/>
                </a:tabLst>
              </a:pPr>
              <a:r>
                <a:rPr lang="en-US" sz="1080" b="1" kern="0" spc="-12">
                  <a:solidFill>
                    <a:srgbClr val="000000"/>
                  </a:solidFill>
                  <a:latin typeface="Arial" panose="020B0604020202020204" pitchFamily="34" charset="0"/>
                  <a:ea typeface="Arial MT"/>
                  <a:cs typeface="Arial MT"/>
                  <a:sym typeface="Calibri"/>
                </a:rPr>
                <a:t>Friendship</a:t>
              </a:r>
              <a:r>
                <a:rPr lang="en-US" sz="1080" b="1" kern="0">
                  <a:solidFill>
                    <a:srgbClr val="000000"/>
                  </a:solidFill>
                  <a:latin typeface="Arial" panose="020B0604020202020204" pitchFamily="34" charset="0"/>
                  <a:ea typeface="Arial MT"/>
                  <a:cs typeface="Arial MT"/>
                  <a:sym typeface="Calibri"/>
                </a:rPr>
                <a:t>	</a:t>
              </a:r>
              <a:r>
                <a:rPr lang="en-US" sz="1080" b="1" kern="0" spc="-30">
                  <a:solidFill>
                    <a:srgbClr val="000000"/>
                  </a:solidFill>
                  <a:latin typeface="Arial" panose="020B0604020202020204" pitchFamily="34" charset="0"/>
                  <a:ea typeface="Arial MT"/>
                  <a:cs typeface="Arial MT"/>
                  <a:sym typeface="Calibri"/>
                </a:rPr>
                <a:t>12%</a:t>
              </a:r>
              <a:endParaRPr lang="en-CI" sz="1320" kern="0">
                <a:solidFill>
                  <a:srgbClr val="000000"/>
                </a:solidFill>
                <a:latin typeface="Arial MT"/>
                <a:ea typeface="Arial MT"/>
                <a:cs typeface="Arial MT"/>
                <a:sym typeface="Calibri"/>
              </a:endParaRPr>
            </a:p>
          </p:txBody>
        </p:sp>
        <p:sp>
          <p:nvSpPr>
            <p:cNvPr id="62" name="Textbox 69">
              <a:extLst>
                <a:ext uri="{FF2B5EF4-FFF2-40B4-BE49-F238E27FC236}">
                  <a16:creationId xmlns:a16="http://schemas.microsoft.com/office/drawing/2014/main" id="{C2AA073A-1350-3DDB-4929-E2B78A07D2CA}"/>
                </a:ext>
              </a:extLst>
            </p:cNvPr>
            <p:cNvSpPr txBox="1"/>
            <p:nvPr/>
          </p:nvSpPr>
          <p:spPr>
            <a:xfrm>
              <a:off x="404721" y="170795"/>
              <a:ext cx="3861435" cy="539750"/>
            </a:xfrm>
            <a:prstGeom prst="rect">
              <a:avLst/>
            </a:prstGeom>
          </p:spPr>
          <p:txBody>
            <a:bodyPr wrap="square" lIns="0" tIns="0" rIns="0" bIns="0" rtlCol="0">
              <a:noAutofit/>
            </a:bodyPr>
            <a:lstStyle/>
            <a:p>
              <a:pPr indent="162306" defTabSz="1097280" hangingPunct="0">
                <a:lnSpc>
                  <a:spcPct val="105000"/>
                </a:lnSpc>
              </a:pPr>
              <a:r>
                <a:rPr lang="en-US" sz="2160" kern="0">
                  <a:solidFill>
                    <a:srgbClr val="000000"/>
                  </a:solidFill>
                  <a:latin typeface="Arial MT"/>
                  <a:ea typeface="Arial MT"/>
                  <a:cs typeface="Arial MT"/>
                  <a:sym typeface="Calibri"/>
                </a:rPr>
                <a:t>What most attracted you when you decided to join the Adventist Church?</a:t>
              </a:r>
              <a:endParaRPr lang="en-CI" sz="1320" kern="0">
                <a:solidFill>
                  <a:srgbClr val="000000"/>
                </a:solidFill>
                <a:latin typeface="Arial MT"/>
                <a:ea typeface="Arial MT"/>
                <a:cs typeface="Arial MT"/>
                <a:sym typeface="Calibri"/>
              </a:endParaRPr>
            </a:p>
          </p:txBody>
        </p:sp>
        <p:sp>
          <p:nvSpPr>
            <p:cNvPr id="63" name="Textbox 70">
              <a:extLst>
                <a:ext uri="{FF2B5EF4-FFF2-40B4-BE49-F238E27FC236}">
                  <a16:creationId xmlns:a16="http://schemas.microsoft.com/office/drawing/2014/main" id="{F4FCFB3D-897A-0826-36A9-0E3B8F6377B8}"/>
                </a:ext>
              </a:extLst>
            </p:cNvPr>
            <p:cNvSpPr txBox="1"/>
            <p:nvPr/>
          </p:nvSpPr>
          <p:spPr>
            <a:xfrm>
              <a:off x="1331404" y="2923984"/>
              <a:ext cx="2774950" cy="149860"/>
            </a:xfrm>
            <a:prstGeom prst="rect">
              <a:avLst/>
            </a:prstGeom>
            <a:ln w="4838">
              <a:solidFill>
                <a:srgbClr val="000000"/>
              </a:solidFill>
              <a:prstDash val="solid"/>
            </a:ln>
          </p:spPr>
          <p:txBody>
            <a:bodyPr wrap="square" lIns="0" tIns="0" rIns="0" bIns="0" rtlCol="0">
              <a:noAutofit/>
            </a:bodyPr>
            <a:lstStyle/>
            <a:p>
              <a:pPr marL="143256" defTabSz="1097280" hangingPunct="0">
                <a:spcBef>
                  <a:spcPts val="126"/>
                </a:spcBef>
                <a:tabLst>
                  <a:tab pos="1426464" algn="l"/>
                  <a:tab pos="2449068" algn="l"/>
                </a:tabLst>
              </a:pPr>
              <a:r>
                <a:rPr lang="en-US" sz="960" kern="0">
                  <a:solidFill>
                    <a:srgbClr val="000000"/>
                  </a:solidFill>
                  <a:latin typeface="Arial MT"/>
                  <a:ea typeface="Arial MT"/>
                  <a:cs typeface="Arial MT"/>
                  <a:sym typeface="Calibri"/>
                </a:rPr>
                <a:t>Little</a:t>
              </a:r>
              <a:r>
                <a:rPr lang="en-US" sz="960" kern="0" spc="12">
                  <a:solidFill>
                    <a:srgbClr val="000000"/>
                  </a:solidFill>
                  <a:latin typeface="Arial MT"/>
                  <a:ea typeface="Arial MT"/>
                  <a:cs typeface="Arial MT"/>
                  <a:sym typeface="Calibri"/>
                </a:rPr>
                <a:t> </a:t>
              </a:r>
              <a:r>
                <a:rPr lang="en-US" sz="960" kern="0">
                  <a:solidFill>
                    <a:srgbClr val="000000"/>
                  </a:solidFill>
                  <a:latin typeface="Arial MT"/>
                  <a:ea typeface="Arial MT"/>
                  <a:cs typeface="Arial MT"/>
                  <a:sym typeface="Calibri"/>
                </a:rPr>
                <a:t>or</a:t>
              </a:r>
              <a:r>
                <a:rPr lang="en-US" sz="960" kern="0" spc="-18">
                  <a:solidFill>
                    <a:srgbClr val="000000"/>
                  </a:solidFill>
                  <a:latin typeface="Arial MT"/>
                  <a:ea typeface="Arial MT"/>
                  <a:cs typeface="Arial MT"/>
                  <a:sym typeface="Calibri"/>
                </a:rPr>
                <a:t> </a:t>
              </a:r>
              <a:r>
                <a:rPr lang="en-US" sz="960" kern="0">
                  <a:solidFill>
                    <a:srgbClr val="000000"/>
                  </a:solidFill>
                  <a:latin typeface="Arial MT"/>
                  <a:ea typeface="Arial MT"/>
                  <a:cs typeface="Arial MT"/>
                  <a:sym typeface="Calibri"/>
                </a:rPr>
                <a:t>no</a:t>
              </a:r>
              <a:r>
                <a:rPr lang="en-US" sz="960" kern="0" spc="12">
                  <a:solidFill>
                    <a:srgbClr val="000000"/>
                  </a:solidFill>
                  <a:latin typeface="Arial MT"/>
                  <a:ea typeface="Arial MT"/>
                  <a:cs typeface="Arial MT"/>
                  <a:sym typeface="Calibri"/>
                </a:rPr>
                <a:t> </a:t>
              </a:r>
              <a:r>
                <a:rPr lang="en-US" sz="960" kern="0" spc="-12">
                  <a:solidFill>
                    <a:srgbClr val="000000"/>
                  </a:solidFill>
                  <a:latin typeface="Arial MT"/>
                  <a:ea typeface="Arial MT"/>
                  <a:cs typeface="Arial MT"/>
                  <a:sym typeface="Calibri"/>
                </a:rPr>
                <a:t>attraction</a:t>
              </a:r>
              <a:r>
                <a:rPr lang="en-US" sz="960" kern="0">
                  <a:solidFill>
                    <a:srgbClr val="000000"/>
                  </a:solidFill>
                  <a:latin typeface="Arial MT"/>
                  <a:ea typeface="Arial MT"/>
                  <a:cs typeface="Arial MT"/>
                  <a:sym typeface="Calibri"/>
                </a:rPr>
                <a:t>	Some</a:t>
              </a:r>
              <a:r>
                <a:rPr lang="en-US" sz="960" kern="0" spc="-60">
                  <a:solidFill>
                    <a:srgbClr val="000000"/>
                  </a:solidFill>
                  <a:latin typeface="Arial MT"/>
                  <a:ea typeface="Arial MT"/>
                  <a:cs typeface="Arial MT"/>
                  <a:sym typeface="Calibri"/>
                </a:rPr>
                <a:t> </a:t>
              </a:r>
              <a:r>
                <a:rPr lang="en-US" sz="960" kern="0" spc="-12">
                  <a:solidFill>
                    <a:srgbClr val="000000"/>
                  </a:solidFill>
                  <a:latin typeface="Arial MT"/>
                  <a:ea typeface="Arial MT"/>
                  <a:cs typeface="Arial MT"/>
                  <a:sym typeface="Calibri"/>
                </a:rPr>
                <a:t>attraction</a:t>
              </a:r>
              <a:r>
                <a:rPr lang="en-US" sz="960" kern="0">
                  <a:solidFill>
                    <a:srgbClr val="000000"/>
                  </a:solidFill>
                  <a:latin typeface="Arial MT"/>
                  <a:ea typeface="Arial MT"/>
                  <a:cs typeface="Arial MT"/>
                  <a:sym typeface="Calibri"/>
                </a:rPr>
                <a:t>	</a:t>
              </a:r>
              <a:r>
                <a:rPr lang="en-US" sz="960" kern="0" spc="-12">
                  <a:solidFill>
                    <a:srgbClr val="000000"/>
                  </a:solidFill>
                  <a:latin typeface="Arial MT"/>
                  <a:ea typeface="Arial MT"/>
                  <a:cs typeface="Arial MT"/>
                  <a:sym typeface="Calibri"/>
                </a:rPr>
                <a:t>Much</a:t>
              </a:r>
              <a:r>
                <a:rPr lang="en-US" sz="960" kern="0" spc="-24">
                  <a:solidFill>
                    <a:srgbClr val="000000"/>
                  </a:solidFill>
                  <a:latin typeface="Arial MT"/>
                  <a:ea typeface="Arial MT"/>
                  <a:cs typeface="Arial MT"/>
                  <a:sym typeface="Calibri"/>
                </a:rPr>
                <a:t> </a:t>
              </a:r>
              <a:r>
                <a:rPr lang="en-US" sz="960" kern="0" spc="-12">
                  <a:solidFill>
                    <a:srgbClr val="000000"/>
                  </a:solidFill>
                  <a:latin typeface="Arial MT"/>
                  <a:ea typeface="Arial MT"/>
                  <a:cs typeface="Arial MT"/>
                  <a:sym typeface="Calibri"/>
                </a:rPr>
                <a:t>attraction</a:t>
              </a:r>
              <a:endParaRPr lang="en-CI" sz="1320" kern="0">
                <a:solidFill>
                  <a:srgbClr val="000000"/>
                </a:solidFill>
                <a:latin typeface="Arial MT"/>
                <a:ea typeface="Arial MT"/>
                <a:cs typeface="Arial MT"/>
                <a:sym typeface="Calibri"/>
              </a:endParaRPr>
            </a:p>
          </p:txBody>
        </p:sp>
      </p:grpSp>
    </p:spTree>
    <p:extLst>
      <p:ext uri="{BB962C8B-B14F-4D97-AF65-F5344CB8AC3E}">
        <p14:creationId xmlns:p14="http://schemas.microsoft.com/office/powerpoint/2010/main" val="3097386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97E33-9B62-AFAC-822A-3B215256B5BF}"/>
              </a:ext>
            </a:extLst>
          </p:cNvPr>
          <p:cNvSpPr>
            <a:spLocks noGrp="1"/>
          </p:cNvSpPr>
          <p:nvPr>
            <p:ph type="title"/>
          </p:nvPr>
        </p:nvSpPr>
        <p:spPr/>
        <p:txBody>
          <a:bodyPr/>
          <a:lstStyle/>
          <a:p>
            <a:pPr algn="ctr"/>
            <a:r>
              <a:rPr lang="en-US" b="1" kern="0" dirty="0">
                <a:solidFill>
                  <a:srgbClr val="FF0000"/>
                </a:solidFill>
                <a:latin typeface="Arial MT"/>
                <a:ea typeface="Arial MT"/>
                <a:cs typeface="Arial MT"/>
              </a:rPr>
              <a:t>Time</a:t>
            </a:r>
            <a:r>
              <a:rPr lang="en-US" b="1" kern="0" spc="48" dirty="0">
                <a:solidFill>
                  <a:srgbClr val="FF0000"/>
                </a:solidFill>
                <a:latin typeface="Arial MT"/>
                <a:ea typeface="Arial MT"/>
                <a:cs typeface="Arial MT"/>
              </a:rPr>
              <a:t> </a:t>
            </a:r>
            <a:r>
              <a:rPr lang="en-US" b="1" kern="0" dirty="0">
                <a:solidFill>
                  <a:srgbClr val="FF0000"/>
                </a:solidFill>
                <a:latin typeface="Arial MT"/>
                <a:ea typeface="Arial MT"/>
                <a:cs typeface="Arial MT"/>
              </a:rPr>
              <a:t>from</a:t>
            </a:r>
            <a:r>
              <a:rPr lang="en-US" b="1" kern="0" spc="54" dirty="0">
                <a:solidFill>
                  <a:srgbClr val="FF0000"/>
                </a:solidFill>
                <a:latin typeface="Arial MT"/>
                <a:ea typeface="Arial MT"/>
                <a:cs typeface="Arial MT"/>
              </a:rPr>
              <a:t> </a:t>
            </a:r>
            <a:r>
              <a:rPr lang="en-US" b="1" kern="0" dirty="0">
                <a:solidFill>
                  <a:srgbClr val="FF0000"/>
                </a:solidFill>
                <a:latin typeface="Arial MT"/>
                <a:ea typeface="Arial MT"/>
                <a:cs typeface="Arial MT"/>
              </a:rPr>
              <a:t>First</a:t>
            </a:r>
            <a:r>
              <a:rPr lang="en-US" b="1" kern="0" spc="48" dirty="0">
                <a:solidFill>
                  <a:srgbClr val="FF0000"/>
                </a:solidFill>
                <a:latin typeface="Arial MT"/>
                <a:ea typeface="Arial MT"/>
                <a:cs typeface="Arial MT"/>
              </a:rPr>
              <a:t> </a:t>
            </a:r>
            <a:r>
              <a:rPr lang="en-US" b="1" kern="0" dirty="0">
                <a:solidFill>
                  <a:srgbClr val="FF0000"/>
                </a:solidFill>
                <a:latin typeface="Arial MT"/>
                <a:ea typeface="Arial MT"/>
                <a:cs typeface="Arial MT"/>
              </a:rPr>
              <a:t>Contact</a:t>
            </a:r>
            <a:r>
              <a:rPr lang="en-US" b="1" kern="0" spc="54" dirty="0">
                <a:solidFill>
                  <a:srgbClr val="FF0000"/>
                </a:solidFill>
                <a:latin typeface="Arial MT"/>
                <a:ea typeface="Arial MT"/>
                <a:cs typeface="Arial MT"/>
              </a:rPr>
              <a:t> </a:t>
            </a:r>
            <a:r>
              <a:rPr lang="en-US" b="1" kern="0" dirty="0">
                <a:solidFill>
                  <a:srgbClr val="FF0000"/>
                </a:solidFill>
                <a:latin typeface="Arial MT"/>
                <a:ea typeface="Arial MT"/>
                <a:cs typeface="Arial MT"/>
              </a:rPr>
              <a:t>to</a:t>
            </a:r>
            <a:r>
              <a:rPr lang="en-US" b="1" kern="0" spc="48" dirty="0">
                <a:solidFill>
                  <a:srgbClr val="FF0000"/>
                </a:solidFill>
                <a:latin typeface="Arial MT"/>
                <a:ea typeface="Arial MT"/>
                <a:cs typeface="Arial MT"/>
              </a:rPr>
              <a:t> </a:t>
            </a:r>
            <a:r>
              <a:rPr lang="en-US" b="1" kern="0" spc="-12" dirty="0">
                <a:solidFill>
                  <a:srgbClr val="FF0000"/>
                </a:solidFill>
                <a:latin typeface="Arial MT"/>
                <a:ea typeface="Arial MT"/>
                <a:cs typeface="Arial MT"/>
              </a:rPr>
              <a:t>Baptism</a:t>
            </a:r>
            <a:endParaRPr lang="en-CI" dirty="0">
              <a:solidFill>
                <a:srgbClr val="FF0000"/>
              </a:solidFill>
            </a:endParaRPr>
          </a:p>
        </p:txBody>
      </p:sp>
      <p:sp>
        <p:nvSpPr>
          <p:cNvPr id="4" name="Content Placeholder 3">
            <a:extLst>
              <a:ext uri="{FF2B5EF4-FFF2-40B4-BE49-F238E27FC236}">
                <a16:creationId xmlns:a16="http://schemas.microsoft.com/office/drawing/2014/main" id="{C6D1A385-A4C9-3B71-B9A2-3C9D3A31DBDA}"/>
              </a:ext>
            </a:extLst>
          </p:cNvPr>
          <p:cNvSpPr>
            <a:spLocks noGrp="1"/>
          </p:cNvSpPr>
          <p:nvPr>
            <p:ph sz="half" idx="2"/>
          </p:nvPr>
        </p:nvSpPr>
        <p:spPr/>
        <p:txBody>
          <a:bodyPr>
            <a:normAutofit fontScale="85000" lnSpcReduction="10000"/>
          </a:bodyPr>
          <a:lstStyle/>
          <a:p>
            <a:pPr>
              <a:lnSpc>
                <a:spcPct val="120000"/>
              </a:lnSpc>
            </a:pPr>
            <a:r>
              <a:rPr lang="en-US" sz="2880" dirty="0">
                <a:latin typeface="Arial Rounded MT Bold" panose="020F0704030504030204" pitchFamily="34" charset="77"/>
              </a:rPr>
              <a:t>These interviews do provide some evidence that </a:t>
            </a:r>
            <a:r>
              <a:rPr lang="en-US" sz="2880" dirty="0">
                <a:highlight>
                  <a:srgbClr val="FFFF00"/>
                </a:highlight>
                <a:latin typeface="Arial Rounded MT Bold" panose="020F0704030504030204" pitchFamily="34" charset="77"/>
              </a:rPr>
              <a:t>baptizing a person “too soon” may have something to do with why large numbers become inactive or leave the church</a:t>
            </a:r>
            <a:r>
              <a:rPr lang="en-US" sz="2880" dirty="0">
                <a:latin typeface="Arial Rounded MT Bold" panose="020F0704030504030204" pitchFamily="34" charset="77"/>
              </a:rPr>
              <a:t>. A slim majority told the interviewers that the time from their first contact with the Adventist Church to their baptism was two years or less. </a:t>
            </a:r>
            <a:r>
              <a:rPr lang="en-US" sz="2880" dirty="0">
                <a:highlight>
                  <a:srgbClr val="00FFFF"/>
                </a:highlight>
                <a:latin typeface="Arial Rounded MT Bold" panose="020F0704030504030204" pitchFamily="34" charset="77"/>
              </a:rPr>
              <a:t>The largest number of these (29 percent of the total sample) said that it was six months or less</a:t>
            </a:r>
            <a:r>
              <a:rPr lang="en-US" sz="2880" dirty="0">
                <a:latin typeface="Arial Rounded MT Bold" panose="020F0704030504030204" pitchFamily="34" charset="77"/>
              </a:rPr>
              <a:t>.</a:t>
            </a:r>
            <a:endParaRPr lang="en-CI" sz="2880" dirty="0">
              <a:latin typeface="Arial Rounded MT Bold" panose="020F0704030504030204" pitchFamily="34" charset="77"/>
            </a:endParaRPr>
          </a:p>
        </p:txBody>
      </p:sp>
      <p:grpSp>
        <p:nvGrpSpPr>
          <p:cNvPr id="5" name="Group 4">
            <a:extLst>
              <a:ext uri="{FF2B5EF4-FFF2-40B4-BE49-F238E27FC236}">
                <a16:creationId xmlns:a16="http://schemas.microsoft.com/office/drawing/2014/main" id="{A47C4820-A770-3B2E-B22E-A21D37A96B32}"/>
              </a:ext>
            </a:extLst>
          </p:cNvPr>
          <p:cNvGrpSpPr>
            <a:grpSpLocks/>
          </p:cNvGrpSpPr>
          <p:nvPr/>
        </p:nvGrpSpPr>
        <p:grpSpPr>
          <a:xfrm>
            <a:off x="1005839" y="2512437"/>
            <a:ext cx="6217919" cy="4899919"/>
            <a:chOff x="4762" y="4762"/>
            <a:chExt cx="4648200" cy="3486150"/>
          </a:xfrm>
        </p:grpSpPr>
        <p:sp>
          <p:nvSpPr>
            <p:cNvPr id="6" name="Graphic 72">
              <a:extLst>
                <a:ext uri="{FF2B5EF4-FFF2-40B4-BE49-F238E27FC236}">
                  <a16:creationId xmlns:a16="http://schemas.microsoft.com/office/drawing/2014/main" id="{C86A3E35-8BD8-0AE6-CD19-83ACE87C6D6C}"/>
                </a:ext>
              </a:extLst>
            </p:cNvPr>
            <p:cNvSpPr/>
            <p:nvPr/>
          </p:nvSpPr>
          <p:spPr>
            <a:xfrm>
              <a:off x="4762" y="4762"/>
              <a:ext cx="4648200" cy="3486150"/>
            </a:xfrm>
            <a:custGeom>
              <a:avLst/>
              <a:gdLst/>
              <a:ahLst/>
              <a:cxnLst/>
              <a:rect l="l" t="t" r="r" b="b"/>
              <a:pathLst>
                <a:path w="4648200" h="3486150">
                  <a:moveTo>
                    <a:pt x="4648200" y="0"/>
                  </a:moveTo>
                  <a:lnTo>
                    <a:pt x="0" y="0"/>
                  </a:lnTo>
                  <a:lnTo>
                    <a:pt x="0" y="3486150"/>
                  </a:lnTo>
                  <a:lnTo>
                    <a:pt x="4648200" y="3486150"/>
                  </a:lnTo>
                  <a:lnTo>
                    <a:pt x="4648200" y="0"/>
                  </a:lnTo>
                  <a:close/>
                </a:path>
              </a:pathLst>
            </a:custGeom>
            <a:ln w="9525">
              <a:solidFill>
                <a:srgbClr val="000000"/>
              </a:solidFill>
              <a:prstDash val="solid"/>
            </a:ln>
          </p:spPr>
          <p:txBody>
            <a:bodyPr wrap="square" lIns="0" tIns="0" rIns="0" bIns="0" rtlCol="0">
              <a:prstTxWarp prst="textNoShape">
                <a:avLst/>
              </a:prstTxWarp>
              <a:noAutofit/>
            </a:bodyPr>
            <a:lstStyle/>
            <a:p>
              <a:pPr defTabSz="1097280">
                <a:defRPr/>
              </a:pPr>
              <a:endParaRPr lang="en-US" sz="2160" kern="0" dirty="0">
                <a:solidFill>
                  <a:sysClr val="windowText" lastClr="000000"/>
                </a:solidFill>
                <a:latin typeface="Calibri" panose="020F0502020204030204"/>
                <a:sym typeface="Calibri"/>
              </a:endParaRPr>
            </a:p>
          </p:txBody>
        </p:sp>
        <p:pic>
          <p:nvPicPr>
            <p:cNvPr id="7" name="Image 73">
              <a:extLst>
                <a:ext uri="{FF2B5EF4-FFF2-40B4-BE49-F238E27FC236}">
                  <a16:creationId xmlns:a16="http://schemas.microsoft.com/office/drawing/2014/main" id="{6EA825BC-F54E-04C1-8626-2735055FCADA}"/>
                </a:ext>
              </a:extLst>
            </p:cNvPr>
            <p:cNvPicPr/>
            <p:nvPr/>
          </p:nvPicPr>
          <p:blipFill>
            <a:blip r:embed="rId2" cstate="print"/>
            <a:stretch>
              <a:fillRect/>
            </a:stretch>
          </p:blipFill>
          <p:spPr>
            <a:xfrm>
              <a:off x="1089710" y="749858"/>
              <a:ext cx="2476779" cy="2237511"/>
            </a:xfrm>
            <a:prstGeom prst="rect">
              <a:avLst/>
            </a:prstGeom>
          </p:spPr>
        </p:pic>
        <p:sp>
          <p:nvSpPr>
            <p:cNvPr id="8" name="Textbox 74">
              <a:extLst>
                <a:ext uri="{FF2B5EF4-FFF2-40B4-BE49-F238E27FC236}">
                  <a16:creationId xmlns:a16="http://schemas.microsoft.com/office/drawing/2014/main" id="{452588F7-B2F2-4E9D-F335-A6D4FA69C33D}"/>
                </a:ext>
              </a:extLst>
            </p:cNvPr>
            <p:cNvSpPr txBox="1"/>
            <p:nvPr/>
          </p:nvSpPr>
          <p:spPr>
            <a:xfrm>
              <a:off x="333946" y="297456"/>
              <a:ext cx="4002404" cy="288925"/>
            </a:xfrm>
            <a:prstGeom prst="rect">
              <a:avLst/>
            </a:prstGeom>
          </p:spPr>
          <p:txBody>
            <a:bodyPr wrap="square" lIns="0" tIns="0" rIns="0" bIns="0" rtlCol="0">
              <a:noAutofit/>
            </a:bodyPr>
            <a:lstStyle/>
            <a:p>
              <a:pPr defTabSz="1097280">
                <a:lnSpc>
                  <a:spcPts val="2718"/>
                </a:lnSpc>
                <a:defRPr/>
              </a:pPr>
              <a:r>
                <a:rPr lang="en-US" sz="2400" b="1" kern="0" dirty="0">
                  <a:solidFill>
                    <a:sysClr val="windowText" lastClr="000000"/>
                  </a:solidFill>
                  <a:latin typeface="Arial MT"/>
                  <a:ea typeface="Arial MT"/>
                  <a:cs typeface="Arial MT"/>
                  <a:sym typeface="Calibri"/>
                </a:rPr>
                <a:t>Time</a:t>
              </a:r>
              <a:r>
                <a:rPr lang="en-US" sz="2400" b="1" kern="0" spc="48" dirty="0">
                  <a:solidFill>
                    <a:sysClr val="windowText" lastClr="000000"/>
                  </a:solidFill>
                  <a:latin typeface="Arial MT"/>
                  <a:ea typeface="Arial MT"/>
                  <a:cs typeface="Arial MT"/>
                  <a:sym typeface="Calibri"/>
                </a:rPr>
                <a:t> </a:t>
              </a:r>
              <a:r>
                <a:rPr lang="en-US" sz="2400" b="1" kern="0" dirty="0">
                  <a:solidFill>
                    <a:sysClr val="windowText" lastClr="000000"/>
                  </a:solidFill>
                  <a:latin typeface="Arial MT"/>
                  <a:ea typeface="Arial MT"/>
                  <a:cs typeface="Arial MT"/>
                  <a:sym typeface="Calibri"/>
                </a:rPr>
                <a:t>from</a:t>
              </a:r>
              <a:r>
                <a:rPr lang="en-US" sz="2400" b="1" kern="0" spc="54" dirty="0">
                  <a:solidFill>
                    <a:sysClr val="windowText" lastClr="000000"/>
                  </a:solidFill>
                  <a:latin typeface="Arial MT"/>
                  <a:ea typeface="Arial MT"/>
                  <a:cs typeface="Arial MT"/>
                  <a:sym typeface="Calibri"/>
                </a:rPr>
                <a:t> </a:t>
              </a:r>
              <a:r>
                <a:rPr lang="en-US" sz="2400" b="1" kern="0" dirty="0">
                  <a:solidFill>
                    <a:sysClr val="windowText" lastClr="000000"/>
                  </a:solidFill>
                  <a:latin typeface="Arial MT"/>
                  <a:ea typeface="Arial MT"/>
                  <a:cs typeface="Arial MT"/>
                  <a:sym typeface="Calibri"/>
                </a:rPr>
                <a:t>First</a:t>
              </a:r>
              <a:r>
                <a:rPr lang="en-US" sz="2400" b="1" kern="0" spc="48" dirty="0">
                  <a:solidFill>
                    <a:sysClr val="windowText" lastClr="000000"/>
                  </a:solidFill>
                  <a:latin typeface="Arial MT"/>
                  <a:ea typeface="Arial MT"/>
                  <a:cs typeface="Arial MT"/>
                  <a:sym typeface="Calibri"/>
                </a:rPr>
                <a:t> </a:t>
              </a:r>
              <a:r>
                <a:rPr lang="en-US" sz="2400" b="1" kern="0" dirty="0">
                  <a:solidFill>
                    <a:sysClr val="windowText" lastClr="000000"/>
                  </a:solidFill>
                  <a:latin typeface="Arial MT"/>
                  <a:ea typeface="Arial MT"/>
                  <a:cs typeface="Arial MT"/>
                  <a:sym typeface="Calibri"/>
                </a:rPr>
                <a:t>Contact</a:t>
              </a:r>
              <a:r>
                <a:rPr lang="en-US" sz="2400" b="1" kern="0" spc="54" dirty="0">
                  <a:solidFill>
                    <a:sysClr val="windowText" lastClr="000000"/>
                  </a:solidFill>
                  <a:latin typeface="Arial MT"/>
                  <a:ea typeface="Arial MT"/>
                  <a:cs typeface="Arial MT"/>
                  <a:sym typeface="Calibri"/>
                </a:rPr>
                <a:t> </a:t>
              </a:r>
              <a:r>
                <a:rPr lang="en-US" sz="2400" b="1" kern="0" dirty="0">
                  <a:solidFill>
                    <a:sysClr val="windowText" lastClr="000000"/>
                  </a:solidFill>
                  <a:latin typeface="Arial MT"/>
                  <a:ea typeface="Arial MT"/>
                  <a:cs typeface="Arial MT"/>
                  <a:sym typeface="Calibri"/>
                </a:rPr>
                <a:t>to</a:t>
              </a:r>
              <a:r>
                <a:rPr lang="en-US" sz="2400" b="1" kern="0" spc="48" dirty="0">
                  <a:solidFill>
                    <a:sysClr val="windowText" lastClr="000000"/>
                  </a:solidFill>
                  <a:latin typeface="Arial MT"/>
                  <a:ea typeface="Arial MT"/>
                  <a:cs typeface="Arial MT"/>
                  <a:sym typeface="Calibri"/>
                </a:rPr>
                <a:t> </a:t>
              </a:r>
              <a:r>
                <a:rPr lang="en-US" sz="2400" b="1" kern="0" spc="-12" dirty="0">
                  <a:solidFill>
                    <a:sysClr val="windowText" lastClr="000000"/>
                  </a:solidFill>
                  <a:latin typeface="Arial MT"/>
                  <a:ea typeface="Arial MT"/>
                  <a:cs typeface="Arial MT"/>
                  <a:sym typeface="Calibri"/>
                </a:rPr>
                <a:t>Baptism</a:t>
              </a:r>
              <a:endParaRPr lang="en-CI" sz="1320" b="1" kern="0" dirty="0">
                <a:solidFill>
                  <a:sysClr val="windowText" lastClr="000000"/>
                </a:solidFill>
                <a:latin typeface="Arial MT"/>
                <a:ea typeface="Arial MT"/>
                <a:cs typeface="Arial MT"/>
                <a:sym typeface="Calibri"/>
              </a:endParaRPr>
            </a:p>
          </p:txBody>
        </p:sp>
        <p:sp>
          <p:nvSpPr>
            <p:cNvPr id="9" name="Textbox 75">
              <a:extLst>
                <a:ext uri="{FF2B5EF4-FFF2-40B4-BE49-F238E27FC236}">
                  <a16:creationId xmlns:a16="http://schemas.microsoft.com/office/drawing/2014/main" id="{5D3F451D-B64D-DEAB-A0A4-E3AB707FCADA}"/>
                </a:ext>
              </a:extLst>
            </p:cNvPr>
            <p:cNvSpPr txBox="1"/>
            <p:nvPr/>
          </p:nvSpPr>
          <p:spPr>
            <a:xfrm>
              <a:off x="1359598" y="1345847"/>
              <a:ext cx="728980" cy="200025"/>
            </a:xfrm>
            <a:prstGeom prst="rect">
              <a:avLst/>
            </a:prstGeom>
          </p:spPr>
          <p:txBody>
            <a:bodyPr wrap="square" lIns="0" tIns="0" rIns="0" bIns="0" rtlCol="0">
              <a:noAutofit/>
            </a:bodyPr>
            <a:lstStyle/>
            <a:p>
              <a:pPr marL="331470" indent="-332232" defTabSz="1097280">
                <a:lnSpc>
                  <a:spcPct val="112000"/>
                </a:lnSpc>
                <a:defRPr/>
              </a:pPr>
              <a:r>
                <a:rPr lang="en-US" sz="780" b="1" kern="0" spc="-12" dirty="0">
                  <a:solidFill>
                    <a:sysClr val="windowText" lastClr="000000"/>
                  </a:solidFill>
                  <a:latin typeface="Arial" panose="020B0604020202020204" pitchFamily="34" charset="0"/>
                  <a:ea typeface="Arial MT"/>
                  <a:cs typeface="Arial MT"/>
                  <a:sym typeface="Calibri"/>
                </a:rPr>
                <a:t>Five</a:t>
              </a:r>
              <a:r>
                <a:rPr lang="en-US" sz="780" b="1" kern="0" spc="-48" dirty="0">
                  <a:solidFill>
                    <a:sysClr val="windowText" lastClr="000000"/>
                  </a:solidFill>
                  <a:latin typeface="Arial" panose="020B0604020202020204" pitchFamily="34" charset="0"/>
                  <a:ea typeface="Arial MT"/>
                  <a:cs typeface="Arial MT"/>
                  <a:sym typeface="Calibri"/>
                </a:rPr>
                <a:t> </a:t>
              </a:r>
              <a:r>
                <a:rPr lang="en-US" sz="780" b="1" kern="0" spc="-12" dirty="0">
                  <a:solidFill>
                    <a:sysClr val="windowText" lastClr="000000"/>
                  </a:solidFill>
                  <a:latin typeface="Arial" panose="020B0604020202020204" pitchFamily="34" charset="0"/>
                  <a:ea typeface="Arial MT"/>
                  <a:cs typeface="Arial MT"/>
                  <a:sym typeface="Calibri"/>
                </a:rPr>
                <a:t>years</a:t>
              </a:r>
              <a:r>
                <a:rPr lang="en-US" sz="780" b="1" kern="0" spc="-48" dirty="0">
                  <a:solidFill>
                    <a:sysClr val="windowText" lastClr="000000"/>
                  </a:solidFill>
                  <a:latin typeface="Arial" panose="020B0604020202020204" pitchFamily="34" charset="0"/>
                  <a:ea typeface="Arial MT"/>
                  <a:cs typeface="Arial MT"/>
                  <a:sym typeface="Calibri"/>
                </a:rPr>
                <a:t> </a:t>
              </a:r>
              <a:r>
                <a:rPr lang="en-US" sz="780" b="1" kern="0" spc="-12" dirty="0">
                  <a:solidFill>
                    <a:sysClr val="windowText" lastClr="000000"/>
                  </a:solidFill>
                  <a:latin typeface="Arial" panose="020B0604020202020204" pitchFamily="34" charset="0"/>
                  <a:ea typeface="Arial MT"/>
                  <a:cs typeface="Arial MT"/>
                  <a:sym typeface="Calibri"/>
                </a:rPr>
                <a:t>or</a:t>
              </a:r>
              <a:r>
                <a:rPr lang="en-US" sz="780" b="1" kern="0" spc="-42" dirty="0">
                  <a:solidFill>
                    <a:sysClr val="windowText" lastClr="000000"/>
                  </a:solidFill>
                  <a:latin typeface="Arial" panose="020B0604020202020204" pitchFamily="34" charset="0"/>
                  <a:ea typeface="Arial MT"/>
                  <a:cs typeface="Arial MT"/>
                  <a:sym typeface="Calibri"/>
                </a:rPr>
                <a:t> </a:t>
              </a:r>
              <a:r>
                <a:rPr lang="en-US" sz="780" b="1" kern="0" spc="-12" dirty="0">
                  <a:solidFill>
                    <a:sysClr val="windowText" lastClr="000000"/>
                  </a:solidFill>
                  <a:latin typeface="Arial" panose="020B0604020202020204" pitchFamily="34" charset="0"/>
                  <a:ea typeface="Arial MT"/>
                  <a:cs typeface="Arial MT"/>
                  <a:sym typeface="Calibri"/>
                </a:rPr>
                <a:t>more</a:t>
              </a:r>
              <a:r>
                <a:rPr lang="en-US" sz="780" b="1" kern="0" spc="240" dirty="0">
                  <a:solidFill>
                    <a:sysClr val="windowText" lastClr="000000"/>
                  </a:solidFill>
                  <a:latin typeface="Arial" panose="020B0604020202020204" pitchFamily="34" charset="0"/>
                  <a:ea typeface="Arial MT"/>
                  <a:cs typeface="Arial MT"/>
                  <a:sym typeface="Calibri"/>
                </a:rPr>
                <a:t> </a:t>
              </a:r>
              <a:r>
                <a:rPr lang="en-US" sz="780" b="1" kern="0" spc="-24" dirty="0">
                  <a:solidFill>
                    <a:sysClr val="windowText" lastClr="000000"/>
                  </a:solidFill>
                  <a:latin typeface="Arial" panose="020B0604020202020204" pitchFamily="34" charset="0"/>
                  <a:ea typeface="Arial MT"/>
                  <a:cs typeface="Arial MT"/>
                  <a:sym typeface="Calibri"/>
                </a:rPr>
                <a:t>33%</a:t>
              </a:r>
              <a:endParaRPr lang="en-CI" sz="1320" b="1" kern="0" dirty="0">
                <a:solidFill>
                  <a:sysClr val="windowText" lastClr="000000"/>
                </a:solidFill>
                <a:latin typeface="Arial MT"/>
                <a:ea typeface="Arial MT"/>
                <a:cs typeface="Arial MT"/>
                <a:sym typeface="Calibri"/>
              </a:endParaRPr>
            </a:p>
          </p:txBody>
        </p:sp>
        <p:sp>
          <p:nvSpPr>
            <p:cNvPr id="10" name="Textbox 76">
              <a:extLst>
                <a:ext uri="{FF2B5EF4-FFF2-40B4-BE49-F238E27FC236}">
                  <a16:creationId xmlns:a16="http://schemas.microsoft.com/office/drawing/2014/main" id="{E3BDFD22-CF85-A1C8-4B27-725E1572AC3F}"/>
                </a:ext>
              </a:extLst>
            </p:cNvPr>
            <p:cNvSpPr txBox="1"/>
            <p:nvPr/>
          </p:nvSpPr>
          <p:spPr>
            <a:xfrm>
              <a:off x="2622217" y="1438197"/>
              <a:ext cx="640080" cy="200025"/>
            </a:xfrm>
            <a:prstGeom prst="rect">
              <a:avLst/>
            </a:prstGeom>
          </p:spPr>
          <p:txBody>
            <a:bodyPr wrap="square" lIns="0" tIns="0" rIns="0" bIns="0" rtlCol="0">
              <a:noAutofit/>
            </a:bodyPr>
            <a:lstStyle/>
            <a:p>
              <a:pPr marL="279654" indent="-280416" defTabSz="1097280">
                <a:lnSpc>
                  <a:spcPct val="112000"/>
                </a:lnSpc>
                <a:defRPr/>
              </a:pPr>
              <a:r>
                <a:rPr lang="en-US" sz="780" b="1" kern="0" spc="-12">
                  <a:solidFill>
                    <a:sysClr val="windowText" lastClr="000000"/>
                  </a:solidFill>
                  <a:latin typeface="Arial" panose="020B0604020202020204" pitchFamily="34" charset="0"/>
                  <a:ea typeface="Arial MT"/>
                  <a:cs typeface="Arial MT"/>
                  <a:sym typeface="Calibri"/>
                </a:rPr>
                <a:t>Less</a:t>
              </a:r>
              <a:r>
                <a:rPr lang="en-US" sz="780" b="1" kern="0" spc="-48">
                  <a:solidFill>
                    <a:sysClr val="windowText" lastClr="000000"/>
                  </a:solidFill>
                  <a:latin typeface="Arial" panose="020B0604020202020204" pitchFamily="34" charset="0"/>
                  <a:ea typeface="Arial MT"/>
                  <a:cs typeface="Arial MT"/>
                  <a:sym typeface="Calibri"/>
                </a:rPr>
                <a:t> </a:t>
              </a:r>
              <a:r>
                <a:rPr lang="en-US" sz="780" b="1" kern="0" spc="-12">
                  <a:solidFill>
                    <a:sysClr val="windowText" lastClr="000000"/>
                  </a:solidFill>
                  <a:latin typeface="Arial" panose="020B0604020202020204" pitchFamily="34" charset="0"/>
                  <a:ea typeface="Arial MT"/>
                  <a:cs typeface="Arial MT"/>
                  <a:sym typeface="Calibri"/>
                </a:rPr>
                <a:t>than</a:t>
              </a:r>
              <a:r>
                <a:rPr lang="en-US" sz="780" b="1" kern="0" spc="-48">
                  <a:solidFill>
                    <a:sysClr val="windowText" lastClr="000000"/>
                  </a:solidFill>
                  <a:latin typeface="Arial" panose="020B0604020202020204" pitchFamily="34" charset="0"/>
                  <a:ea typeface="Arial MT"/>
                  <a:cs typeface="Arial MT"/>
                  <a:sym typeface="Calibri"/>
                </a:rPr>
                <a:t> </a:t>
              </a:r>
              <a:r>
                <a:rPr lang="en-US" sz="780" b="1" kern="0" spc="-12">
                  <a:solidFill>
                    <a:sysClr val="windowText" lastClr="000000"/>
                  </a:solidFill>
                  <a:latin typeface="Arial" panose="020B0604020202020204" pitchFamily="34" charset="0"/>
                  <a:ea typeface="Arial MT"/>
                  <a:cs typeface="Arial MT"/>
                  <a:sym typeface="Calibri"/>
                </a:rPr>
                <a:t>a</a:t>
              </a:r>
              <a:r>
                <a:rPr lang="en-US" sz="780" b="1" kern="0" spc="-42">
                  <a:solidFill>
                    <a:sysClr val="windowText" lastClr="000000"/>
                  </a:solidFill>
                  <a:latin typeface="Arial" panose="020B0604020202020204" pitchFamily="34" charset="0"/>
                  <a:ea typeface="Arial MT"/>
                  <a:cs typeface="Arial MT"/>
                  <a:sym typeface="Calibri"/>
                </a:rPr>
                <a:t> </a:t>
              </a:r>
              <a:r>
                <a:rPr lang="en-US" sz="780" b="1" kern="0" spc="-12">
                  <a:solidFill>
                    <a:sysClr val="windowText" lastClr="000000"/>
                  </a:solidFill>
                  <a:latin typeface="Arial" panose="020B0604020202020204" pitchFamily="34" charset="0"/>
                  <a:ea typeface="Arial MT"/>
                  <a:cs typeface="Arial MT"/>
                  <a:sym typeface="Calibri"/>
                </a:rPr>
                <a:t>year</a:t>
              </a:r>
              <a:r>
                <a:rPr lang="en-US" sz="780" b="1" kern="0" spc="240">
                  <a:solidFill>
                    <a:sysClr val="windowText" lastClr="000000"/>
                  </a:solidFill>
                  <a:latin typeface="Arial" panose="020B0604020202020204" pitchFamily="34" charset="0"/>
                  <a:ea typeface="Arial MT"/>
                  <a:cs typeface="Arial MT"/>
                  <a:sym typeface="Calibri"/>
                </a:rPr>
                <a:t> </a:t>
              </a:r>
              <a:r>
                <a:rPr lang="en-US" sz="780" b="1" kern="0" spc="-24">
                  <a:solidFill>
                    <a:sysClr val="windowText" lastClr="000000"/>
                  </a:solidFill>
                  <a:latin typeface="Arial" panose="020B0604020202020204" pitchFamily="34" charset="0"/>
                  <a:ea typeface="Arial MT"/>
                  <a:cs typeface="Arial MT"/>
                  <a:sym typeface="Calibri"/>
                </a:rPr>
                <a:t>39%</a:t>
              </a:r>
              <a:endParaRPr lang="en-CI" sz="1320" b="1" kern="0">
                <a:solidFill>
                  <a:sysClr val="windowText" lastClr="000000"/>
                </a:solidFill>
                <a:latin typeface="Arial MT"/>
                <a:ea typeface="Arial MT"/>
                <a:cs typeface="Arial MT"/>
                <a:sym typeface="Calibri"/>
              </a:endParaRPr>
            </a:p>
          </p:txBody>
        </p:sp>
        <p:sp>
          <p:nvSpPr>
            <p:cNvPr id="11" name="Textbox 77">
              <a:extLst>
                <a:ext uri="{FF2B5EF4-FFF2-40B4-BE49-F238E27FC236}">
                  <a16:creationId xmlns:a16="http://schemas.microsoft.com/office/drawing/2014/main" id="{A5396E89-5A0D-86C1-5787-A1CEFD511D39}"/>
                </a:ext>
              </a:extLst>
            </p:cNvPr>
            <p:cNvSpPr txBox="1"/>
            <p:nvPr/>
          </p:nvSpPr>
          <p:spPr>
            <a:xfrm>
              <a:off x="1728422" y="2200842"/>
              <a:ext cx="403860" cy="306070"/>
            </a:xfrm>
            <a:prstGeom prst="rect">
              <a:avLst/>
            </a:prstGeom>
          </p:spPr>
          <p:txBody>
            <a:bodyPr wrap="square" lIns="0" tIns="0" rIns="0" bIns="0" rtlCol="0">
              <a:noAutofit/>
            </a:bodyPr>
            <a:lstStyle/>
            <a:p>
              <a:pPr marR="13716" indent="762" algn="ctr" defTabSz="1097280">
                <a:lnSpc>
                  <a:spcPct val="111000"/>
                </a:lnSpc>
                <a:defRPr/>
              </a:pPr>
              <a:r>
                <a:rPr lang="en-US" sz="780" b="1" kern="0">
                  <a:solidFill>
                    <a:sysClr val="windowText" lastClr="000000"/>
                  </a:solidFill>
                  <a:latin typeface="Arial" panose="020B0604020202020204" pitchFamily="34" charset="0"/>
                  <a:ea typeface="Arial MT"/>
                  <a:cs typeface="Arial MT"/>
                  <a:sym typeface="Calibri"/>
                </a:rPr>
                <a:t>Three</a:t>
              </a:r>
              <a:r>
                <a:rPr lang="en-US" sz="780" b="1" kern="0" spc="-60">
                  <a:solidFill>
                    <a:sysClr val="windowText" lastClr="000000"/>
                  </a:solidFill>
                  <a:latin typeface="Arial" panose="020B0604020202020204" pitchFamily="34" charset="0"/>
                  <a:ea typeface="Arial MT"/>
                  <a:cs typeface="Arial MT"/>
                  <a:sym typeface="Calibri"/>
                </a:rPr>
                <a:t> </a:t>
              </a:r>
              <a:r>
                <a:rPr lang="en-US" sz="780" b="1" kern="0">
                  <a:solidFill>
                    <a:sysClr val="windowText" lastClr="000000"/>
                  </a:solidFill>
                  <a:latin typeface="Arial" panose="020B0604020202020204" pitchFamily="34" charset="0"/>
                  <a:ea typeface="Arial MT"/>
                  <a:cs typeface="Arial MT"/>
                  <a:sym typeface="Calibri"/>
                </a:rPr>
                <a:t>or</a:t>
              </a:r>
              <a:r>
                <a:rPr lang="en-US" sz="780" b="1" kern="0" spc="240">
                  <a:solidFill>
                    <a:sysClr val="windowText" lastClr="000000"/>
                  </a:solidFill>
                  <a:latin typeface="Arial" panose="020B0604020202020204" pitchFamily="34" charset="0"/>
                  <a:ea typeface="Arial MT"/>
                  <a:cs typeface="Arial MT"/>
                  <a:sym typeface="Calibri"/>
                </a:rPr>
                <a:t> </a:t>
              </a:r>
              <a:r>
                <a:rPr lang="en-US" sz="780" b="1" kern="0" spc="-12">
                  <a:solidFill>
                    <a:sysClr val="windowText" lastClr="000000"/>
                  </a:solidFill>
                  <a:latin typeface="Arial" panose="020B0604020202020204" pitchFamily="34" charset="0"/>
                  <a:ea typeface="Arial MT"/>
                  <a:cs typeface="Arial MT"/>
                  <a:sym typeface="Calibri"/>
                </a:rPr>
                <a:t>four</a:t>
              </a:r>
              <a:r>
                <a:rPr lang="en-US" sz="780" b="1" kern="0" spc="-48">
                  <a:solidFill>
                    <a:sysClr val="windowText" lastClr="000000"/>
                  </a:solidFill>
                  <a:latin typeface="Arial" panose="020B0604020202020204" pitchFamily="34" charset="0"/>
                  <a:ea typeface="Arial MT"/>
                  <a:cs typeface="Arial MT"/>
                  <a:sym typeface="Calibri"/>
                </a:rPr>
                <a:t> </a:t>
              </a:r>
              <a:r>
                <a:rPr lang="en-US" sz="780" b="1" kern="0" spc="-12">
                  <a:solidFill>
                    <a:sysClr val="windowText" lastClr="000000"/>
                  </a:solidFill>
                  <a:latin typeface="Arial" panose="020B0604020202020204" pitchFamily="34" charset="0"/>
                  <a:ea typeface="Arial MT"/>
                  <a:cs typeface="Arial MT"/>
                  <a:sym typeface="Calibri"/>
                </a:rPr>
                <a:t>years</a:t>
              </a:r>
              <a:r>
                <a:rPr lang="en-US" sz="780" b="1" kern="0" spc="240">
                  <a:solidFill>
                    <a:sysClr val="windowText" lastClr="000000"/>
                  </a:solidFill>
                  <a:latin typeface="Arial" panose="020B0604020202020204" pitchFamily="34" charset="0"/>
                  <a:ea typeface="Arial MT"/>
                  <a:cs typeface="Arial MT"/>
                  <a:sym typeface="Calibri"/>
                </a:rPr>
                <a:t> </a:t>
              </a:r>
              <a:r>
                <a:rPr lang="en-US" sz="780" b="1" kern="0" spc="-24">
                  <a:solidFill>
                    <a:sysClr val="windowText" lastClr="000000"/>
                  </a:solidFill>
                  <a:latin typeface="Arial" panose="020B0604020202020204" pitchFamily="34" charset="0"/>
                  <a:ea typeface="Arial MT"/>
                  <a:cs typeface="Arial MT"/>
                  <a:sym typeface="Calibri"/>
                </a:rPr>
                <a:t>15%</a:t>
              </a:r>
              <a:endParaRPr lang="en-CI" sz="1320" b="1" kern="0">
                <a:solidFill>
                  <a:sysClr val="windowText" lastClr="000000"/>
                </a:solidFill>
                <a:latin typeface="Arial MT"/>
                <a:ea typeface="Arial MT"/>
                <a:cs typeface="Arial MT"/>
                <a:sym typeface="Calibri"/>
              </a:endParaRPr>
            </a:p>
          </p:txBody>
        </p:sp>
        <p:sp>
          <p:nvSpPr>
            <p:cNvPr id="12" name="Textbox 78">
              <a:extLst>
                <a:ext uri="{FF2B5EF4-FFF2-40B4-BE49-F238E27FC236}">
                  <a16:creationId xmlns:a16="http://schemas.microsoft.com/office/drawing/2014/main" id="{35630848-8350-06EB-DA80-ABF5FD54F42D}"/>
                </a:ext>
              </a:extLst>
            </p:cNvPr>
            <p:cNvSpPr txBox="1"/>
            <p:nvPr/>
          </p:nvSpPr>
          <p:spPr>
            <a:xfrm>
              <a:off x="2364655" y="2283205"/>
              <a:ext cx="389255" cy="306070"/>
            </a:xfrm>
            <a:prstGeom prst="rect">
              <a:avLst/>
            </a:prstGeom>
          </p:spPr>
          <p:txBody>
            <a:bodyPr wrap="square" lIns="0" tIns="0" rIns="0" bIns="0" rtlCol="0">
              <a:noAutofit/>
            </a:bodyPr>
            <a:lstStyle/>
            <a:p>
              <a:pPr marR="13716" indent="762" algn="ctr" defTabSz="1097280">
                <a:lnSpc>
                  <a:spcPct val="111000"/>
                </a:lnSpc>
                <a:defRPr/>
              </a:pPr>
              <a:r>
                <a:rPr lang="en-US" sz="780" b="1" kern="0">
                  <a:solidFill>
                    <a:sysClr val="windowText" lastClr="000000"/>
                  </a:solidFill>
                  <a:latin typeface="Arial" panose="020B0604020202020204" pitchFamily="34" charset="0"/>
                  <a:ea typeface="Arial MT"/>
                  <a:cs typeface="Arial MT"/>
                  <a:sym typeface="Calibri"/>
                </a:rPr>
                <a:t>One</a:t>
              </a:r>
              <a:r>
                <a:rPr lang="en-US" sz="780" b="1" kern="0" spc="-60">
                  <a:solidFill>
                    <a:sysClr val="windowText" lastClr="000000"/>
                  </a:solidFill>
                  <a:latin typeface="Arial" panose="020B0604020202020204" pitchFamily="34" charset="0"/>
                  <a:ea typeface="Arial MT"/>
                  <a:cs typeface="Arial MT"/>
                  <a:sym typeface="Calibri"/>
                </a:rPr>
                <a:t> </a:t>
              </a:r>
              <a:r>
                <a:rPr lang="en-US" sz="780" b="1" kern="0">
                  <a:solidFill>
                    <a:sysClr val="windowText" lastClr="000000"/>
                  </a:solidFill>
                  <a:latin typeface="Arial" panose="020B0604020202020204" pitchFamily="34" charset="0"/>
                  <a:ea typeface="Arial MT"/>
                  <a:cs typeface="Arial MT"/>
                  <a:sym typeface="Calibri"/>
                </a:rPr>
                <a:t>or</a:t>
              </a:r>
              <a:r>
                <a:rPr lang="en-US" sz="780" b="1" kern="0" spc="240">
                  <a:solidFill>
                    <a:sysClr val="windowText" lastClr="000000"/>
                  </a:solidFill>
                  <a:latin typeface="Arial" panose="020B0604020202020204" pitchFamily="34" charset="0"/>
                  <a:ea typeface="Arial MT"/>
                  <a:cs typeface="Arial MT"/>
                  <a:sym typeface="Calibri"/>
                </a:rPr>
                <a:t> </a:t>
              </a:r>
              <a:r>
                <a:rPr lang="en-US" sz="780" b="1" kern="0" spc="-12">
                  <a:solidFill>
                    <a:sysClr val="windowText" lastClr="000000"/>
                  </a:solidFill>
                  <a:latin typeface="Arial" panose="020B0604020202020204" pitchFamily="34" charset="0"/>
                  <a:ea typeface="Arial MT"/>
                  <a:cs typeface="Arial MT"/>
                  <a:sym typeface="Calibri"/>
                </a:rPr>
                <a:t>two</a:t>
              </a:r>
              <a:r>
                <a:rPr lang="en-US" sz="780" b="1" kern="0" spc="-48">
                  <a:solidFill>
                    <a:sysClr val="windowText" lastClr="000000"/>
                  </a:solidFill>
                  <a:latin typeface="Arial" panose="020B0604020202020204" pitchFamily="34" charset="0"/>
                  <a:ea typeface="Arial MT"/>
                  <a:cs typeface="Arial MT"/>
                  <a:sym typeface="Calibri"/>
                </a:rPr>
                <a:t> </a:t>
              </a:r>
              <a:r>
                <a:rPr lang="en-US" sz="780" b="1" kern="0" spc="-12">
                  <a:solidFill>
                    <a:sysClr val="windowText" lastClr="000000"/>
                  </a:solidFill>
                  <a:latin typeface="Arial" panose="020B0604020202020204" pitchFamily="34" charset="0"/>
                  <a:ea typeface="Arial MT"/>
                  <a:cs typeface="Arial MT"/>
                  <a:sym typeface="Calibri"/>
                </a:rPr>
                <a:t>years</a:t>
              </a:r>
              <a:r>
                <a:rPr lang="en-US" sz="780" b="1" kern="0" spc="240">
                  <a:solidFill>
                    <a:sysClr val="windowText" lastClr="000000"/>
                  </a:solidFill>
                  <a:latin typeface="Arial" panose="020B0604020202020204" pitchFamily="34" charset="0"/>
                  <a:ea typeface="Arial MT"/>
                  <a:cs typeface="Arial MT"/>
                  <a:sym typeface="Calibri"/>
                </a:rPr>
                <a:t> </a:t>
              </a:r>
              <a:r>
                <a:rPr lang="en-US" sz="780" b="1" kern="0" spc="-24">
                  <a:solidFill>
                    <a:sysClr val="windowText" lastClr="000000"/>
                  </a:solidFill>
                  <a:latin typeface="Arial" panose="020B0604020202020204" pitchFamily="34" charset="0"/>
                  <a:ea typeface="Arial MT"/>
                  <a:cs typeface="Arial MT"/>
                  <a:sym typeface="Calibri"/>
                </a:rPr>
                <a:t>13%</a:t>
              </a:r>
              <a:endParaRPr lang="en-CI" sz="1320" b="1" kern="0">
                <a:solidFill>
                  <a:sysClr val="windowText" lastClr="000000"/>
                </a:solidFill>
                <a:latin typeface="Arial MT"/>
                <a:ea typeface="Arial MT"/>
                <a:cs typeface="Arial MT"/>
                <a:sym typeface="Calibri"/>
              </a:endParaRPr>
            </a:p>
          </p:txBody>
        </p:sp>
      </p:grpSp>
    </p:spTree>
    <p:extLst>
      <p:ext uri="{BB962C8B-B14F-4D97-AF65-F5344CB8AC3E}">
        <p14:creationId xmlns:p14="http://schemas.microsoft.com/office/powerpoint/2010/main" val="3472665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3D299-82DD-3669-1F0F-629CBC88C0A2}"/>
              </a:ext>
            </a:extLst>
          </p:cNvPr>
          <p:cNvSpPr>
            <a:spLocks noGrp="1"/>
          </p:cNvSpPr>
          <p:nvPr>
            <p:ph type="title"/>
          </p:nvPr>
        </p:nvSpPr>
        <p:spPr/>
        <p:txBody>
          <a:bodyPr>
            <a:normAutofit fontScale="90000"/>
          </a:bodyPr>
          <a:lstStyle/>
          <a:p>
            <a:pPr algn="ctr"/>
            <a:r>
              <a:rPr lang="en-US" dirty="0">
                <a:solidFill>
                  <a:srgbClr val="FF0000"/>
                </a:solidFill>
                <a:latin typeface="Arial Rounded MT Bold" panose="020F0704030504030204" pitchFamily="34" charset="77"/>
                <a:ea typeface="Arial MT"/>
                <a:cs typeface="Arial MT"/>
              </a:rPr>
              <a:t>How would you describe the instruction given when you joined the church?</a:t>
            </a:r>
            <a:endParaRPr lang="en-CI" dirty="0">
              <a:solidFill>
                <a:srgbClr val="FF0000"/>
              </a:solidFill>
              <a:latin typeface="Arial Rounded MT Bold" panose="020F0704030504030204" pitchFamily="34" charset="77"/>
            </a:endParaRPr>
          </a:p>
        </p:txBody>
      </p:sp>
      <p:sp>
        <p:nvSpPr>
          <p:cNvPr id="4" name="Content Placeholder 3">
            <a:extLst>
              <a:ext uri="{FF2B5EF4-FFF2-40B4-BE49-F238E27FC236}">
                <a16:creationId xmlns:a16="http://schemas.microsoft.com/office/drawing/2014/main" id="{E065C5BA-BE7B-10EC-7032-CCCA31ECBA3A}"/>
              </a:ext>
            </a:extLst>
          </p:cNvPr>
          <p:cNvSpPr>
            <a:spLocks noGrp="1"/>
          </p:cNvSpPr>
          <p:nvPr>
            <p:ph sz="half" idx="2"/>
          </p:nvPr>
        </p:nvSpPr>
        <p:spPr/>
        <p:txBody>
          <a:bodyPr>
            <a:normAutofit fontScale="92500" lnSpcReduction="10000"/>
          </a:bodyPr>
          <a:lstStyle/>
          <a:p>
            <a:pPr>
              <a:lnSpc>
                <a:spcPct val="120000"/>
              </a:lnSpc>
            </a:pPr>
            <a:r>
              <a:rPr lang="en-US" sz="2160" dirty="0">
                <a:highlight>
                  <a:srgbClr val="FFFF00"/>
                </a:highlight>
                <a:latin typeface="Arial Rounded MT Bold" panose="020F0704030504030204" pitchFamily="34" charset="77"/>
              </a:rPr>
              <a:t>There is little evidence that the former and inactive members interviewed had insufficient baptismal preparation and new-member orientation, at least in their estimation</a:t>
            </a:r>
            <a:r>
              <a:rPr lang="en-US" sz="2160" dirty="0">
                <a:latin typeface="Arial Rounded MT Bold" panose="020F0704030504030204" pitchFamily="34" charset="77"/>
              </a:rPr>
              <a:t>. The majority said that the instruction they were given before and immediately after joining the Adventist Church was “very thorough (more than I had expected)” or “thorough enough that I had no surprises after becoming a member.” </a:t>
            </a:r>
            <a:r>
              <a:rPr lang="en-US" sz="2160" dirty="0">
                <a:highlight>
                  <a:srgbClr val="00FFFF"/>
                </a:highlight>
                <a:latin typeface="Arial Rounded MT Bold" panose="020F0704030504030204" pitchFamily="34" charset="77"/>
              </a:rPr>
              <a:t>One in four reported that the instruction was “enough to answer my questions, but not overwhelming.”</a:t>
            </a:r>
            <a:r>
              <a:rPr lang="en-US" sz="2160" dirty="0">
                <a:latin typeface="Arial Rounded MT Bold" panose="020F0704030504030204" pitchFamily="34" charset="77"/>
              </a:rPr>
              <a:t> Less than one in five stated that it was “inadequate (I felt rushed and there were surprises later on)” or “very little.”</a:t>
            </a:r>
            <a:endParaRPr lang="en-CI" sz="2160" dirty="0">
              <a:latin typeface="Arial Rounded MT Bold" panose="020F0704030504030204" pitchFamily="34" charset="77"/>
            </a:endParaRPr>
          </a:p>
        </p:txBody>
      </p:sp>
      <p:grpSp>
        <p:nvGrpSpPr>
          <p:cNvPr id="5" name="Group 4">
            <a:extLst>
              <a:ext uri="{FF2B5EF4-FFF2-40B4-BE49-F238E27FC236}">
                <a16:creationId xmlns:a16="http://schemas.microsoft.com/office/drawing/2014/main" id="{F774BF93-6D60-CA27-EB51-EE9B8F6CFD0A}"/>
              </a:ext>
            </a:extLst>
          </p:cNvPr>
          <p:cNvGrpSpPr>
            <a:grpSpLocks/>
          </p:cNvGrpSpPr>
          <p:nvPr/>
        </p:nvGrpSpPr>
        <p:grpSpPr>
          <a:xfrm>
            <a:off x="1005840" y="2709863"/>
            <a:ext cx="5577840" cy="4183380"/>
            <a:chOff x="4762" y="4762"/>
            <a:chExt cx="4648200" cy="3486150"/>
          </a:xfrm>
        </p:grpSpPr>
        <p:sp>
          <p:nvSpPr>
            <p:cNvPr id="6" name="Graphic 80">
              <a:extLst>
                <a:ext uri="{FF2B5EF4-FFF2-40B4-BE49-F238E27FC236}">
                  <a16:creationId xmlns:a16="http://schemas.microsoft.com/office/drawing/2014/main" id="{DBC1AF9E-8417-C235-F47D-ACE89927CEDC}"/>
                </a:ext>
              </a:extLst>
            </p:cNvPr>
            <p:cNvSpPr/>
            <p:nvPr/>
          </p:nvSpPr>
          <p:spPr>
            <a:xfrm>
              <a:off x="4762" y="4762"/>
              <a:ext cx="4648200" cy="3486150"/>
            </a:xfrm>
            <a:custGeom>
              <a:avLst/>
              <a:gdLst/>
              <a:ahLst/>
              <a:cxnLst/>
              <a:rect l="l" t="t" r="r" b="b"/>
              <a:pathLst>
                <a:path w="4648200" h="3486150">
                  <a:moveTo>
                    <a:pt x="4648200" y="0"/>
                  </a:moveTo>
                  <a:lnTo>
                    <a:pt x="0" y="0"/>
                  </a:lnTo>
                  <a:lnTo>
                    <a:pt x="0" y="3486150"/>
                  </a:lnTo>
                  <a:lnTo>
                    <a:pt x="4648200" y="3486150"/>
                  </a:lnTo>
                  <a:lnTo>
                    <a:pt x="4648200" y="0"/>
                  </a:lnTo>
                  <a:close/>
                </a:path>
              </a:pathLst>
            </a:custGeom>
            <a:ln w="9525">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7" name="Graphic 81">
              <a:extLst>
                <a:ext uri="{FF2B5EF4-FFF2-40B4-BE49-F238E27FC236}">
                  <a16:creationId xmlns:a16="http://schemas.microsoft.com/office/drawing/2014/main" id="{49B05A16-F69B-580D-E8DC-6CF8E1876A83}"/>
                </a:ext>
              </a:extLst>
            </p:cNvPr>
            <p:cNvSpPr/>
            <p:nvPr/>
          </p:nvSpPr>
          <p:spPr>
            <a:xfrm>
              <a:off x="1849564" y="890968"/>
              <a:ext cx="1249045" cy="2153920"/>
            </a:xfrm>
            <a:custGeom>
              <a:avLst/>
              <a:gdLst/>
              <a:ahLst/>
              <a:cxnLst/>
              <a:rect l="l" t="t" r="r" b="b"/>
              <a:pathLst>
                <a:path w="1249045" h="2153920">
                  <a:moveTo>
                    <a:pt x="0" y="1597152"/>
                  </a:moveTo>
                  <a:lnTo>
                    <a:pt x="0" y="2153412"/>
                  </a:lnTo>
                </a:path>
                <a:path w="1249045" h="2153920">
                  <a:moveTo>
                    <a:pt x="0" y="0"/>
                  </a:moveTo>
                  <a:lnTo>
                    <a:pt x="0" y="130302"/>
                  </a:lnTo>
                </a:path>
                <a:path w="1249045" h="2153920">
                  <a:moveTo>
                    <a:pt x="0" y="304800"/>
                  </a:moveTo>
                  <a:lnTo>
                    <a:pt x="0" y="561594"/>
                  </a:lnTo>
                </a:path>
                <a:path w="1249045" h="2153920">
                  <a:moveTo>
                    <a:pt x="0" y="1166622"/>
                  </a:moveTo>
                  <a:lnTo>
                    <a:pt x="0" y="1422654"/>
                  </a:lnTo>
                </a:path>
                <a:path w="1249045" h="2153920">
                  <a:moveTo>
                    <a:pt x="0" y="735329"/>
                  </a:moveTo>
                  <a:lnTo>
                    <a:pt x="0" y="992124"/>
                  </a:lnTo>
                </a:path>
                <a:path w="1249045" h="2153920">
                  <a:moveTo>
                    <a:pt x="624839" y="1166622"/>
                  </a:moveTo>
                  <a:lnTo>
                    <a:pt x="624839" y="2153412"/>
                  </a:lnTo>
                </a:path>
                <a:path w="1249045" h="2153920">
                  <a:moveTo>
                    <a:pt x="624839" y="735329"/>
                  </a:moveTo>
                  <a:lnTo>
                    <a:pt x="624839" y="992124"/>
                  </a:lnTo>
                </a:path>
                <a:path w="1249045" h="2153920">
                  <a:moveTo>
                    <a:pt x="624839" y="0"/>
                  </a:moveTo>
                  <a:lnTo>
                    <a:pt x="624839" y="561594"/>
                  </a:lnTo>
                </a:path>
                <a:path w="1249045" h="2153920">
                  <a:moveTo>
                    <a:pt x="1248918" y="735329"/>
                  </a:moveTo>
                  <a:lnTo>
                    <a:pt x="1248918" y="2153412"/>
                  </a:lnTo>
                </a:path>
                <a:path w="1249045" h="2153920">
                  <a:moveTo>
                    <a:pt x="1248918" y="0"/>
                  </a:moveTo>
                  <a:lnTo>
                    <a:pt x="1248918" y="561594"/>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8" name="Graphic 82">
              <a:extLst>
                <a:ext uri="{FF2B5EF4-FFF2-40B4-BE49-F238E27FC236}">
                  <a16:creationId xmlns:a16="http://schemas.microsoft.com/office/drawing/2014/main" id="{8B3975FB-CA4A-6DDC-B762-F2FB344C9812}"/>
                </a:ext>
              </a:extLst>
            </p:cNvPr>
            <p:cNvSpPr/>
            <p:nvPr/>
          </p:nvSpPr>
          <p:spPr>
            <a:xfrm>
              <a:off x="3723322" y="890968"/>
              <a:ext cx="1270" cy="2153920"/>
            </a:xfrm>
            <a:custGeom>
              <a:avLst/>
              <a:gdLst/>
              <a:ahLst/>
              <a:cxnLst/>
              <a:rect l="l" t="t" r="r" b="b"/>
              <a:pathLst>
                <a:path h="2153920">
                  <a:moveTo>
                    <a:pt x="0" y="0"/>
                  </a:moveTo>
                  <a:lnTo>
                    <a:pt x="0" y="2153412"/>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9" name="Graphic 83">
              <a:extLst>
                <a:ext uri="{FF2B5EF4-FFF2-40B4-BE49-F238E27FC236}">
                  <a16:creationId xmlns:a16="http://schemas.microsoft.com/office/drawing/2014/main" id="{C0FC39CB-64DF-174A-6656-298E29C9F87C}"/>
                </a:ext>
              </a:extLst>
            </p:cNvPr>
            <p:cNvSpPr/>
            <p:nvPr/>
          </p:nvSpPr>
          <p:spPr>
            <a:xfrm>
              <a:off x="4347400" y="890968"/>
              <a:ext cx="1270" cy="2153920"/>
            </a:xfrm>
            <a:custGeom>
              <a:avLst/>
              <a:gdLst/>
              <a:ahLst/>
              <a:cxnLst/>
              <a:rect l="l" t="t" r="r" b="b"/>
              <a:pathLst>
                <a:path h="2153920">
                  <a:moveTo>
                    <a:pt x="0" y="0"/>
                  </a:moveTo>
                  <a:lnTo>
                    <a:pt x="0" y="2153412"/>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0" name="Graphic 84">
              <a:extLst>
                <a:ext uri="{FF2B5EF4-FFF2-40B4-BE49-F238E27FC236}">
                  <a16:creationId xmlns:a16="http://schemas.microsoft.com/office/drawing/2014/main" id="{07292F89-3728-539A-5F2D-E110557BB9DA}"/>
                </a:ext>
              </a:extLst>
            </p:cNvPr>
            <p:cNvSpPr/>
            <p:nvPr/>
          </p:nvSpPr>
          <p:spPr>
            <a:xfrm>
              <a:off x="1225486" y="890968"/>
              <a:ext cx="3122295" cy="2153920"/>
            </a:xfrm>
            <a:custGeom>
              <a:avLst/>
              <a:gdLst/>
              <a:ahLst/>
              <a:cxnLst/>
              <a:rect l="l" t="t" r="r" b="b"/>
              <a:pathLst>
                <a:path w="3122295" h="2153920">
                  <a:moveTo>
                    <a:pt x="0" y="0"/>
                  </a:moveTo>
                  <a:lnTo>
                    <a:pt x="3121914" y="0"/>
                  </a:lnTo>
                  <a:lnTo>
                    <a:pt x="3121914" y="2153412"/>
                  </a:lnTo>
                  <a:lnTo>
                    <a:pt x="0" y="2153412"/>
                  </a:ln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1" name="Graphic 85">
              <a:extLst>
                <a:ext uri="{FF2B5EF4-FFF2-40B4-BE49-F238E27FC236}">
                  <a16:creationId xmlns:a16="http://schemas.microsoft.com/office/drawing/2014/main" id="{63FD16D1-DD86-06BD-ACAE-103B7E96AE6B}"/>
                </a:ext>
              </a:extLst>
            </p:cNvPr>
            <p:cNvSpPr/>
            <p:nvPr/>
          </p:nvSpPr>
          <p:spPr>
            <a:xfrm>
              <a:off x="1225486" y="2744914"/>
              <a:ext cx="498475" cy="173990"/>
            </a:xfrm>
            <a:custGeom>
              <a:avLst/>
              <a:gdLst/>
              <a:ahLst/>
              <a:cxnLst/>
              <a:rect l="l" t="t" r="r" b="b"/>
              <a:pathLst>
                <a:path w="498475" h="173990">
                  <a:moveTo>
                    <a:pt x="498348" y="0"/>
                  </a:moveTo>
                  <a:lnTo>
                    <a:pt x="0" y="0"/>
                  </a:lnTo>
                  <a:lnTo>
                    <a:pt x="0" y="173736"/>
                  </a:lnTo>
                  <a:lnTo>
                    <a:pt x="498348" y="173736"/>
                  </a:lnTo>
                  <a:lnTo>
                    <a:pt x="498348"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2" name="Graphic 86">
              <a:extLst>
                <a:ext uri="{FF2B5EF4-FFF2-40B4-BE49-F238E27FC236}">
                  <a16:creationId xmlns:a16="http://schemas.microsoft.com/office/drawing/2014/main" id="{28E25CA2-473B-36E6-39E5-209C4080B0B4}"/>
                </a:ext>
              </a:extLst>
            </p:cNvPr>
            <p:cNvSpPr/>
            <p:nvPr/>
          </p:nvSpPr>
          <p:spPr>
            <a:xfrm>
              <a:off x="1225486" y="2744914"/>
              <a:ext cx="498475" cy="173990"/>
            </a:xfrm>
            <a:custGeom>
              <a:avLst/>
              <a:gdLst/>
              <a:ahLst/>
              <a:cxnLst/>
              <a:rect l="l" t="t" r="r" b="b"/>
              <a:pathLst>
                <a:path w="498475" h="173990">
                  <a:moveTo>
                    <a:pt x="0" y="0"/>
                  </a:moveTo>
                  <a:lnTo>
                    <a:pt x="498348" y="0"/>
                  </a:lnTo>
                  <a:lnTo>
                    <a:pt x="498348" y="173736"/>
                  </a:lnTo>
                  <a:lnTo>
                    <a:pt x="0" y="173736"/>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3" name="Graphic 87">
              <a:extLst>
                <a:ext uri="{FF2B5EF4-FFF2-40B4-BE49-F238E27FC236}">
                  <a16:creationId xmlns:a16="http://schemas.microsoft.com/office/drawing/2014/main" id="{B715C6DD-039A-B183-B465-02BC84E385E7}"/>
                </a:ext>
              </a:extLst>
            </p:cNvPr>
            <p:cNvSpPr/>
            <p:nvPr/>
          </p:nvSpPr>
          <p:spPr>
            <a:xfrm>
              <a:off x="1225486" y="2313622"/>
              <a:ext cx="687705" cy="174625"/>
            </a:xfrm>
            <a:custGeom>
              <a:avLst/>
              <a:gdLst/>
              <a:ahLst/>
              <a:cxnLst/>
              <a:rect l="l" t="t" r="r" b="b"/>
              <a:pathLst>
                <a:path w="687705" h="174625">
                  <a:moveTo>
                    <a:pt x="687324" y="0"/>
                  </a:moveTo>
                  <a:lnTo>
                    <a:pt x="0" y="0"/>
                  </a:lnTo>
                  <a:lnTo>
                    <a:pt x="0" y="174498"/>
                  </a:lnTo>
                  <a:lnTo>
                    <a:pt x="687324" y="174498"/>
                  </a:lnTo>
                  <a:lnTo>
                    <a:pt x="687324"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4" name="Graphic 88">
              <a:extLst>
                <a:ext uri="{FF2B5EF4-FFF2-40B4-BE49-F238E27FC236}">
                  <a16:creationId xmlns:a16="http://schemas.microsoft.com/office/drawing/2014/main" id="{FD53DB09-8D36-B32F-03C0-908D018D238A}"/>
                </a:ext>
              </a:extLst>
            </p:cNvPr>
            <p:cNvSpPr/>
            <p:nvPr/>
          </p:nvSpPr>
          <p:spPr>
            <a:xfrm>
              <a:off x="1225486" y="2313622"/>
              <a:ext cx="687705" cy="174625"/>
            </a:xfrm>
            <a:custGeom>
              <a:avLst/>
              <a:gdLst/>
              <a:ahLst/>
              <a:cxnLst/>
              <a:rect l="l" t="t" r="r" b="b"/>
              <a:pathLst>
                <a:path w="687705" h="174625">
                  <a:moveTo>
                    <a:pt x="0" y="0"/>
                  </a:moveTo>
                  <a:lnTo>
                    <a:pt x="687324" y="0"/>
                  </a:lnTo>
                  <a:lnTo>
                    <a:pt x="687324" y="174498"/>
                  </a:lnTo>
                  <a:lnTo>
                    <a:pt x="0" y="174498"/>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5" name="Graphic 89">
              <a:extLst>
                <a:ext uri="{FF2B5EF4-FFF2-40B4-BE49-F238E27FC236}">
                  <a16:creationId xmlns:a16="http://schemas.microsoft.com/office/drawing/2014/main" id="{FB7F012D-8148-28C9-1109-91E22ACA9039}"/>
                </a:ext>
              </a:extLst>
            </p:cNvPr>
            <p:cNvSpPr/>
            <p:nvPr/>
          </p:nvSpPr>
          <p:spPr>
            <a:xfrm>
              <a:off x="1225486" y="1883092"/>
              <a:ext cx="1500505" cy="174625"/>
            </a:xfrm>
            <a:custGeom>
              <a:avLst/>
              <a:gdLst/>
              <a:ahLst/>
              <a:cxnLst/>
              <a:rect l="l" t="t" r="r" b="b"/>
              <a:pathLst>
                <a:path w="1500505" h="174625">
                  <a:moveTo>
                    <a:pt x="1500377" y="0"/>
                  </a:moveTo>
                  <a:lnTo>
                    <a:pt x="0" y="0"/>
                  </a:lnTo>
                  <a:lnTo>
                    <a:pt x="0" y="174498"/>
                  </a:lnTo>
                  <a:lnTo>
                    <a:pt x="1500377" y="174498"/>
                  </a:lnTo>
                  <a:lnTo>
                    <a:pt x="1500377"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6" name="Graphic 90">
              <a:extLst>
                <a:ext uri="{FF2B5EF4-FFF2-40B4-BE49-F238E27FC236}">
                  <a16:creationId xmlns:a16="http://schemas.microsoft.com/office/drawing/2014/main" id="{66F46CF1-52CD-7081-DBC7-08649D7A5C01}"/>
                </a:ext>
              </a:extLst>
            </p:cNvPr>
            <p:cNvSpPr/>
            <p:nvPr/>
          </p:nvSpPr>
          <p:spPr>
            <a:xfrm>
              <a:off x="1225486" y="1883092"/>
              <a:ext cx="1500505" cy="174625"/>
            </a:xfrm>
            <a:custGeom>
              <a:avLst/>
              <a:gdLst/>
              <a:ahLst/>
              <a:cxnLst/>
              <a:rect l="l" t="t" r="r" b="b"/>
              <a:pathLst>
                <a:path w="1500505" h="174625">
                  <a:moveTo>
                    <a:pt x="0" y="0"/>
                  </a:moveTo>
                  <a:lnTo>
                    <a:pt x="1500377" y="0"/>
                  </a:lnTo>
                  <a:lnTo>
                    <a:pt x="1500377" y="174498"/>
                  </a:lnTo>
                  <a:lnTo>
                    <a:pt x="0" y="174498"/>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7" name="Graphic 91">
              <a:extLst>
                <a:ext uri="{FF2B5EF4-FFF2-40B4-BE49-F238E27FC236}">
                  <a16:creationId xmlns:a16="http://schemas.microsoft.com/office/drawing/2014/main" id="{54DD5255-7F65-1850-1DC4-A0FD9C4BF661}"/>
                </a:ext>
              </a:extLst>
            </p:cNvPr>
            <p:cNvSpPr/>
            <p:nvPr/>
          </p:nvSpPr>
          <p:spPr>
            <a:xfrm>
              <a:off x="1225486" y="1452562"/>
              <a:ext cx="2372360" cy="173990"/>
            </a:xfrm>
            <a:custGeom>
              <a:avLst/>
              <a:gdLst/>
              <a:ahLst/>
              <a:cxnLst/>
              <a:rect l="l" t="t" r="r" b="b"/>
              <a:pathLst>
                <a:path w="2372360" h="173990">
                  <a:moveTo>
                    <a:pt x="2372105" y="0"/>
                  </a:moveTo>
                  <a:lnTo>
                    <a:pt x="0" y="0"/>
                  </a:lnTo>
                  <a:lnTo>
                    <a:pt x="0" y="173735"/>
                  </a:lnTo>
                  <a:lnTo>
                    <a:pt x="2372105" y="173735"/>
                  </a:lnTo>
                  <a:lnTo>
                    <a:pt x="2372105"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8" name="Graphic 92">
              <a:extLst>
                <a:ext uri="{FF2B5EF4-FFF2-40B4-BE49-F238E27FC236}">
                  <a16:creationId xmlns:a16="http://schemas.microsoft.com/office/drawing/2014/main" id="{8FAC5EB8-7E06-B295-98A9-62F7701FB8A6}"/>
                </a:ext>
              </a:extLst>
            </p:cNvPr>
            <p:cNvSpPr/>
            <p:nvPr/>
          </p:nvSpPr>
          <p:spPr>
            <a:xfrm>
              <a:off x="1225486" y="1452562"/>
              <a:ext cx="2372360" cy="173990"/>
            </a:xfrm>
            <a:custGeom>
              <a:avLst/>
              <a:gdLst/>
              <a:ahLst/>
              <a:cxnLst/>
              <a:rect l="l" t="t" r="r" b="b"/>
              <a:pathLst>
                <a:path w="2372360" h="173990">
                  <a:moveTo>
                    <a:pt x="0" y="0"/>
                  </a:moveTo>
                  <a:lnTo>
                    <a:pt x="2372105" y="0"/>
                  </a:lnTo>
                  <a:lnTo>
                    <a:pt x="2372105" y="173735"/>
                  </a:lnTo>
                  <a:lnTo>
                    <a:pt x="0" y="173735"/>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9" name="Graphic 93">
              <a:extLst>
                <a:ext uri="{FF2B5EF4-FFF2-40B4-BE49-F238E27FC236}">
                  <a16:creationId xmlns:a16="http://schemas.microsoft.com/office/drawing/2014/main" id="{8ED0E005-1420-8A11-5531-993903672E8D}"/>
                </a:ext>
              </a:extLst>
            </p:cNvPr>
            <p:cNvSpPr/>
            <p:nvPr/>
          </p:nvSpPr>
          <p:spPr>
            <a:xfrm>
              <a:off x="1225486" y="1021270"/>
              <a:ext cx="1186180" cy="174625"/>
            </a:xfrm>
            <a:custGeom>
              <a:avLst/>
              <a:gdLst/>
              <a:ahLst/>
              <a:cxnLst/>
              <a:rect l="l" t="t" r="r" b="b"/>
              <a:pathLst>
                <a:path w="1186180" h="174625">
                  <a:moveTo>
                    <a:pt x="1185672" y="0"/>
                  </a:moveTo>
                  <a:lnTo>
                    <a:pt x="0" y="0"/>
                  </a:lnTo>
                  <a:lnTo>
                    <a:pt x="0" y="174498"/>
                  </a:lnTo>
                  <a:lnTo>
                    <a:pt x="1185672" y="174498"/>
                  </a:lnTo>
                  <a:lnTo>
                    <a:pt x="1185672"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dirty="0">
                <a:solidFill>
                  <a:srgbClr val="000000"/>
                </a:solidFill>
                <a:latin typeface="Calibri" panose="020F0502020204030204"/>
                <a:sym typeface="Calibri"/>
              </a:endParaRPr>
            </a:p>
          </p:txBody>
        </p:sp>
        <p:sp>
          <p:nvSpPr>
            <p:cNvPr id="20" name="Graphic 94">
              <a:extLst>
                <a:ext uri="{FF2B5EF4-FFF2-40B4-BE49-F238E27FC236}">
                  <a16:creationId xmlns:a16="http://schemas.microsoft.com/office/drawing/2014/main" id="{5219CACF-DBFF-CA17-D0D6-B8E6A70B1E5D}"/>
                </a:ext>
              </a:extLst>
            </p:cNvPr>
            <p:cNvSpPr/>
            <p:nvPr/>
          </p:nvSpPr>
          <p:spPr>
            <a:xfrm>
              <a:off x="1225486" y="1021270"/>
              <a:ext cx="1186180" cy="174625"/>
            </a:xfrm>
            <a:custGeom>
              <a:avLst/>
              <a:gdLst/>
              <a:ahLst/>
              <a:cxnLst/>
              <a:rect l="l" t="t" r="r" b="b"/>
              <a:pathLst>
                <a:path w="1186180" h="174625">
                  <a:moveTo>
                    <a:pt x="0" y="0"/>
                  </a:moveTo>
                  <a:lnTo>
                    <a:pt x="1185672" y="0"/>
                  </a:lnTo>
                  <a:lnTo>
                    <a:pt x="1185672" y="174498"/>
                  </a:lnTo>
                  <a:lnTo>
                    <a:pt x="0" y="174498"/>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1" name="Graphic 95">
              <a:extLst>
                <a:ext uri="{FF2B5EF4-FFF2-40B4-BE49-F238E27FC236}">
                  <a16:creationId xmlns:a16="http://schemas.microsoft.com/office/drawing/2014/main" id="{5EC911BD-D9F6-11CD-7A05-3D2D3783D9BF}"/>
                </a:ext>
              </a:extLst>
            </p:cNvPr>
            <p:cNvSpPr/>
            <p:nvPr/>
          </p:nvSpPr>
          <p:spPr>
            <a:xfrm>
              <a:off x="1225486" y="890968"/>
              <a:ext cx="1270" cy="2153920"/>
            </a:xfrm>
            <a:custGeom>
              <a:avLst/>
              <a:gdLst/>
              <a:ahLst/>
              <a:cxnLst/>
              <a:rect l="l" t="t" r="r" b="b"/>
              <a:pathLst>
                <a:path h="2153920">
                  <a:moveTo>
                    <a:pt x="0" y="0"/>
                  </a:moveTo>
                  <a:lnTo>
                    <a:pt x="0" y="2153412"/>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2" name="Graphic 96">
              <a:extLst>
                <a:ext uri="{FF2B5EF4-FFF2-40B4-BE49-F238E27FC236}">
                  <a16:creationId xmlns:a16="http://schemas.microsoft.com/office/drawing/2014/main" id="{EEABC9E9-E98E-1DBE-0DBA-5D8FC28A0EF9}"/>
                </a:ext>
              </a:extLst>
            </p:cNvPr>
            <p:cNvSpPr/>
            <p:nvPr/>
          </p:nvSpPr>
          <p:spPr>
            <a:xfrm>
              <a:off x="1186624" y="3044380"/>
              <a:ext cx="39370" cy="1270"/>
            </a:xfrm>
            <a:custGeom>
              <a:avLst/>
              <a:gdLst/>
              <a:ahLst/>
              <a:cxnLst/>
              <a:rect l="l" t="t" r="r" b="b"/>
              <a:pathLst>
                <a:path w="39370">
                  <a:moveTo>
                    <a:pt x="0" y="0"/>
                  </a:moveTo>
                  <a:lnTo>
                    <a:pt x="38862"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3" name="Graphic 97">
              <a:extLst>
                <a:ext uri="{FF2B5EF4-FFF2-40B4-BE49-F238E27FC236}">
                  <a16:creationId xmlns:a16="http://schemas.microsoft.com/office/drawing/2014/main" id="{995406C1-CD96-7BB0-0E68-3D1B3CF54A5D}"/>
                </a:ext>
              </a:extLst>
            </p:cNvPr>
            <p:cNvSpPr/>
            <p:nvPr/>
          </p:nvSpPr>
          <p:spPr>
            <a:xfrm>
              <a:off x="1186624" y="2613850"/>
              <a:ext cx="39370" cy="1270"/>
            </a:xfrm>
            <a:custGeom>
              <a:avLst/>
              <a:gdLst/>
              <a:ahLst/>
              <a:cxnLst/>
              <a:rect l="l" t="t" r="r" b="b"/>
              <a:pathLst>
                <a:path w="39370">
                  <a:moveTo>
                    <a:pt x="0" y="0"/>
                  </a:moveTo>
                  <a:lnTo>
                    <a:pt x="38862"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4" name="Graphic 98">
              <a:extLst>
                <a:ext uri="{FF2B5EF4-FFF2-40B4-BE49-F238E27FC236}">
                  <a16:creationId xmlns:a16="http://schemas.microsoft.com/office/drawing/2014/main" id="{6D8452DF-833E-D5D8-DF06-EABF6F76BEAD}"/>
                </a:ext>
              </a:extLst>
            </p:cNvPr>
            <p:cNvSpPr/>
            <p:nvPr/>
          </p:nvSpPr>
          <p:spPr>
            <a:xfrm>
              <a:off x="1186624" y="2183320"/>
              <a:ext cx="39370" cy="1270"/>
            </a:xfrm>
            <a:custGeom>
              <a:avLst/>
              <a:gdLst/>
              <a:ahLst/>
              <a:cxnLst/>
              <a:rect l="l" t="t" r="r" b="b"/>
              <a:pathLst>
                <a:path w="39370">
                  <a:moveTo>
                    <a:pt x="0" y="0"/>
                  </a:moveTo>
                  <a:lnTo>
                    <a:pt x="38862"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5" name="Graphic 99">
              <a:extLst>
                <a:ext uri="{FF2B5EF4-FFF2-40B4-BE49-F238E27FC236}">
                  <a16:creationId xmlns:a16="http://schemas.microsoft.com/office/drawing/2014/main" id="{A72DD64E-7FAD-7648-D91F-F7AF8CCFAE27}"/>
                </a:ext>
              </a:extLst>
            </p:cNvPr>
            <p:cNvSpPr/>
            <p:nvPr/>
          </p:nvSpPr>
          <p:spPr>
            <a:xfrm>
              <a:off x="1186624" y="1752028"/>
              <a:ext cx="39370" cy="1270"/>
            </a:xfrm>
            <a:custGeom>
              <a:avLst/>
              <a:gdLst/>
              <a:ahLst/>
              <a:cxnLst/>
              <a:rect l="l" t="t" r="r" b="b"/>
              <a:pathLst>
                <a:path w="39370">
                  <a:moveTo>
                    <a:pt x="0" y="0"/>
                  </a:moveTo>
                  <a:lnTo>
                    <a:pt x="38862"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6" name="Graphic 100">
              <a:extLst>
                <a:ext uri="{FF2B5EF4-FFF2-40B4-BE49-F238E27FC236}">
                  <a16:creationId xmlns:a16="http://schemas.microsoft.com/office/drawing/2014/main" id="{EC1AC7E8-F168-0704-45DB-5CB1959AA5F3}"/>
                </a:ext>
              </a:extLst>
            </p:cNvPr>
            <p:cNvSpPr/>
            <p:nvPr/>
          </p:nvSpPr>
          <p:spPr>
            <a:xfrm>
              <a:off x="1186624" y="1321498"/>
              <a:ext cx="39370" cy="1270"/>
            </a:xfrm>
            <a:custGeom>
              <a:avLst/>
              <a:gdLst/>
              <a:ahLst/>
              <a:cxnLst/>
              <a:rect l="l" t="t" r="r" b="b"/>
              <a:pathLst>
                <a:path w="39370">
                  <a:moveTo>
                    <a:pt x="0" y="0"/>
                  </a:moveTo>
                  <a:lnTo>
                    <a:pt x="38862"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7" name="Graphic 101">
              <a:extLst>
                <a:ext uri="{FF2B5EF4-FFF2-40B4-BE49-F238E27FC236}">
                  <a16:creationId xmlns:a16="http://schemas.microsoft.com/office/drawing/2014/main" id="{D65B4515-71C3-2638-6513-B50243E1F20A}"/>
                </a:ext>
              </a:extLst>
            </p:cNvPr>
            <p:cNvSpPr/>
            <p:nvPr/>
          </p:nvSpPr>
          <p:spPr>
            <a:xfrm>
              <a:off x="1186624" y="890968"/>
              <a:ext cx="39370" cy="1270"/>
            </a:xfrm>
            <a:custGeom>
              <a:avLst/>
              <a:gdLst/>
              <a:ahLst/>
              <a:cxnLst/>
              <a:rect l="l" t="t" r="r" b="b"/>
              <a:pathLst>
                <a:path w="39370">
                  <a:moveTo>
                    <a:pt x="0" y="0"/>
                  </a:moveTo>
                  <a:lnTo>
                    <a:pt x="38862"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8" name="Textbox 102">
              <a:extLst>
                <a:ext uri="{FF2B5EF4-FFF2-40B4-BE49-F238E27FC236}">
                  <a16:creationId xmlns:a16="http://schemas.microsoft.com/office/drawing/2014/main" id="{C4190F4E-60FC-DF8F-8CD8-FB9FED9CB8DF}"/>
                </a:ext>
              </a:extLst>
            </p:cNvPr>
            <p:cNvSpPr txBox="1"/>
            <p:nvPr/>
          </p:nvSpPr>
          <p:spPr>
            <a:xfrm>
              <a:off x="1753552" y="2766249"/>
              <a:ext cx="17653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8%</a:t>
              </a:r>
              <a:endParaRPr lang="en-CI" sz="1320" kern="0">
                <a:solidFill>
                  <a:srgbClr val="000000"/>
                </a:solidFill>
                <a:latin typeface="Arial MT"/>
                <a:ea typeface="Arial MT"/>
                <a:cs typeface="Arial MT"/>
                <a:sym typeface="Calibri"/>
              </a:endParaRPr>
            </a:p>
          </p:txBody>
        </p:sp>
        <p:sp>
          <p:nvSpPr>
            <p:cNvPr id="29" name="Textbox 103">
              <a:extLst>
                <a:ext uri="{FF2B5EF4-FFF2-40B4-BE49-F238E27FC236}">
                  <a16:creationId xmlns:a16="http://schemas.microsoft.com/office/drawing/2014/main" id="{AF19CF78-1B3B-4C36-8663-10FA51C28022}"/>
                </a:ext>
              </a:extLst>
            </p:cNvPr>
            <p:cNvSpPr txBox="1"/>
            <p:nvPr/>
          </p:nvSpPr>
          <p:spPr>
            <a:xfrm>
              <a:off x="605926" y="2761835"/>
              <a:ext cx="536575" cy="130175"/>
            </a:xfrm>
            <a:prstGeom prst="rect">
              <a:avLst/>
            </a:prstGeom>
          </p:spPr>
          <p:txBody>
            <a:bodyPr wrap="square" lIns="0" tIns="0" rIns="0" bIns="0" rtlCol="0">
              <a:noAutofit/>
            </a:bodyPr>
            <a:lstStyle/>
            <a:p>
              <a:pPr defTabSz="1097280" hangingPunct="0">
                <a:lnSpc>
                  <a:spcPts val="1224"/>
                </a:lnSpc>
              </a:pPr>
              <a:r>
                <a:rPr lang="en-US" sz="1080" b="1" kern="0">
                  <a:solidFill>
                    <a:srgbClr val="000000"/>
                  </a:solidFill>
                  <a:latin typeface="Arial" panose="020B0604020202020204" pitchFamily="34" charset="0"/>
                  <a:ea typeface="Arial MT"/>
                  <a:cs typeface="Arial MT"/>
                  <a:sym typeface="Calibri"/>
                </a:rPr>
                <a:t>Very</a:t>
              </a:r>
              <a:r>
                <a:rPr lang="en-US" sz="1080" b="1" kern="0" spc="-6">
                  <a:solidFill>
                    <a:srgbClr val="000000"/>
                  </a:solidFill>
                  <a:latin typeface="Arial" panose="020B0604020202020204" pitchFamily="34" charset="0"/>
                  <a:ea typeface="Arial MT"/>
                  <a:cs typeface="Arial MT"/>
                  <a:sym typeface="Calibri"/>
                </a:rPr>
                <a:t> </a:t>
              </a:r>
              <a:r>
                <a:rPr lang="en-US" sz="1080" b="1" kern="0" spc="-12">
                  <a:solidFill>
                    <a:srgbClr val="000000"/>
                  </a:solidFill>
                  <a:latin typeface="Arial" panose="020B0604020202020204" pitchFamily="34" charset="0"/>
                  <a:ea typeface="Arial MT"/>
                  <a:cs typeface="Arial MT"/>
                  <a:sym typeface="Calibri"/>
                </a:rPr>
                <a:t>little</a:t>
              </a:r>
              <a:endParaRPr lang="en-CI" sz="1320" kern="0">
                <a:solidFill>
                  <a:srgbClr val="000000"/>
                </a:solidFill>
                <a:latin typeface="Arial MT"/>
                <a:ea typeface="Arial MT"/>
                <a:cs typeface="Arial MT"/>
                <a:sym typeface="Calibri"/>
              </a:endParaRPr>
            </a:p>
          </p:txBody>
        </p:sp>
        <p:sp>
          <p:nvSpPr>
            <p:cNvPr id="30" name="Textbox 104">
              <a:extLst>
                <a:ext uri="{FF2B5EF4-FFF2-40B4-BE49-F238E27FC236}">
                  <a16:creationId xmlns:a16="http://schemas.microsoft.com/office/drawing/2014/main" id="{AADDB6D8-A644-7235-CC66-8EB915B91B7A}"/>
                </a:ext>
              </a:extLst>
            </p:cNvPr>
            <p:cNvSpPr txBox="1"/>
            <p:nvPr/>
          </p:nvSpPr>
          <p:spPr>
            <a:xfrm>
              <a:off x="1941782" y="2335758"/>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11%</a:t>
              </a:r>
              <a:endParaRPr lang="en-CI" sz="1320" kern="0">
                <a:solidFill>
                  <a:srgbClr val="000000"/>
                </a:solidFill>
                <a:latin typeface="Arial MT"/>
                <a:ea typeface="Arial MT"/>
                <a:cs typeface="Arial MT"/>
                <a:sym typeface="Calibri"/>
              </a:endParaRPr>
            </a:p>
          </p:txBody>
        </p:sp>
        <p:sp>
          <p:nvSpPr>
            <p:cNvPr id="31" name="Textbox 105">
              <a:extLst>
                <a:ext uri="{FF2B5EF4-FFF2-40B4-BE49-F238E27FC236}">
                  <a16:creationId xmlns:a16="http://schemas.microsoft.com/office/drawing/2014/main" id="{2C66A1F6-7E0E-8509-2371-7F3AB2C0304D}"/>
                </a:ext>
              </a:extLst>
            </p:cNvPr>
            <p:cNvSpPr txBox="1"/>
            <p:nvPr/>
          </p:nvSpPr>
          <p:spPr>
            <a:xfrm>
              <a:off x="513774" y="2331344"/>
              <a:ext cx="628650" cy="130175"/>
            </a:xfrm>
            <a:prstGeom prst="rect">
              <a:avLst/>
            </a:prstGeom>
          </p:spPr>
          <p:txBody>
            <a:bodyPr wrap="square" lIns="0" tIns="0" rIns="0" bIns="0" rtlCol="0">
              <a:noAutofit/>
            </a:bodyPr>
            <a:lstStyle/>
            <a:p>
              <a:pPr defTabSz="1097280" hangingPunct="0">
                <a:lnSpc>
                  <a:spcPts val="1224"/>
                </a:lnSpc>
              </a:pPr>
              <a:r>
                <a:rPr lang="en-US" sz="1080" b="1" kern="0" spc="-12">
                  <a:solidFill>
                    <a:srgbClr val="000000"/>
                  </a:solidFill>
                  <a:latin typeface="Arial" panose="020B0604020202020204" pitchFamily="34" charset="0"/>
                  <a:ea typeface="Arial MT"/>
                  <a:cs typeface="Arial MT"/>
                  <a:sym typeface="Calibri"/>
                </a:rPr>
                <a:t>Inadequate</a:t>
              </a:r>
              <a:endParaRPr lang="en-CI" sz="1320" kern="0">
                <a:solidFill>
                  <a:srgbClr val="000000"/>
                </a:solidFill>
                <a:latin typeface="Arial MT"/>
                <a:ea typeface="Arial MT"/>
                <a:cs typeface="Arial MT"/>
                <a:sym typeface="Calibri"/>
              </a:endParaRPr>
            </a:p>
          </p:txBody>
        </p:sp>
        <p:sp>
          <p:nvSpPr>
            <p:cNvPr id="32" name="Textbox 106">
              <a:extLst>
                <a:ext uri="{FF2B5EF4-FFF2-40B4-BE49-F238E27FC236}">
                  <a16:creationId xmlns:a16="http://schemas.microsoft.com/office/drawing/2014/main" id="{4DC09013-0FDC-63A1-3D8A-3C1347D8DF1C}"/>
                </a:ext>
              </a:extLst>
            </p:cNvPr>
            <p:cNvSpPr txBox="1"/>
            <p:nvPr/>
          </p:nvSpPr>
          <p:spPr>
            <a:xfrm>
              <a:off x="2755559" y="1905267"/>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24%</a:t>
              </a:r>
              <a:endParaRPr lang="en-CI" sz="1320" kern="0">
                <a:solidFill>
                  <a:srgbClr val="000000"/>
                </a:solidFill>
                <a:latin typeface="Arial MT"/>
                <a:ea typeface="Arial MT"/>
                <a:cs typeface="Arial MT"/>
                <a:sym typeface="Calibri"/>
              </a:endParaRPr>
            </a:p>
          </p:txBody>
        </p:sp>
        <p:sp>
          <p:nvSpPr>
            <p:cNvPr id="33" name="Textbox 107">
              <a:extLst>
                <a:ext uri="{FF2B5EF4-FFF2-40B4-BE49-F238E27FC236}">
                  <a16:creationId xmlns:a16="http://schemas.microsoft.com/office/drawing/2014/main" id="{1E96860D-5657-9CAE-AB0A-D8CB9F10B577}"/>
                </a:ext>
              </a:extLst>
            </p:cNvPr>
            <p:cNvSpPr txBox="1"/>
            <p:nvPr/>
          </p:nvSpPr>
          <p:spPr>
            <a:xfrm>
              <a:off x="688262" y="1900040"/>
              <a:ext cx="451484" cy="130175"/>
            </a:xfrm>
            <a:prstGeom prst="rect">
              <a:avLst/>
            </a:prstGeom>
          </p:spPr>
          <p:txBody>
            <a:bodyPr wrap="square" lIns="0" tIns="0" rIns="0" bIns="0" rtlCol="0">
              <a:noAutofit/>
            </a:bodyPr>
            <a:lstStyle/>
            <a:p>
              <a:pPr defTabSz="1097280" hangingPunct="0">
                <a:lnSpc>
                  <a:spcPts val="1224"/>
                </a:lnSpc>
              </a:pPr>
              <a:r>
                <a:rPr lang="en-US" sz="1080" b="1" kern="0" spc="-12">
                  <a:solidFill>
                    <a:srgbClr val="000000"/>
                  </a:solidFill>
                  <a:latin typeface="Arial" panose="020B0604020202020204" pitchFamily="34" charset="0"/>
                  <a:ea typeface="Arial MT"/>
                  <a:cs typeface="Arial MT"/>
                  <a:sym typeface="Calibri"/>
                </a:rPr>
                <a:t>Enough</a:t>
              </a:r>
              <a:endParaRPr lang="en-CI" sz="1320" kern="0">
                <a:solidFill>
                  <a:srgbClr val="000000"/>
                </a:solidFill>
                <a:latin typeface="Arial MT"/>
                <a:ea typeface="Arial MT"/>
                <a:cs typeface="Arial MT"/>
                <a:sym typeface="Calibri"/>
              </a:endParaRPr>
            </a:p>
          </p:txBody>
        </p:sp>
        <p:sp>
          <p:nvSpPr>
            <p:cNvPr id="34" name="Textbox 108">
              <a:extLst>
                <a:ext uri="{FF2B5EF4-FFF2-40B4-BE49-F238E27FC236}">
                  <a16:creationId xmlns:a16="http://schemas.microsoft.com/office/drawing/2014/main" id="{8A213A56-980D-EF34-46B2-130B541E4293}"/>
                </a:ext>
              </a:extLst>
            </p:cNvPr>
            <p:cNvSpPr txBox="1"/>
            <p:nvPr/>
          </p:nvSpPr>
          <p:spPr>
            <a:xfrm>
              <a:off x="3626499" y="1474776"/>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38%</a:t>
              </a:r>
              <a:endParaRPr lang="en-CI" sz="1320" kern="0">
                <a:solidFill>
                  <a:srgbClr val="000000"/>
                </a:solidFill>
                <a:latin typeface="Arial MT"/>
                <a:ea typeface="Arial MT"/>
                <a:cs typeface="Arial MT"/>
                <a:sym typeface="Calibri"/>
              </a:endParaRPr>
            </a:p>
          </p:txBody>
        </p:sp>
        <p:sp>
          <p:nvSpPr>
            <p:cNvPr id="35" name="Textbox 109">
              <a:extLst>
                <a:ext uri="{FF2B5EF4-FFF2-40B4-BE49-F238E27FC236}">
                  <a16:creationId xmlns:a16="http://schemas.microsoft.com/office/drawing/2014/main" id="{7414FA6C-223E-63A7-8CAD-0B8594F19207}"/>
                </a:ext>
              </a:extLst>
            </p:cNvPr>
            <p:cNvSpPr txBox="1"/>
            <p:nvPr/>
          </p:nvSpPr>
          <p:spPr>
            <a:xfrm>
              <a:off x="577056" y="1469549"/>
              <a:ext cx="563245" cy="130175"/>
            </a:xfrm>
            <a:prstGeom prst="rect">
              <a:avLst/>
            </a:prstGeom>
          </p:spPr>
          <p:txBody>
            <a:bodyPr wrap="square" lIns="0" tIns="0" rIns="0" bIns="0" rtlCol="0">
              <a:noAutofit/>
            </a:bodyPr>
            <a:lstStyle/>
            <a:p>
              <a:pPr defTabSz="1097280" hangingPunct="0">
                <a:lnSpc>
                  <a:spcPts val="1224"/>
                </a:lnSpc>
              </a:pPr>
              <a:r>
                <a:rPr lang="en-US" sz="1080" b="1" kern="0" spc="-12">
                  <a:solidFill>
                    <a:srgbClr val="000000"/>
                  </a:solidFill>
                  <a:latin typeface="Arial" panose="020B0604020202020204" pitchFamily="34" charset="0"/>
                  <a:ea typeface="Arial MT"/>
                  <a:cs typeface="Arial MT"/>
                  <a:sym typeface="Calibri"/>
                </a:rPr>
                <a:t>Thorough</a:t>
              </a:r>
              <a:endParaRPr lang="en-CI" sz="1320" kern="0">
                <a:solidFill>
                  <a:srgbClr val="000000"/>
                </a:solidFill>
                <a:latin typeface="Arial MT"/>
                <a:ea typeface="Arial MT"/>
                <a:cs typeface="Arial MT"/>
                <a:sym typeface="Calibri"/>
              </a:endParaRPr>
            </a:p>
          </p:txBody>
        </p:sp>
        <p:sp>
          <p:nvSpPr>
            <p:cNvPr id="36" name="Textbox 110">
              <a:extLst>
                <a:ext uri="{FF2B5EF4-FFF2-40B4-BE49-F238E27FC236}">
                  <a16:creationId xmlns:a16="http://schemas.microsoft.com/office/drawing/2014/main" id="{81F48178-FADF-136E-DDDF-35ABAEC0E7B6}"/>
                </a:ext>
              </a:extLst>
            </p:cNvPr>
            <p:cNvSpPr txBox="1"/>
            <p:nvPr/>
          </p:nvSpPr>
          <p:spPr>
            <a:xfrm>
              <a:off x="2440880" y="1043472"/>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19%</a:t>
              </a:r>
              <a:endParaRPr lang="en-CI" sz="1320" kern="0">
                <a:solidFill>
                  <a:srgbClr val="000000"/>
                </a:solidFill>
                <a:latin typeface="Arial MT"/>
                <a:ea typeface="Arial MT"/>
                <a:cs typeface="Arial MT"/>
                <a:sym typeface="Calibri"/>
              </a:endParaRPr>
            </a:p>
          </p:txBody>
        </p:sp>
        <p:sp>
          <p:nvSpPr>
            <p:cNvPr id="37" name="Textbox 111">
              <a:extLst>
                <a:ext uri="{FF2B5EF4-FFF2-40B4-BE49-F238E27FC236}">
                  <a16:creationId xmlns:a16="http://schemas.microsoft.com/office/drawing/2014/main" id="{D4C1F6FA-E566-B5B6-F0C7-CCBA5EC9B8AB}"/>
                </a:ext>
              </a:extLst>
            </p:cNvPr>
            <p:cNvSpPr txBox="1"/>
            <p:nvPr/>
          </p:nvSpPr>
          <p:spPr>
            <a:xfrm>
              <a:off x="330163" y="1039058"/>
              <a:ext cx="808990" cy="130175"/>
            </a:xfrm>
            <a:prstGeom prst="rect">
              <a:avLst/>
            </a:prstGeom>
          </p:spPr>
          <p:txBody>
            <a:bodyPr wrap="square" lIns="0" tIns="0" rIns="0" bIns="0" rtlCol="0">
              <a:noAutofit/>
            </a:bodyPr>
            <a:lstStyle/>
            <a:p>
              <a:pPr defTabSz="1097280" hangingPunct="0">
                <a:lnSpc>
                  <a:spcPts val="1224"/>
                </a:lnSpc>
              </a:pPr>
              <a:r>
                <a:rPr lang="en-US" sz="1080" b="1" kern="0">
                  <a:solidFill>
                    <a:srgbClr val="000000"/>
                  </a:solidFill>
                  <a:latin typeface="Arial" panose="020B0604020202020204" pitchFamily="34" charset="0"/>
                  <a:ea typeface="Arial MT"/>
                  <a:cs typeface="Arial MT"/>
                  <a:sym typeface="Calibri"/>
                </a:rPr>
                <a:t>Very</a:t>
              </a:r>
              <a:r>
                <a:rPr lang="en-US" sz="1080" b="1" kern="0" spc="-12">
                  <a:solidFill>
                    <a:srgbClr val="000000"/>
                  </a:solidFill>
                  <a:latin typeface="Arial" panose="020B0604020202020204" pitchFamily="34" charset="0"/>
                  <a:ea typeface="Arial MT"/>
                  <a:cs typeface="Arial MT"/>
                  <a:sym typeface="Calibri"/>
                </a:rPr>
                <a:t> thorough</a:t>
              </a:r>
              <a:endParaRPr lang="en-CI" sz="1320" kern="0">
                <a:solidFill>
                  <a:srgbClr val="000000"/>
                </a:solidFill>
                <a:latin typeface="Arial MT"/>
                <a:ea typeface="Arial MT"/>
                <a:cs typeface="Arial MT"/>
                <a:sym typeface="Calibri"/>
              </a:endParaRPr>
            </a:p>
          </p:txBody>
        </p:sp>
        <p:sp>
          <p:nvSpPr>
            <p:cNvPr id="38" name="Textbox 112">
              <a:extLst>
                <a:ext uri="{FF2B5EF4-FFF2-40B4-BE49-F238E27FC236}">
                  <a16:creationId xmlns:a16="http://schemas.microsoft.com/office/drawing/2014/main" id="{00A5A376-AEDC-E766-B625-F9A0B455490E}"/>
                </a:ext>
              </a:extLst>
            </p:cNvPr>
            <p:cNvSpPr txBox="1"/>
            <p:nvPr/>
          </p:nvSpPr>
          <p:spPr>
            <a:xfrm>
              <a:off x="314134" y="170795"/>
              <a:ext cx="4042410" cy="539750"/>
            </a:xfrm>
            <a:prstGeom prst="rect">
              <a:avLst/>
            </a:prstGeom>
          </p:spPr>
          <p:txBody>
            <a:bodyPr wrap="square" lIns="0" tIns="0" rIns="0" bIns="0" rtlCol="0">
              <a:noAutofit/>
            </a:bodyPr>
            <a:lstStyle/>
            <a:p>
              <a:pPr marL="271272" indent="-272034" defTabSz="1097280" hangingPunct="0">
                <a:lnSpc>
                  <a:spcPct val="105000"/>
                </a:lnSpc>
              </a:pPr>
              <a:r>
                <a:rPr lang="en-US" sz="2160" kern="0" dirty="0">
                  <a:solidFill>
                    <a:srgbClr val="000000"/>
                  </a:solidFill>
                  <a:latin typeface="Arial MT"/>
                  <a:ea typeface="Arial MT"/>
                  <a:cs typeface="Arial MT"/>
                  <a:sym typeface="Calibri"/>
                </a:rPr>
                <a:t>How would you describe the instruction given when you joined the church?</a:t>
              </a:r>
              <a:endParaRPr lang="en-CI" sz="1320" kern="0" dirty="0">
                <a:solidFill>
                  <a:srgbClr val="000000"/>
                </a:solidFill>
                <a:latin typeface="Arial MT"/>
                <a:ea typeface="Arial MT"/>
                <a:cs typeface="Arial MT"/>
                <a:sym typeface="Calibri"/>
              </a:endParaRPr>
            </a:p>
          </p:txBody>
        </p:sp>
      </p:grpSp>
    </p:spTree>
    <p:extLst>
      <p:ext uri="{BB962C8B-B14F-4D97-AF65-F5344CB8AC3E}">
        <p14:creationId xmlns:p14="http://schemas.microsoft.com/office/powerpoint/2010/main" val="833313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3D299-82DD-3669-1F0F-629CBC88C0A2}"/>
              </a:ext>
            </a:extLst>
          </p:cNvPr>
          <p:cNvSpPr>
            <a:spLocks noGrp="1"/>
          </p:cNvSpPr>
          <p:nvPr>
            <p:ph type="title"/>
          </p:nvPr>
        </p:nvSpPr>
        <p:spPr/>
        <p:txBody>
          <a:bodyPr>
            <a:normAutofit fontScale="90000"/>
          </a:bodyPr>
          <a:lstStyle/>
          <a:p>
            <a:pPr algn="ctr"/>
            <a:r>
              <a:rPr lang="en-US" dirty="0">
                <a:solidFill>
                  <a:srgbClr val="FF0000"/>
                </a:solidFill>
                <a:latin typeface="Arial Rounded MT Bold" panose="020F0704030504030204" pitchFamily="34" charset="77"/>
                <a:ea typeface="Arial MT"/>
                <a:cs typeface="Arial MT"/>
              </a:rPr>
              <a:t>How would you describe the instruction given when you joined the church?</a:t>
            </a:r>
            <a:endParaRPr lang="en-CI" dirty="0">
              <a:solidFill>
                <a:srgbClr val="FF0000"/>
              </a:solidFill>
              <a:latin typeface="Arial Rounded MT Bold" panose="020F0704030504030204" pitchFamily="34" charset="77"/>
            </a:endParaRPr>
          </a:p>
        </p:txBody>
      </p:sp>
      <p:sp>
        <p:nvSpPr>
          <p:cNvPr id="4" name="Content Placeholder 3">
            <a:extLst>
              <a:ext uri="{FF2B5EF4-FFF2-40B4-BE49-F238E27FC236}">
                <a16:creationId xmlns:a16="http://schemas.microsoft.com/office/drawing/2014/main" id="{E065C5BA-BE7B-10EC-7032-CCCA31ECBA3A}"/>
              </a:ext>
            </a:extLst>
          </p:cNvPr>
          <p:cNvSpPr>
            <a:spLocks noGrp="1"/>
          </p:cNvSpPr>
          <p:nvPr>
            <p:ph sz="half" idx="2"/>
          </p:nvPr>
        </p:nvSpPr>
        <p:spPr/>
        <p:txBody>
          <a:bodyPr>
            <a:normAutofit fontScale="92500" lnSpcReduction="20000"/>
          </a:bodyPr>
          <a:lstStyle/>
          <a:p>
            <a:pPr>
              <a:lnSpc>
                <a:spcPct val="120000"/>
              </a:lnSpc>
            </a:pPr>
            <a:r>
              <a:rPr lang="en-US" dirty="0">
                <a:highlight>
                  <a:srgbClr val="00FF00"/>
                </a:highlight>
                <a:latin typeface="Arial Rounded MT Bold" panose="020F0704030504030204" pitchFamily="34" charset="77"/>
              </a:rPr>
              <a:t>A long-standing myth is that church dropouts are related to pastors and evangelists who do not adequately prepare candidates for baptism</a:t>
            </a:r>
            <a:r>
              <a:rPr lang="en-US" dirty="0">
                <a:latin typeface="Arial Rounded MT Bold" panose="020F0704030504030204" pitchFamily="34" charset="77"/>
              </a:rPr>
              <a:t>. Previous research has shown that this is largely untrue. The evidence on this page supports that previous research.</a:t>
            </a:r>
            <a:endParaRPr lang="en-CI" dirty="0">
              <a:latin typeface="Arial Rounded MT Bold" panose="020F0704030504030204" pitchFamily="34" charset="77"/>
            </a:endParaRPr>
          </a:p>
        </p:txBody>
      </p:sp>
      <p:grpSp>
        <p:nvGrpSpPr>
          <p:cNvPr id="5" name="Group 4">
            <a:extLst>
              <a:ext uri="{FF2B5EF4-FFF2-40B4-BE49-F238E27FC236}">
                <a16:creationId xmlns:a16="http://schemas.microsoft.com/office/drawing/2014/main" id="{F774BF93-6D60-CA27-EB51-EE9B8F6CFD0A}"/>
              </a:ext>
            </a:extLst>
          </p:cNvPr>
          <p:cNvGrpSpPr>
            <a:grpSpLocks/>
          </p:cNvGrpSpPr>
          <p:nvPr/>
        </p:nvGrpSpPr>
        <p:grpSpPr>
          <a:xfrm>
            <a:off x="1005840" y="2709863"/>
            <a:ext cx="5577840" cy="4183380"/>
            <a:chOff x="4762" y="4762"/>
            <a:chExt cx="4648200" cy="3486150"/>
          </a:xfrm>
        </p:grpSpPr>
        <p:sp>
          <p:nvSpPr>
            <p:cNvPr id="6" name="Graphic 80">
              <a:extLst>
                <a:ext uri="{FF2B5EF4-FFF2-40B4-BE49-F238E27FC236}">
                  <a16:creationId xmlns:a16="http://schemas.microsoft.com/office/drawing/2014/main" id="{DBC1AF9E-8417-C235-F47D-ACE89927CEDC}"/>
                </a:ext>
              </a:extLst>
            </p:cNvPr>
            <p:cNvSpPr/>
            <p:nvPr/>
          </p:nvSpPr>
          <p:spPr>
            <a:xfrm>
              <a:off x="4762" y="4762"/>
              <a:ext cx="4648200" cy="3486150"/>
            </a:xfrm>
            <a:custGeom>
              <a:avLst/>
              <a:gdLst/>
              <a:ahLst/>
              <a:cxnLst/>
              <a:rect l="l" t="t" r="r" b="b"/>
              <a:pathLst>
                <a:path w="4648200" h="3486150">
                  <a:moveTo>
                    <a:pt x="4648200" y="0"/>
                  </a:moveTo>
                  <a:lnTo>
                    <a:pt x="0" y="0"/>
                  </a:lnTo>
                  <a:lnTo>
                    <a:pt x="0" y="3486150"/>
                  </a:lnTo>
                  <a:lnTo>
                    <a:pt x="4648200" y="3486150"/>
                  </a:lnTo>
                  <a:lnTo>
                    <a:pt x="4648200" y="0"/>
                  </a:lnTo>
                  <a:close/>
                </a:path>
              </a:pathLst>
            </a:custGeom>
            <a:ln w="9525">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7" name="Graphic 81">
              <a:extLst>
                <a:ext uri="{FF2B5EF4-FFF2-40B4-BE49-F238E27FC236}">
                  <a16:creationId xmlns:a16="http://schemas.microsoft.com/office/drawing/2014/main" id="{49B05A16-F69B-580D-E8DC-6CF8E1876A83}"/>
                </a:ext>
              </a:extLst>
            </p:cNvPr>
            <p:cNvSpPr/>
            <p:nvPr/>
          </p:nvSpPr>
          <p:spPr>
            <a:xfrm>
              <a:off x="1849564" y="890968"/>
              <a:ext cx="1249045" cy="2153920"/>
            </a:xfrm>
            <a:custGeom>
              <a:avLst/>
              <a:gdLst/>
              <a:ahLst/>
              <a:cxnLst/>
              <a:rect l="l" t="t" r="r" b="b"/>
              <a:pathLst>
                <a:path w="1249045" h="2153920">
                  <a:moveTo>
                    <a:pt x="0" y="1597152"/>
                  </a:moveTo>
                  <a:lnTo>
                    <a:pt x="0" y="2153412"/>
                  </a:lnTo>
                </a:path>
                <a:path w="1249045" h="2153920">
                  <a:moveTo>
                    <a:pt x="0" y="0"/>
                  </a:moveTo>
                  <a:lnTo>
                    <a:pt x="0" y="130302"/>
                  </a:lnTo>
                </a:path>
                <a:path w="1249045" h="2153920">
                  <a:moveTo>
                    <a:pt x="0" y="304800"/>
                  </a:moveTo>
                  <a:lnTo>
                    <a:pt x="0" y="561594"/>
                  </a:lnTo>
                </a:path>
                <a:path w="1249045" h="2153920">
                  <a:moveTo>
                    <a:pt x="0" y="1166622"/>
                  </a:moveTo>
                  <a:lnTo>
                    <a:pt x="0" y="1422654"/>
                  </a:lnTo>
                </a:path>
                <a:path w="1249045" h="2153920">
                  <a:moveTo>
                    <a:pt x="0" y="735329"/>
                  </a:moveTo>
                  <a:lnTo>
                    <a:pt x="0" y="992124"/>
                  </a:lnTo>
                </a:path>
                <a:path w="1249045" h="2153920">
                  <a:moveTo>
                    <a:pt x="624839" y="1166622"/>
                  </a:moveTo>
                  <a:lnTo>
                    <a:pt x="624839" y="2153412"/>
                  </a:lnTo>
                </a:path>
                <a:path w="1249045" h="2153920">
                  <a:moveTo>
                    <a:pt x="624839" y="735329"/>
                  </a:moveTo>
                  <a:lnTo>
                    <a:pt x="624839" y="992124"/>
                  </a:lnTo>
                </a:path>
                <a:path w="1249045" h="2153920">
                  <a:moveTo>
                    <a:pt x="624839" y="0"/>
                  </a:moveTo>
                  <a:lnTo>
                    <a:pt x="624839" y="561594"/>
                  </a:lnTo>
                </a:path>
                <a:path w="1249045" h="2153920">
                  <a:moveTo>
                    <a:pt x="1248918" y="735329"/>
                  </a:moveTo>
                  <a:lnTo>
                    <a:pt x="1248918" y="2153412"/>
                  </a:lnTo>
                </a:path>
                <a:path w="1249045" h="2153920">
                  <a:moveTo>
                    <a:pt x="1248918" y="0"/>
                  </a:moveTo>
                  <a:lnTo>
                    <a:pt x="1248918" y="561594"/>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8" name="Graphic 82">
              <a:extLst>
                <a:ext uri="{FF2B5EF4-FFF2-40B4-BE49-F238E27FC236}">
                  <a16:creationId xmlns:a16="http://schemas.microsoft.com/office/drawing/2014/main" id="{8B3975FB-CA4A-6DDC-B762-F2FB344C9812}"/>
                </a:ext>
              </a:extLst>
            </p:cNvPr>
            <p:cNvSpPr/>
            <p:nvPr/>
          </p:nvSpPr>
          <p:spPr>
            <a:xfrm>
              <a:off x="3723322" y="890968"/>
              <a:ext cx="1270" cy="2153920"/>
            </a:xfrm>
            <a:custGeom>
              <a:avLst/>
              <a:gdLst/>
              <a:ahLst/>
              <a:cxnLst/>
              <a:rect l="l" t="t" r="r" b="b"/>
              <a:pathLst>
                <a:path h="2153920">
                  <a:moveTo>
                    <a:pt x="0" y="0"/>
                  </a:moveTo>
                  <a:lnTo>
                    <a:pt x="0" y="2153412"/>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9" name="Graphic 83">
              <a:extLst>
                <a:ext uri="{FF2B5EF4-FFF2-40B4-BE49-F238E27FC236}">
                  <a16:creationId xmlns:a16="http://schemas.microsoft.com/office/drawing/2014/main" id="{C0FC39CB-64DF-174A-6656-298E29C9F87C}"/>
                </a:ext>
              </a:extLst>
            </p:cNvPr>
            <p:cNvSpPr/>
            <p:nvPr/>
          </p:nvSpPr>
          <p:spPr>
            <a:xfrm>
              <a:off x="4347400" y="890968"/>
              <a:ext cx="1270" cy="2153920"/>
            </a:xfrm>
            <a:custGeom>
              <a:avLst/>
              <a:gdLst/>
              <a:ahLst/>
              <a:cxnLst/>
              <a:rect l="l" t="t" r="r" b="b"/>
              <a:pathLst>
                <a:path h="2153920">
                  <a:moveTo>
                    <a:pt x="0" y="0"/>
                  </a:moveTo>
                  <a:lnTo>
                    <a:pt x="0" y="2153412"/>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0" name="Graphic 84">
              <a:extLst>
                <a:ext uri="{FF2B5EF4-FFF2-40B4-BE49-F238E27FC236}">
                  <a16:creationId xmlns:a16="http://schemas.microsoft.com/office/drawing/2014/main" id="{07292F89-3728-539A-5F2D-E110557BB9DA}"/>
                </a:ext>
              </a:extLst>
            </p:cNvPr>
            <p:cNvSpPr/>
            <p:nvPr/>
          </p:nvSpPr>
          <p:spPr>
            <a:xfrm>
              <a:off x="1225486" y="890968"/>
              <a:ext cx="3122295" cy="2153920"/>
            </a:xfrm>
            <a:custGeom>
              <a:avLst/>
              <a:gdLst/>
              <a:ahLst/>
              <a:cxnLst/>
              <a:rect l="l" t="t" r="r" b="b"/>
              <a:pathLst>
                <a:path w="3122295" h="2153920">
                  <a:moveTo>
                    <a:pt x="0" y="0"/>
                  </a:moveTo>
                  <a:lnTo>
                    <a:pt x="3121914" y="0"/>
                  </a:lnTo>
                  <a:lnTo>
                    <a:pt x="3121914" y="2153412"/>
                  </a:lnTo>
                  <a:lnTo>
                    <a:pt x="0" y="2153412"/>
                  </a:ln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1" name="Graphic 85">
              <a:extLst>
                <a:ext uri="{FF2B5EF4-FFF2-40B4-BE49-F238E27FC236}">
                  <a16:creationId xmlns:a16="http://schemas.microsoft.com/office/drawing/2014/main" id="{63FD16D1-DD86-06BD-ACAE-103B7E96AE6B}"/>
                </a:ext>
              </a:extLst>
            </p:cNvPr>
            <p:cNvSpPr/>
            <p:nvPr/>
          </p:nvSpPr>
          <p:spPr>
            <a:xfrm>
              <a:off x="1225486" y="2744914"/>
              <a:ext cx="498475" cy="173990"/>
            </a:xfrm>
            <a:custGeom>
              <a:avLst/>
              <a:gdLst/>
              <a:ahLst/>
              <a:cxnLst/>
              <a:rect l="l" t="t" r="r" b="b"/>
              <a:pathLst>
                <a:path w="498475" h="173990">
                  <a:moveTo>
                    <a:pt x="498348" y="0"/>
                  </a:moveTo>
                  <a:lnTo>
                    <a:pt x="0" y="0"/>
                  </a:lnTo>
                  <a:lnTo>
                    <a:pt x="0" y="173736"/>
                  </a:lnTo>
                  <a:lnTo>
                    <a:pt x="498348" y="173736"/>
                  </a:lnTo>
                  <a:lnTo>
                    <a:pt x="498348"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2" name="Graphic 86">
              <a:extLst>
                <a:ext uri="{FF2B5EF4-FFF2-40B4-BE49-F238E27FC236}">
                  <a16:creationId xmlns:a16="http://schemas.microsoft.com/office/drawing/2014/main" id="{28E25CA2-473B-36E6-39E5-209C4080B0B4}"/>
                </a:ext>
              </a:extLst>
            </p:cNvPr>
            <p:cNvSpPr/>
            <p:nvPr/>
          </p:nvSpPr>
          <p:spPr>
            <a:xfrm>
              <a:off x="1225486" y="2744914"/>
              <a:ext cx="498475" cy="173990"/>
            </a:xfrm>
            <a:custGeom>
              <a:avLst/>
              <a:gdLst/>
              <a:ahLst/>
              <a:cxnLst/>
              <a:rect l="l" t="t" r="r" b="b"/>
              <a:pathLst>
                <a:path w="498475" h="173990">
                  <a:moveTo>
                    <a:pt x="0" y="0"/>
                  </a:moveTo>
                  <a:lnTo>
                    <a:pt x="498348" y="0"/>
                  </a:lnTo>
                  <a:lnTo>
                    <a:pt x="498348" y="173736"/>
                  </a:lnTo>
                  <a:lnTo>
                    <a:pt x="0" y="173736"/>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3" name="Graphic 87">
              <a:extLst>
                <a:ext uri="{FF2B5EF4-FFF2-40B4-BE49-F238E27FC236}">
                  <a16:creationId xmlns:a16="http://schemas.microsoft.com/office/drawing/2014/main" id="{B715C6DD-039A-B183-B465-02BC84E385E7}"/>
                </a:ext>
              </a:extLst>
            </p:cNvPr>
            <p:cNvSpPr/>
            <p:nvPr/>
          </p:nvSpPr>
          <p:spPr>
            <a:xfrm>
              <a:off x="1225486" y="2313622"/>
              <a:ext cx="687705" cy="174625"/>
            </a:xfrm>
            <a:custGeom>
              <a:avLst/>
              <a:gdLst/>
              <a:ahLst/>
              <a:cxnLst/>
              <a:rect l="l" t="t" r="r" b="b"/>
              <a:pathLst>
                <a:path w="687705" h="174625">
                  <a:moveTo>
                    <a:pt x="687324" y="0"/>
                  </a:moveTo>
                  <a:lnTo>
                    <a:pt x="0" y="0"/>
                  </a:lnTo>
                  <a:lnTo>
                    <a:pt x="0" y="174498"/>
                  </a:lnTo>
                  <a:lnTo>
                    <a:pt x="687324" y="174498"/>
                  </a:lnTo>
                  <a:lnTo>
                    <a:pt x="687324"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4" name="Graphic 88">
              <a:extLst>
                <a:ext uri="{FF2B5EF4-FFF2-40B4-BE49-F238E27FC236}">
                  <a16:creationId xmlns:a16="http://schemas.microsoft.com/office/drawing/2014/main" id="{FD53DB09-8D36-B32F-03C0-908D018D238A}"/>
                </a:ext>
              </a:extLst>
            </p:cNvPr>
            <p:cNvSpPr/>
            <p:nvPr/>
          </p:nvSpPr>
          <p:spPr>
            <a:xfrm>
              <a:off x="1225486" y="2313622"/>
              <a:ext cx="687705" cy="174625"/>
            </a:xfrm>
            <a:custGeom>
              <a:avLst/>
              <a:gdLst/>
              <a:ahLst/>
              <a:cxnLst/>
              <a:rect l="l" t="t" r="r" b="b"/>
              <a:pathLst>
                <a:path w="687705" h="174625">
                  <a:moveTo>
                    <a:pt x="0" y="0"/>
                  </a:moveTo>
                  <a:lnTo>
                    <a:pt x="687324" y="0"/>
                  </a:lnTo>
                  <a:lnTo>
                    <a:pt x="687324" y="174498"/>
                  </a:lnTo>
                  <a:lnTo>
                    <a:pt x="0" y="174498"/>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5" name="Graphic 89">
              <a:extLst>
                <a:ext uri="{FF2B5EF4-FFF2-40B4-BE49-F238E27FC236}">
                  <a16:creationId xmlns:a16="http://schemas.microsoft.com/office/drawing/2014/main" id="{FB7F012D-8148-28C9-1109-91E22ACA9039}"/>
                </a:ext>
              </a:extLst>
            </p:cNvPr>
            <p:cNvSpPr/>
            <p:nvPr/>
          </p:nvSpPr>
          <p:spPr>
            <a:xfrm>
              <a:off x="1225486" y="1883092"/>
              <a:ext cx="1500505" cy="174625"/>
            </a:xfrm>
            <a:custGeom>
              <a:avLst/>
              <a:gdLst/>
              <a:ahLst/>
              <a:cxnLst/>
              <a:rect l="l" t="t" r="r" b="b"/>
              <a:pathLst>
                <a:path w="1500505" h="174625">
                  <a:moveTo>
                    <a:pt x="1500377" y="0"/>
                  </a:moveTo>
                  <a:lnTo>
                    <a:pt x="0" y="0"/>
                  </a:lnTo>
                  <a:lnTo>
                    <a:pt x="0" y="174498"/>
                  </a:lnTo>
                  <a:lnTo>
                    <a:pt x="1500377" y="174498"/>
                  </a:lnTo>
                  <a:lnTo>
                    <a:pt x="1500377"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6" name="Graphic 90">
              <a:extLst>
                <a:ext uri="{FF2B5EF4-FFF2-40B4-BE49-F238E27FC236}">
                  <a16:creationId xmlns:a16="http://schemas.microsoft.com/office/drawing/2014/main" id="{66F46CF1-52CD-7081-DBC7-08649D7A5C01}"/>
                </a:ext>
              </a:extLst>
            </p:cNvPr>
            <p:cNvSpPr/>
            <p:nvPr/>
          </p:nvSpPr>
          <p:spPr>
            <a:xfrm>
              <a:off x="1225486" y="1883092"/>
              <a:ext cx="1500505" cy="174625"/>
            </a:xfrm>
            <a:custGeom>
              <a:avLst/>
              <a:gdLst/>
              <a:ahLst/>
              <a:cxnLst/>
              <a:rect l="l" t="t" r="r" b="b"/>
              <a:pathLst>
                <a:path w="1500505" h="174625">
                  <a:moveTo>
                    <a:pt x="0" y="0"/>
                  </a:moveTo>
                  <a:lnTo>
                    <a:pt x="1500377" y="0"/>
                  </a:lnTo>
                  <a:lnTo>
                    <a:pt x="1500377" y="174498"/>
                  </a:lnTo>
                  <a:lnTo>
                    <a:pt x="0" y="174498"/>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7" name="Graphic 91">
              <a:extLst>
                <a:ext uri="{FF2B5EF4-FFF2-40B4-BE49-F238E27FC236}">
                  <a16:creationId xmlns:a16="http://schemas.microsoft.com/office/drawing/2014/main" id="{54DD5255-7F65-1850-1DC4-A0FD9C4BF661}"/>
                </a:ext>
              </a:extLst>
            </p:cNvPr>
            <p:cNvSpPr/>
            <p:nvPr/>
          </p:nvSpPr>
          <p:spPr>
            <a:xfrm>
              <a:off x="1225486" y="1452562"/>
              <a:ext cx="2372360" cy="173990"/>
            </a:xfrm>
            <a:custGeom>
              <a:avLst/>
              <a:gdLst/>
              <a:ahLst/>
              <a:cxnLst/>
              <a:rect l="l" t="t" r="r" b="b"/>
              <a:pathLst>
                <a:path w="2372360" h="173990">
                  <a:moveTo>
                    <a:pt x="2372105" y="0"/>
                  </a:moveTo>
                  <a:lnTo>
                    <a:pt x="0" y="0"/>
                  </a:lnTo>
                  <a:lnTo>
                    <a:pt x="0" y="173735"/>
                  </a:lnTo>
                  <a:lnTo>
                    <a:pt x="2372105" y="173735"/>
                  </a:lnTo>
                  <a:lnTo>
                    <a:pt x="2372105"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8" name="Graphic 92">
              <a:extLst>
                <a:ext uri="{FF2B5EF4-FFF2-40B4-BE49-F238E27FC236}">
                  <a16:creationId xmlns:a16="http://schemas.microsoft.com/office/drawing/2014/main" id="{8FAC5EB8-7E06-B295-98A9-62F7701FB8A6}"/>
                </a:ext>
              </a:extLst>
            </p:cNvPr>
            <p:cNvSpPr/>
            <p:nvPr/>
          </p:nvSpPr>
          <p:spPr>
            <a:xfrm>
              <a:off x="1225486" y="1452562"/>
              <a:ext cx="2372360" cy="173990"/>
            </a:xfrm>
            <a:custGeom>
              <a:avLst/>
              <a:gdLst/>
              <a:ahLst/>
              <a:cxnLst/>
              <a:rect l="l" t="t" r="r" b="b"/>
              <a:pathLst>
                <a:path w="2372360" h="173990">
                  <a:moveTo>
                    <a:pt x="0" y="0"/>
                  </a:moveTo>
                  <a:lnTo>
                    <a:pt x="2372105" y="0"/>
                  </a:lnTo>
                  <a:lnTo>
                    <a:pt x="2372105" y="173735"/>
                  </a:lnTo>
                  <a:lnTo>
                    <a:pt x="0" y="173735"/>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9" name="Graphic 93">
              <a:extLst>
                <a:ext uri="{FF2B5EF4-FFF2-40B4-BE49-F238E27FC236}">
                  <a16:creationId xmlns:a16="http://schemas.microsoft.com/office/drawing/2014/main" id="{8ED0E005-1420-8A11-5531-993903672E8D}"/>
                </a:ext>
              </a:extLst>
            </p:cNvPr>
            <p:cNvSpPr/>
            <p:nvPr/>
          </p:nvSpPr>
          <p:spPr>
            <a:xfrm>
              <a:off x="1225486" y="1021270"/>
              <a:ext cx="1186180" cy="174625"/>
            </a:xfrm>
            <a:custGeom>
              <a:avLst/>
              <a:gdLst/>
              <a:ahLst/>
              <a:cxnLst/>
              <a:rect l="l" t="t" r="r" b="b"/>
              <a:pathLst>
                <a:path w="1186180" h="174625">
                  <a:moveTo>
                    <a:pt x="1185672" y="0"/>
                  </a:moveTo>
                  <a:lnTo>
                    <a:pt x="0" y="0"/>
                  </a:lnTo>
                  <a:lnTo>
                    <a:pt x="0" y="174498"/>
                  </a:lnTo>
                  <a:lnTo>
                    <a:pt x="1185672" y="174498"/>
                  </a:lnTo>
                  <a:lnTo>
                    <a:pt x="1185672"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dirty="0">
                <a:solidFill>
                  <a:srgbClr val="000000"/>
                </a:solidFill>
                <a:latin typeface="Calibri" panose="020F0502020204030204"/>
                <a:sym typeface="Calibri"/>
              </a:endParaRPr>
            </a:p>
          </p:txBody>
        </p:sp>
        <p:sp>
          <p:nvSpPr>
            <p:cNvPr id="20" name="Graphic 94">
              <a:extLst>
                <a:ext uri="{FF2B5EF4-FFF2-40B4-BE49-F238E27FC236}">
                  <a16:creationId xmlns:a16="http://schemas.microsoft.com/office/drawing/2014/main" id="{5219CACF-DBFF-CA17-D0D6-B8E6A70B1E5D}"/>
                </a:ext>
              </a:extLst>
            </p:cNvPr>
            <p:cNvSpPr/>
            <p:nvPr/>
          </p:nvSpPr>
          <p:spPr>
            <a:xfrm>
              <a:off x="1225486" y="1021270"/>
              <a:ext cx="1186180" cy="174625"/>
            </a:xfrm>
            <a:custGeom>
              <a:avLst/>
              <a:gdLst/>
              <a:ahLst/>
              <a:cxnLst/>
              <a:rect l="l" t="t" r="r" b="b"/>
              <a:pathLst>
                <a:path w="1186180" h="174625">
                  <a:moveTo>
                    <a:pt x="0" y="0"/>
                  </a:moveTo>
                  <a:lnTo>
                    <a:pt x="1185672" y="0"/>
                  </a:lnTo>
                  <a:lnTo>
                    <a:pt x="1185672" y="174498"/>
                  </a:lnTo>
                  <a:lnTo>
                    <a:pt x="0" y="174498"/>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1" name="Graphic 95">
              <a:extLst>
                <a:ext uri="{FF2B5EF4-FFF2-40B4-BE49-F238E27FC236}">
                  <a16:creationId xmlns:a16="http://schemas.microsoft.com/office/drawing/2014/main" id="{5EC911BD-D9F6-11CD-7A05-3D2D3783D9BF}"/>
                </a:ext>
              </a:extLst>
            </p:cNvPr>
            <p:cNvSpPr/>
            <p:nvPr/>
          </p:nvSpPr>
          <p:spPr>
            <a:xfrm>
              <a:off x="1225486" y="890968"/>
              <a:ext cx="1270" cy="2153920"/>
            </a:xfrm>
            <a:custGeom>
              <a:avLst/>
              <a:gdLst/>
              <a:ahLst/>
              <a:cxnLst/>
              <a:rect l="l" t="t" r="r" b="b"/>
              <a:pathLst>
                <a:path h="2153920">
                  <a:moveTo>
                    <a:pt x="0" y="0"/>
                  </a:moveTo>
                  <a:lnTo>
                    <a:pt x="0" y="2153412"/>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2" name="Graphic 96">
              <a:extLst>
                <a:ext uri="{FF2B5EF4-FFF2-40B4-BE49-F238E27FC236}">
                  <a16:creationId xmlns:a16="http://schemas.microsoft.com/office/drawing/2014/main" id="{EEABC9E9-E98E-1DBE-0DBA-5D8FC28A0EF9}"/>
                </a:ext>
              </a:extLst>
            </p:cNvPr>
            <p:cNvSpPr/>
            <p:nvPr/>
          </p:nvSpPr>
          <p:spPr>
            <a:xfrm>
              <a:off x="1186624" y="3044380"/>
              <a:ext cx="39370" cy="1270"/>
            </a:xfrm>
            <a:custGeom>
              <a:avLst/>
              <a:gdLst/>
              <a:ahLst/>
              <a:cxnLst/>
              <a:rect l="l" t="t" r="r" b="b"/>
              <a:pathLst>
                <a:path w="39370">
                  <a:moveTo>
                    <a:pt x="0" y="0"/>
                  </a:moveTo>
                  <a:lnTo>
                    <a:pt x="38862"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3" name="Graphic 97">
              <a:extLst>
                <a:ext uri="{FF2B5EF4-FFF2-40B4-BE49-F238E27FC236}">
                  <a16:creationId xmlns:a16="http://schemas.microsoft.com/office/drawing/2014/main" id="{995406C1-CD96-7BB0-0E68-3D1B3CF54A5D}"/>
                </a:ext>
              </a:extLst>
            </p:cNvPr>
            <p:cNvSpPr/>
            <p:nvPr/>
          </p:nvSpPr>
          <p:spPr>
            <a:xfrm>
              <a:off x="1186624" y="2613850"/>
              <a:ext cx="39370" cy="1270"/>
            </a:xfrm>
            <a:custGeom>
              <a:avLst/>
              <a:gdLst/>
              <a:ahLst/>
              <a:cxnLst/>
              <a:rect l="l" t="t" r="r" b="b"/>
              <a:pathLst>
                <a:path w="39370">
                  <a:moveTo>
                    <a:pt x="0" y="0"/>
                  </a:moveTo>
                  <a:lnTo>
                    <a:pt x="38862"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4" name="Graphic 98">
              <a:extLst>
                <a:ext uri="{FF2B5EF4-FFF2-40B4-BE49-F238E27FC236}">
                  <a16:creationId xmlns:a16="http://schemas.microsoft.com/office/drawing/2014/main" id="{6D8452DF-833E-D5D8-DF06-EABF6F76BEAD}"/>
                </a:ext>
              </a:extLst>
            </p:cNvPr>
            <p:cNvSpPr/>
            <p:nvPr/>
          </p:nvSpPr>
          <p:spPr>
            <a:xfrm>
              <a:off x="1186624" y="2183320"/>
              <a:ext cx="39370" cy="1270"/>
            </a:xfrm>
            <a:custGeom>
              <a:avLst/>
              <a:gdLst/>
              <a:ahLst/>
              <a:cxnLst/>
              <a:rect l="l" t="t" r="r" b="b"/>
              <a:pathLst>
                <a:path w="39370">
                  <a:moveTo>
                    <a:pt x="0" y="0"/>
                  </a:moveTo>
                  <a:lnTo>
                    <a:pt x="38862"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5" name="Graphic 99">
              <a:extLst>
                <a:ext uri="{FF2B5EF4-FFF2-40B4-BE49-F238E27FC236}">
                  <a16:creationId xmlns:a16="http://schemas.microsoft.com/office/drawing/2014/main" id="{A72DD64E-7FAD-7648-D91F-F7AF8CCFAE27}"/>
                </a:ext>
              </a:extLst>
            </p:cNvPr>
            <p:cNvSpPr/>
            <p:nvPr/>
          </p:nvSpPr>
          <p:spPr>
            <a:xfrm>
              <a:off x="1186624" y="1752028"/>
              <a:ext cx="39370" cy="1270"/>
            </a:xfrm>
            <a:custGeom>
              <a:avLst/>
              <a:gdLst/>
              <a:ahLst/>
              <a:cxnLst/>
              <a:rect l="l" t="t" r="r" b="b"/>
              <a:pathLst>
                <a:path w="39370">
                  <a:moveTo>
                    <a:pt x="0" y="0"/>
                  </a:moveTo>
                  <a:lnTo>
                    <a:pt x="38862"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6" name="Graphic 100">
              <a:extLst>
                <a:ext uri="{FF2B5EF4-FFF2-40B4-BE49-F238E27FC236}">
                  <a16:creationId xmlns:a16="http://schemas.microsoft.com/office/drawing/2014/main" id="{EC1AC7E8-F168-0704-45DB-5CB1959AA5F3}"/>
                </a:ext>
              </a:extLst>
            </p:cNvPr>
            <p:cNvSpPr/>
            <p:nvPr/>
          </p:nvSpPr>
          <p:spPr>
            <a:xfrm>
              <a:off x="1186624" y="1321498"/>
              <a:ext cx="39370" cy="1270"/>
            </a:xfrm>
            <a:custGeom>
              <a:avLst/>
              <a:gdLst/>
              <a:ahLst/>
              <a:cxnLst/>
              <a:rect l="l" t="t" r="r" b="b"/>
              <a:pathLst>
                <a:path w="39370">
                  <a:moveTo>
                    <a:pt x="0" y="0"/>
                  </a:moveTo>
                  <a:lnTo>
                    <a:pt x="38862"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7" name="Graphic 101">
              <a:extLst>
                <a:ext uri="{FF2B5EF4-FFF2-40B4-BE49-F238E27FC236}">
                  <a16:creationId xmlns:a16="http://schemas.microsoft.com/office/drawing/2014/main" id="{D65B4515-71C3-2638-6513-B50243E1F20A}"/>
                </a:ext>
              </a:extLst>
            </p:cNvPr>
            <p:cNvSpPr/>
            <p:nvPr/>
          </p:nvSpPr>
          <p:spPr>
            <a:xfrm>
              <a:off x="1186624" y="890968"/>
              <a:ext cx="39370" cy="1270"/>
            </a:xfrm>
            <a:custGeom>
              <a:avLst/>
              <a:gdLst/>
              <a:ahLst/>
              <a:cxnLst/>
              <a:rect l="l" t="t" r="r" b="b"/>
              <a:pathLst>
                <a:path w="39370">
                  <a:moveTo>
                    <a:pt x="0" y="0"/>
                  </a:moveTo>
                  <a:lnTo>
                    <a:pt x="38862"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8" name="Textbox 102">
              <a:extLst>
                <a:ext uri="{FF2B5EF4-FFF2-40B4-BE49-F238E27FC236}">
                  <a16:creationId xmlns:a16="http://schemas.microsoft.com/office/drawing/2014/main" id="{C4190F4E-60FC-DF8F-8CD8-FB9FED9CB8DF}"/>
                </a:ext>
              </a:extLst>
            </p:cNvPr>
            <p:cNvSpPr txBox="1"/>
            <p:nvPr/>
          </p:nvSpPr>
          <p:spPr>
            <a:xfrm>
              <a:off x="1753552" y="2766249"/>
              <a:ext cx="17653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8%</a:t>
              </a:r>
              <a:endParaRPr lang="en-CI" sz="1320" kern="0">
                <a:solidFill>
                  <a:srgbClr val="000000"/>
                </a:solidFill>
                <a:latin typeface="Arial MT"/>
                <a:ea typeface="Arial MT"/>
                <a:cs typeface="Arial MT"/>
                <a:sym typeface="Calibri"/>
              </a:endParaRPr>
            </a:p>
          </p:txBody>
        </p:sp>
        <p:sp>
          <p:nvSpPr>
            <p:cNvPr id="29" name="Textbox 103">
              <a:extLst>
                <a:ext uri="{FF2B5EF4-FFF2-40B4-BE49-F238E27FC236}">
                  <a16:creationId xmlns:a16="http://schemas.microsoft.com/office/drawing/2014/main" id="{AF19CF78-1B3B-4C36-8663-10FA51C28022}"/>
                </a:ext>
              </a:extLst>
            </p:cNvPr>
            <p:cNvSpPr txBox="1"/>
            <p:nvPr/>
          </p:nvSpPr>
          <p:spPr>
            <a:xfrm>
              <a:off x="605926" y="2761835"/>
              <a:ext cx="536575" cy="130175"/>
            </a:xfrm>
            <a:prstGeom prst="rect">
              <a:avLst/>
            </a:prstGeom>
          </p:spPr>
          <p:txBody>
            <a:bodyPr wrap="square" lIns="0" tIns="0" rIns="0" bIns="0" rtlCol="0">
              <a:noAutofit/>
            </a:bodyPr>
            <a:lstStyle/>
            <a:p>
              <a:pPr defTabSz="1097280" hangingPunct="0">
                <a:lnSpc>
                  <a:spcPts val="1224"/>
                </a:lnSpc>
              </a:pPr>
              <a:r>
                <a:rPr lang="en-US" sz="1080" b="1" kern="0">
                  <a:solidFill>
                    <a:srgbClr val="000000"/>
                  </a:solidFill>
                  <a:latin typeface="Arial" panose="020B0604020202020204" pitchFamily="34" charset="0"/>
                  <a:ea typeface="Arial MT"/>
                  <a:cs typeface="Arial MT"/>
                  <a:sym typeface="Calibri"/>
                </a:rPr>
                <a:t>Very</a:t>
              </a:r>
              <a:r>
                <a:rPr lang="en-US" sz="1080" b="1" kern="0" spc="-6">
                  <a:solidFill>
                    <a:srgbClr val="000000"/>
                  </a:solidFill>
                  <a:latin typeface="Arial" panose="020B0604020202020204" pitchFamily="34" charset="0"/>
                  <a:ea typeface="Arial MT"/>
                  <a:cs typeface="Arial MT"/>
                  <a:sym typeface="Calibri"/>
                </a:rPr>
                <a:t> </a:t>
              </a:r>
              <a:r>
                <a:rPr lang="en-US" sz="1080" b="1" kern="0" spc="-12">
                  <a:solidFill>
                    <a:srgbClr val="000000"/>
                  </a:solidFill>
                  <a:latin typeface="Arial" panose="020B0604020202020204" pitchFamily="34" charset="0"/>
                  <a:ea typeface="Arial MT"/>
                  <a:cs typeface="Arial MT"/>
                  <a:sym typeface="Calibri"/>
                </a:rPr>
                <a:t>little</a:t>
              </a:r>
              <a:endParaRPr lang="en-CI" sz="1320" kern="0">
                <a:solidFill>
                  <a:srgbClr val="000000"/>
                </a:solidFill>
                <a:latin typeface="Arial MT"/>
                <a:ea typeface="Arial MT"/>
                <a:cs typeface="Arial MT"/>
                <a:sym typeface="Calibri"/>
              </a:endParaRPr>
            </a:p>
          </p:txBody>
        </p:sp>
        <p:sp>
          <p:nvSpPr>
            <p:cNvPr id="30" name="Textbox 104">
              <a:extLst>
                <a:ext uri="{FF2B5EF4-FFF2-40B4-BE49-F238E27FC236}">
                  <a16:creationId xmlns:a16="http://schemas.microsoft.com/office/drawing/2014/main" id="{AADDB6D8-A644-7235-CC66-8EB915B91B7A}"/>
                </a:ext>
              </a:extLst>
            </p:cNvPr>
            <p:cNvSpPr txBox="1"/>
            <p:nvPr/>
          </p:nvSpPr>
          <p:spPr>
            <a:xfrm>
              <a:off x="1941782" y="2335758"/>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11%</a:t>
              </a:r>
              <a:endParaRPr lang="en-CI" sz="1320" kern="0">
                <a:solidFill>
                  <a:srgbClr val="000000"/>
                </a:solidFill>
                <a:latin typeface="Arial MT"/>
                <a:ea typeface="Arial MT"/>
                <a:cs typeface="Arial MT"/>
                <a:sym typeface="Calibri"/>
              </a:endParaRPr>
            </a:p>
          </p:txBody>
        </p:sp>
        <p:sp>
          <p:nvSpPr>
            <p:cNvPr id="31" name="Textbox 105">
              <a:extLst>
                <a:ext uri="{FF2B5EF4-FFF2-40B4-BE49-F238E27FC236}">
                  <a16:creationId xmlns:a16="http://schemas.microsoft.com/office/drawing/2014/main" id="{2C66A1F6-7E0E-8509-2371-7F3AB2C0304D}"/>
                </a:ext>
              </a:extLst>
            </p:cNvPr>
            <p:cNvSpPr txBox="1"/>
            <p:nvPr/>
          </p:nvSpPr>
          <p:spPr>
            <a:xfrm>
              <a:off x="513774" y="2331344"/>
              <a:ext cx="628650" cy="130175"/>
            </a:xfrm>
            <a:prstGeom prst="rect">
              <a:avLst/>
            </a:prstGeom>
          </p:spPr>
          <p:txBody>
            <a:bodyPr wrap="square" lIns="0" tIns="0" rIns="0" bIns="0" rtlCol="0">
              <a:noAutofit/>
            </a:bodyPr>
            <a:lstStyle/>
            <a:p>
              <a:pPr defTabSz="1097280" hangingPunct="0">
                <a:lnSpc>
                  <a:spcPts val="1224"/>
                </a:lnSpc>
              </a:pPr>
              <a:r>
                <a:rPr lang="en-US" sz="1080" b="1" kern="0" spc="-12">
                  <a:solidFill>
                    <a:srgbClr val="000000"/>
                  </a:solidFill>
                  <a:latin typeface="Arial" panose="020B0604020202020204" pitchFamily="34" charset="0"/>
                  <a:ea typeface="Arial MT"/>
                  <a:cs typeface="Arial MT"/>
                  <a:sym typeface="Calibri"/>
                </a:rPr>
                <a:t>Inadequate</a:t>
              </a:r>
              <a:endParaRPr lang="en-CI" sz="1320" kern="0">
                <a:solidFill>
                  <a:srgbClr val="000000"/>
                </a:solidFill>
                <a:latin typeface="Arial MT"/>
                <a:ea typeface="Arial MT"/>
                <a:cs typeface="Arial MT"/>
                <a:sym typeface="Calibri"/>
              </a:endParaRPr>
            </a:p>
          </p:txBody>
        </p:sp>
        <p:sp>
          <p:nvSpPr>
            <p:cNvPr id="32" name="Textbox 106">
              <a:extLst>
                <a:ext uri="{FF2B5EF4-FFF2-40B4-BE49-F238E27FC236}">
                  <a16:creationId xmlns:a16="http://schemas.microsoft.com/office/drawing/2014/main" id="{4DC09013-0FDC-63A1-3D8A-3C1347D8DF1C}"/>
                </a:ext>
              </a:extLst>
            </p:cNvPr>
            <p:cNvSpPr txBox="1"/>
            <p:nvPr/>
          </p:nvSpPr>
          <p:spPr>
            <a:xfrm>
              <a:off x="2755559" y="1905267"/>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24%</a:t>
              </a:r>
              <a:endParaRPr lang="en-CI" sz="1320" kern="0">
                <a:solidFill>
                  <a:srgbClr val="000000"/>
                </a:solidFill>
                <a:latin typeface="Arial MT"/>
                <a:ea typeface="Arial MT"/>
                <a:cs typeface="Arial MT"/>
                <a:sym typeface="Calibri"/>
              </a:endParaRPr>
            </a:p>
          </p:txBody>
        </p:sp>
        <p:sp>
          <p:nvSpPr>
            <p:cNvPr id="33" name="Textbox 107">
              <a:extLst>
                <a:ext uri="{FF2B5EF4-FFF2-40B4-BE49-F238E27FC236}">
                  <a16:creationId xmlns:a16="http://schemas.microsoft.com/office/drawing/2014/main" id="{1E96860D-5657-9CAE-AB0A-D8CB9F10B577}"/>
                </a:ext>
              </a:extLst>
            </p:cNvPr>
            <p:cNvSpPr txBox="1"/>
            <p:nvPr/>
          </p:nvSpPr>
          <p:spPr>
            <a:xfrm>
              <a:off x="688262" y="1900040"/>
              <a:ext cx="451484" cy="130175"/>
            </a:xfrm>
            <a:prstGeom prst="rect">
              <a:avLst/>
            </a:prstGeom>
          </p:spPr>
          <p:txBody>
            <a:bodyPr wrap="square" lIns="0" tIns="0" rIns="0" bIns="0" rtlCol="0">
              <a:noAutofit/>
            </a:bodyPr>
            <a:lstStyle/>
            <a:p>
              <a:pPr defTabSz="1097280" hangingPunct="0">
                <a:lnSpc>
                  <a:spcPts val="1224"/>
                </a:lnSpc>
              </a:pPr>
              <a:r>
                <a:rPr lang="en-US" sz="1080" b="1" kern="0" spc="-12">
                  <a:solidFill>
                    <a:srgbClr val="000000"/>
                  </a:solidFill>
                  <a:latin typeface="Arial" panose="020B0604020202020204" pitchFamily="34" charset="0"/>
                  <a:ea typeface="Arial MT"/>
                  <a:cs typeface="Arial MT"/>
                  <a:sym typeface="Calibri"/>
                </a:rPr>
                <a:t>Enough</a:t>
              </a:r>
              <a:endParaRPr lang="en-CI" sz="1320" kern="0">
                <a:solidFill>
                  <a:srgbClr val="000000"/>
                </a:solidFill>
                <a:latin typeface="Arial MT"/>
                <a:ea typeface="Arial MT"/>
                <a:cs typeface="Arial MT"/>
                <a:sym typeface="Calibri"/>
              </a:endParaRPr>
            </a:p>
          </p:txBody>
        </p:sp>
        <p:sp>
          <p:nvSpPr>
            <p:cNvPr id="34" name="Textbox 108">
              <a:extLst>
                <a:ext uri="{FF2B5EF4-FFF2-40B4-BE49-F238E27FC236}">
                  <a16:creationId xmlns:a16="http://schemas.microsoft.com/office/drawing/2014/main" id="{8A213A56-980D-EF34-46B2-130B541E4293}"/>
                </a:ext>
              </a:extLst>
            </p:cNvPr>
            <p:cNvSpPr txBox="1"/>
            <p:nvPr/>
          </p:nvSpPr>
          <p:spPr>
            <a:xfrm>
              <a:off x="3626499" y="1474776"/>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38%</a:t>
              </a:r>
              <a:endParaRPr lang="en-CI" sz="1320" kern="0">
                <a:solidFill>
                  <a:srgbClr val="000000"/>
                </a:solidFill>
                <a:latin typeface="Arial MT"/>
                <a:ea typeface="Arial MT"/>
                <a:cs typeface="Arial MT"/>
                <a:sym typeface="Calibri"/>
              </a:endParaRPr>
            </a:p>
          </p:txBody>
        </p:sp>
        <p:sp>
          <p:nvSpPr>
            <p:cNvPr id="35" name="Textbox 109">
              <a:extLst>
                <a:ext uri="{FF2B5EF4-FFF2-40B4-BE49-F238E27FC236}">
                  <a16:creationId xmlns:a16="http://schemas.microsoft.com/office/drawing/2014/main" id="{7414FA6C-223E-63A7-8CAD-0B8594F19207}"/>
                </a:ext>
              </a:extLst>
            </p:cNvPr>
            <p:cNvSpPr txBox="1"/>
            <p:nvPr/>
          </p:nvSpPr>
          <p:spPr>
            <a:xfrm>
              <a:off x="577056" y="1469549"/>
              <a:ext cx="563245" cy="130175"/>
            </a:xfrm>
            <a:prstGeom prst="rect">
              <a:avLst/>
            </a:prstGeom>
          </p:spPr>
          <p:txBody>
            <a:bodyPr wrap="square" lIns="0" tIns="0" rIns="0" bIns="0" rtlCol="0">
              <a:noAutofit/>
            </a:bodyPr>
            <a:lstStyle/>
            <a:p>
              <a:pPr defTabSz="1097280" hangingPunct="0">
                <a:lnSpc>
                  <a:spcPts val="1224"/>
                </a:lnSpc>
              </a:pPr>
              <a:r>
                <a:rPr lang="en-US" sz="1080" b="1" kern="0" spc="-12">
                  <a:solidFill>
                    <a:srgbClr val="000000"/>
                  </a:solidFill>
                  <a:latin typeface="Arial" panose="020B0604020202020204" pitchFamily="34" charset="0"/>
                  <a:ea typeface="Arial MT"/>
                  <a:cs typeface="Arial MT"/>
                  <a:sym typeface="Calibri"/>
                </a:rPr>
                <a:t>Thorough</a:t>
              </a:r>
              <a:endParaRPr lang="en-CI" sz="1320" kern="0">
                <a:solidFill>
                  <a:srgbClr val="000000"/>
                </a:solidFill>
                <a:latin typeface="Arial MT"/>
                <a:ea typeface="Arial MT"/>
                <a:cs typeface="Arial MT"/>
                <a:sym typeface="Calibri"/>
              </a:endParaRPr>
            </a:p>
          </p:txBody>
        </p:sp>
        <p:sp>
          <p:nvSpPr>
            <p:cNvPr id="36" name="Textbox 110">
              <a:extLst>
                <a:ext uri="{FF2B5EF4-FFF2-40B4-BE49-F238E27FC236}">
                  <a16:creationId xmlns:a16="http://schemas.microsoft.com/office/drawing/2014/main" id="{81F48178-FADF-136E-DDDF-35ABAEC0E7B6}"/>
                </a:ext>
              </a:extLst>
            </p:cNvPr>
            <p:cNvSpPr txBox="1"/>
            <p:nvPr/>
          </p:nvSpPr>
          <p:spPr>
            <a:xfrm>
              <a:off x="2440880" y="1043472"/>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19%</a:t>
              </a:r>
              <a:endParaRPr lang="en-CI" sz="1320" kern="0">
                <a:solidFill>
                  <a:srgbClr val="000000"/>
                </a:solidFill>
                <a:latin typeface="Arial MT"/>
                <a:ea typeface="Arial MT"/>
                <a:cs typeface="Arial MT"/>
                <a:sym typeface="Calibri"/>
              </a:endParaRPr>
            </a:p>
          </p:txBody>
        </p:sp>
        <p:sp>
          <p:nvSpPr>
            <p:cNvPr id="37" name="Textbox 111">
              <a:extLst>
                <a:ext uri="{FF2B5EF4-FFF2-40B4-BE49-F238E27FC236}">
                  <a16:creationId xmlns:a16="http://schemas.microsoft.com/office/drawing/2014/main" id="{D4C1F6FA-E566-B5B6-F0C7-CCBA5EC9B8AB}"/>
                </a:ext>
              </a:extLst>
            </p:cNvPr>
            <p:cNvSpPr txBox="1"/>
            <p:nvPr/>
          </p:nvSpPr>
          <p:spPr>
            <a:xfrm>
              <a:off x="330163" y="1039058"/>
              <a:ext cx="808990" cy="130175"/>
            </a:xfrm>
            <a:prstGeom prst="rect">
              <a:avLst/>
            </a:prstGeom>
          </p:spPr>
          <p:txBody>
            <a:bodyPr wrap="square" lIns="0" tIns="0" rIns="0" bIns="0" rtlCol="0">
              <a:noAutofit/>
            </a:bodyPr>
            <a:lstStyle/>
            <a:p>
              <a:pPr defTabSz="1097280" hangingPunct="0">
                <a:lnSpc>
                  <a:spcPts val="1224"/>
                </a:lnSpc>
              </a:pPr>
              <a:r>
                <a:rPr lang="en-US" sz="1080" b="1" kern="0">
                  <a:solidFill>
                    <a:srgbClr val="000000"/>
                  </a:solidFill>
                  <a:latin typeface="Arial" panose="020B0604020202020204" pitchFamily="34" charset="0"/>
                  <a:ea typeface="Arial MT"/>
                  <a:cs typeface="Arial MT"/>
                  <a:sym typeface="Calibri"/>
                </a:rPr>
                <a:t>Very</a:t>
              </a:r>
              <a:r>
                <a:rPr lang="en-US" sz="1080" b="1" kern="0" spc="-12">
                  <a:solidFill>
                    <a:srgbClr val="000000"/>
                  </a:solidFill>
                  <a:latin typeface="Arial" panose="020B0604020202020204" pitchFamily="34" charset="0"/>
                  <a:ea typeface="Arial MT"/>
                  <a:cs typeface="Arial MT"/>
                  <a:sym typeface="Calibri"/>
                </a:rPr>
                <a:t> thorough</a:t>
              </a:r>
              <a:endParaRPr lang="en-CI" sz="1320" kern="0">
                <a:solidFill>
                  <a:srgbClr val="000000"/>
                </a:solidFill>
                <a:latin typeface="Arial MT"/>
                <a:ea typeface="Arial MT"/>
                <a:cs typeface="Arial MT"/>
                <a:sym typeface="Calibri"/>
              </a:endParaRPr>
            </a:p>
          </p:txBody>
        </p:sp>
        <p:sp>
          <p:nvSpPr>
            <p:cNvPr id="38" name="Textbox 112">
              <a:extLst>
                <a:ext uri="{FF2B5EF4-FFF2-40B4-BE49-F238E27FC236}">
                  <a16:creationId xmlns:a16="http://schemas.microsoft.com/office/drawing/2014/main" id="{00A5A376-AEDC-E766-B625-F9A0B455490E}"/>
                </a:ext>
              </a:extLst>
            </p:cNvPr>
            <p:cNvSpPr txBox="1"/>
            <p:nvPr/>
          </p:nvSpPr>
          <p:spPr>
            <a:xfrm>
              <a:off x="314134" y="170795"/>
              <a:ext cx="4042410" cy="539750"/>
            </a:xfrm>
            <a:prstGeom prst="rect">
              <a:avLst/>
            </a:prstGeom>
          </p:spPr>
          <p:txBody>
            <a:bodyPr wrap="square" lIns="0" tIns="0" rIns="0" bIns="0" rtlCol="0">
              <a:noAutofit/>
            </a:bodyPr>
            <a:lstStyle/>
            <a:p>
              <a:pPr marL="271272" indent="-272034" defTabSz="1097280" hangingPunct="0">
                <a:lnSpc>
                  <a:spcPct val="105000"/>
                </a:lnSpc>
              </a:pPr>
              <a:r>
                <a:rPr lang="en-US" sz="2160" kern="0" dirty="0">
                  <a:solidFill>
                    <a:srgbClr val="000000"/>
                  </a:solidFill>
                  <a:latin typeface="Arial MT"/>
                  <a:ea typeface="Arial MT"/>
                  <a:cs typeface="Arial MT"/>
                  <a:sym typeface="Calibri"/>
                </a:rPr>
                <a:t>How would you describe the instruction given when you joined the church?</a:t>
              </a:r>
              <a:endParaRPr lang="en-CI" sz="1320" kern="0" dirty="0">
                <a:solidFill>
                  <a:srgbClr val="000000"/>
                </a:solidFill>
                <a:latin typeface="Arial MT"/>
                <a:ea typeface="Arial MT"/>
                <a:cs typeface="Arial MT"/>
                <a:sym typeface="Calibri"/>
              </a:endParaRPr>
            </a:p>
          </p:txBody>
        </p:sp>
      </p:grpSp>
    </p:spTree>
    <p:extLst>
      <p:ext uri="{BB962C8B-B14F-4D97-AF65-F5344CB8AC3E}">
        <p14:creationId xmlns:p14="http://schemas.microsoft.com/office/powerpoint/2010/main" val="4172646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911066"/>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EDE2BD"/>
                </a:solidFill>
                <a:latin typeface="Anton Bold" pitchFamily="34" charset="0"/>
                <a:ea typeface="Anton Bold" pitchFamily="34" charset="-122"/>
                <a:cs typeface="Anton Bold" pitchFamily="34" charset="-120"/>
              </a:rPr>
              <a:t>Introduction:</a:t>
            </a:r>
            <a:endParaRPr lang="en-US" sz="4450" dirty="0"/>
          </a:p>
        </p:txBody>
      </p:sp>
      <p:sp>
        <p:nvSpPr>
          <p:cNvPr id="3" name="Text 1"/>
          <p:cNvSpPr/>
          <p:nvPr/>
        </p:nvSpPr>
        <p:spPr>
          <a:xfrm>
            <a:off x="793790" y="2186821"/>
            <a:ext cx="3402330" cy="425291"/>
          </a:xfrm>
          <a:prstGeom prst="rect">
            <a:avLst/>
          </a:prstGeom>
          <a:noFill/>
          <a:ln/>
        </p:spPr>
        <p:txBody>
          <a:bodyPr wrap="none" lIns="0" tIns="0" rIns="0" bIns="0" rtlCol="0" anchor="t"/>
          <a:lstStyle/>
          <a:p>
            <a:pPr marL="0" indent="0" algn="l">
              <a:lnSpc>
                <a:spcPts val="3300"/>
              </a:lnSpc>
              <a:buNone/>
            </a:pPr>
            <a:r>
              <a:rPr lang="en-US" sz="2650" b="1" dirty="0">
                <a:solidFill>
                  <a:srgbClr val="EDE2BD"/>
                </a:solidFill>
                <a:latin typeface="Anton Bold" pitchFamily="34" charset="0"/>
                <a:ea typeface="Anton Bold" pitchFamily="34" charset="-122"/>
                <a:cs typeface="Anton Bold" pitchFamily="34" charset="-120"/>
              </a:rPr>
              <a:t>Growth</a:t>
            </a:r>
            <a:endParaRPr lang="en-US" sz="2650" dirty="0"/>
          </a:p>
        </p:txBody>
      </p:sp>
      <p:sp>
        <p:nvSpPr>
          <p:cNvPr id="4" name="Text 2"/>
          <p:cNvSpPr/>
          <p:nvPr/>
        </p:nvSpPr>
        <p:spPr>
          <a:xfrm>
            <a:off x="793790" y="2838926"/>
            <a:ext cx="6244709" cy="4252674"/>
          </a:xfrm>
          <a:prstGeom prst="rect">
            <a:avLst/>
          </a:prstGeom>
          <a:noFill/>
          <a:ln/>
        </p:spPr>
        <p:txBody>
          <a:bodyPr wrap="square" lIns="0" tIns="0" rIns="0" bIns="0" rtlCol="0" anchor="t"/>
          <a:lstStyle/>
          <a:p>
            <a:pPr marL="0" indent="0" algn="l">
              <a:lnSpc>
                <a:spcPts val="5550"/>
              </a:lnSpc>
              <a:buNone/>
            </a:pPr>
            <a:r>
              <a:rPr lang="en-US" sz="4450" b="1" dirty="0">
                <a:solidFill>
                  <a:srgbClr val="F9D933"/>
                </a:solidFill>
                <a:latin typeface="Anton Bold" pitchFamily="34" charset="0"/>
                <a:ea typeface="Anton Bold" pitchFamily="34" charset="-122"/>
                <a:cs typeface="Anton Bold" pitchFamily="34" charset="-120"/>
              </a:rPr>
              <a:t>Over the past several decades, the Seventh-day Adventist Church has experienced both remarkable growth and painful loss</a:t>
            </a:r>
            <a:r>
              <a:rPr lang="en-US" sz="4450" b="1" dirty="0">
                <a:solidFill>
                  <a:srgbClr val="EDE2BD"/>
                </a:solidFill>
                <a:latin typeface="Anton Bold" pitchFamily="34" charset="0"/>
                <a:ea typeface="Anton Bold" pitchFamily="34" charset="-122"/>
                <a:cs typeface="Anton Bold" pitchFamily="34" charset="-120"/>
              </a:rPr>
              <a:t>.</a:t>
            </a:r>
            <a:endParaRPr lang="en-US" sz="4450" dirty="0"/>
          </a:p>
        </p:txBody>
      </p:sp>
      <p:sp>
        <p:nvSpPr>
          <p:cNvPr id="5" name="Text 3"/>
          <p:cNvSpPr/>
          <p:nvPr/>
        </p:nvSpPr>
        <p:spPr>
          <a:xfrm>
            <a:off x="7599521" y="2186821"/>
            <a:ext cx="3402330" cy="425291"/>
          </a:xfrm>
          <a:prstGeom prst="rect">
            <a:avLst/>
          </a:prstGeom>
          <a:noFill/>
          <a:ln/>
        </p:spPr>
        <p:txBody>
          <a:bodyPr wrap="none" lIns="0" tIns="0" rIns="0" bIns="0" rtlCol="0" anchor="t"/>
          <a:lstStyle/>
          <a:p>
            <a:pPr marL="0" indent="0" algn="l">
              <a:lnSpc>
                <a:spcPts val="3300"/>
              </a:lnSpc>
              <a:buNone/>
            </a:pPr>
            <a:r>
              <a:rPr lang="en-US" sz="2650" b="1" dirty="0">
                <a:solidFill>
                  <a:srgbClr val="EDE2BD"/>
                </a:solidFill>
                <a:latin typeface="Anton Bold" pitchFamily="34" charset="0"/>
                <a:ea typeface="Anton Bold" pitchFamily="34" charset="-122"/>
                <a:cs typeface="Anton Bold" pitchFamily="34" charset="-120"/>
              </a:rPr>
              <a:t>Loss</a:t>
            </a:r>
            <a:endParaRPr lang="en-US" sz="2650" dirty="0"/>
          </a:p>
        </p:txBody>
      </p:sp>
      <p:sp>
        <p:nvSpPr>
          <p:cNvPr id="6" name="Text 4"/>
          <p:cNvSpPr/>
          <p:nvPr/>
        </p:nvSpPr>
        <p:spPr>
          <a:xfrm>
            <a:off x="7599521" y="2838926"/>
            <a:ext cx="6244709" cy="3543895"/>
          </a:xfrm>
          <a:prstGeom prst="rect">
            <a:avLst/>
          </a:prstGeom>
          <a:noFill/>
          <a:ln/>
        </p:spPr>
        <p:txBody>
          <a:bodyPr wrap="square" lIns="0" tIns="0" rIns="0" bIns="0" rtlCol="0" anchor="t"/>
          <a:lstStyle/>
          <a:p>
            <a:pPr marL="0" indent="0" algn="l">
              <a:lnSpc>
                <a:spcPts val="5550"/>
              </a:lnSpc>
              <a:buNone/>
            </a:pPr>
            <a:r>
              <a:rPr lang="en-US" sz="4450" b="1" dirty="0">
                <a:solidFill>
                  <a:srgbClr val="FFA44F"/>
                </a:solidFill>
                <a:latin typeface="Anton Bold" pitchFamily="34" charset="0"/>
                <a:ea typeface="Anton Bold" pitchFamily="34" charset="-122"/>
                <a:cs typeface="Anton Bold" pitchFamily="34" charset="-120"/>
              </a:rPr>
              <a:t>While baptisms increase year after year, a significant percentage of those baptized are no longer active members.</a:t>
            </a:r>
            <a:endParaRPr lang="en-US" sz="4450" dirty="0"/>
          </a:p>
        </p:txBody>
      </p:sp>
      <p:pic>
        <p:nvPicPr>
          <p:cNvPr id="7" name="Image 0" descr="preencoded.png"/>
          <p:cNvPicPr>
            <a:picLocks noChangeAspect="1"/>
          </p:cNvPicPr>
          <p:nvPr/>
        </p:nvPicPr>
        <p:blipFill>
          <a:blip r:embed="rId3"/>
          <a:stretch>
            <a:fillRect/>
          </a:stretch>
        </p:blipFill>
        <p:spPr>
          <a:xfrm>
            <a:off x="13822680" y="228600"/>
            <a:ext cx="579120" cy="80712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8E8C1-4C02-9634-BAC9-761CC857224F}"/>
              </a:ext>
            </a:extLst>
          </p:cNvPr>
          <p:cNvSpPr>
            <a:spLocks noGrp="1"/>
          </p:cNvSpPr>
          <p:nvPr>
            <p:ph type="title"/>
          </p:nvPr>
        </p:nvSpPr>
        <p:spPr/>
        <p:txBody>
          <a:bodyPr>
            <a:normAutofit/>
          </a:bodyPr>
          <a:lstStyle/>
          <a:p>
            <a:pPr algn="ctr"/>
            <a:r>
              <a:rPr lang="en-US" kern="0" dirty="0">
                <a:solidFill>
                  <a:srgbClr val="FF0000"/>
                </a:solidFill>
                <a:latin typeface="Arial Rounded MT Bold" panose="020F0704030504030204" pitchFamily="34" charset="77"/>
                <a:ea typeface="Arial MT"/>
                <a:cs typeface="Arial MT"/>
              </a:rPr>
              <a:t>Age When First Started Attending the Adventist Church</a:t>
            </a:r>
            <a:endParaRPr lang="en-CI" dirty="0">
              <a:solidFill>
                <a:srgbClr val="FF0000"/>
              </a:solidFill>
              <a:latin typeface="Arial Rounded MT Bold" panose="020F0704030504030204" pitchFamily="34" charset="77"/>
            </a:endParaRPr>
          </a:p>
        </p:txBody>
      </p:sp>
      <p:sp>
        <p:nvSpPr>
          <p:cNvPr id="4" name="Content Placeholder 3">
            <a:extLst>
              <a:ext uri="{FF2B5EF4-FFF2-40B4-BE49-F238E27FC236}">
                <a16:creationId xmlns:a16="http://schemas.microsoft.com/office/drawing/2014/main" id="{BD5D4BC1-32BB-3623-A02D-E88813851B6E}"/>
              </a:ext>
            </a:extLst>
          </p:cNvPr>
          <p:cNvSpPr>
            <a:spLocks noGrp="1"/>
          </p:cNvSpPr>
          <p:nvPr>
            <p:ph sz="half" idx="2"/>
          </p:nvPr>
        </p:nvSpPr>
        <p:spPr/>
        <p:txBody>
          <a:bodyPr>
            <a:normAutofit fontScale="92500"/>
          </a:bodyPr>
          <a:lstStyle/>
          <a:p>
            <a:pPr>
              <a:lnSpc>
                <a:spcPct val="120000"/>
              </a:lnSpc>
            </a:pPr>
            <a:r>
              <a:rPr lang="en-US" sz="2400" dirty="0">
                <a:latin typeface="Arial Rounded MT Bold" panose="020F0704030504030204" pitchFamily="34" charset="77"/>
              </a:rPr>
              <a:t>The 26 percent of those interviewed who indicated that they started attending an Adventist church when they were under 10 years of age overlaps with the 30 percent who responded to an earlier question by reporting that they were raised as an Adventist. </a:t>
            </a:r>
            <a:r>
              <a:rPr lang="en-US" sz="2400" dirty="0">
                <a:highlight>
                  <a:srgbClr val="FFFF00"/>
                </a:highlight>
                <a:latin typeface="Arial Rounded MT Bold" panose="020F0704030504030204" pitchFamily="34" charset="77"/>
              </a:rPr>
              <a:t>The majority of the inactive and former members were teens and young adults when they joined the Adventist Church</a:t>
            </a:r>
            <a:r>
              <a:rPr lang="en-US" sz="2400" dirty="0">
                <a:latin typeface="Arial Rounded MT Bold" panose="020F0704030504030204" pitchFamily="34" charset="77"/>
              </a:rPr>
              <a:t>. Only 14 percent were 30 years of age or older when they stated attending an Adventist church.</a:t>
            </a:r>
            <a:endParaRPr lang="en-CI" sz="2400" dirty="0">
              <a:latin typeface="Arial Rounded MT Bold" panose="020F0704030504030204" pitchFamily="34" charset="77"/>
            </a:endParaRPr>
          </a:p>
        </p:txBody>
      </p:sp>
      <p:grpSp>
        <p:nvGrpSpPr>
          <p:cNvPr id="5" name="Group 4">
            <a:extLst>
              <a:ext uri="{FF2B5EF4-FFF2-40B4-BE49-F238E27FC236}">
                <a16:creationId xmlns:a16="http://schemas.microsoft.com/office/drawing/2014/main" id="{6E90D193-1B42-B4EF-B209-64F40C54CA17}"/>
              </a:ext>
            </a:extLst>
          </p:cNvPr>
          <p:cNvGrpSpPr>
            <a:grpSpLocks/>
          </p:cNvGrpSpPr>
          <p:nvPr/>
        </p:nvGrpSpPr>
        <p:grpSpPr>
          <a:xfrm>
            <a:off x="1005840" y="2364155"/>
            <a:ext cx="5577840" cy="4183380"/>
            <a:chOff x="4762" y="4762"/>
            <a:chExt cx="4648200" cy="3486150"/>
          </a:xfrm>
        </p:grpSpPr>
        <p:sp>
          <p:nvSpPr>
            <p:cNvPr id="6" name="Graphic 114">
              <a:extLst>
                <a:ext uri="{FF2B5EF4-FFF2-40B4-BE49-F238E27FC236}">
                  <a16:creationId xmlns:a16="http://schemas.microsoft.com/office/drawing/2014/main" id="{799675A4-A651-798D-5101-63751062B54C}"/>
                </a:ext>
              </a:extLst>
            </p:cNvPr>
            <p:cNvSpPr/>
            <p:nvPr/>
          </p:nvSpPr>
          <p:spPr>
            <a:xfrm>
              <a:off x="310324" y="1273492"/>
              <a:ext cx="4037329" cy="1146810"/>
            </a:xfrm>
            <a:custGeom>
              <a:avLst/>
              <a:gdLst/>
              <a:ahLst/>
              <a:cxnLst/>
              <a:rect l="l" t="t" r="r" b="b"/>
              <a:pathLst>
                <a:path w="4037329" h="1146810">
                  <a:moveTo>
                    <a:pt x="0" y="1146810"/>
                  </a:moveTo>
                  <a:lnTo>
                    <a:pt x="241554" y="1146810"/>
                  </a:lnTo>
                </a:path>
                <a:path w="4037329" h="1146810">
                  <a:moveTo>
                    <a:pt x="566166" y="1146810"/>
                  </a:moveTo>
                  <a:lnTo>
                    <a:pt x="1050036" y="1146810"/>
                  </a:lnTo>
                </a:path>
                <a:path w="4037329" h="1146810">
                  <a:moveTo>
                    <a:pt x="1374648" y="1146810"/>
                  </a:moveTo>
                  <a:lnTo>
                    <a:pt x="1858517" y="1146810"/>
                  </a:lnTo>
                </a:path>
                <a:path w="4037329" h="1146810">
                  <a:moveTo>
                    <a:pt x="2178557" y="1146810"/>
                  </a:moveTo>
                  <a:lnTo>
                    <a:pt x="2662428" y="1146810"/>
                  </a:lnTo>
                </a:path>
                <a:path w="4037329" h="1146810">
                  <a:moveTo>
                    <a:pt x="2987040" y="1146810"/>
                  </a:moveTo>
                  <a:lnTo>
                    <a:pt x="4037076" y="1146810"/>
                  </a:lnTo>
                </a:path>
                <a:path w="4037329" h="1146810">
                  <a:moveTo>
                    <a:pt x="0" y="953262"/>
                  </a:moveTo>
                  <a:lnTo>
                    <a:pt x="241554" y="953262"/>
                  </a:lnTo>
                </a:path>
                <a:path w="4037329" h="1146810">
                  <a:moveTo>
                    <a:pt x="566166" y="953262"/>
                  </a:moveTo>
                  <a:lnTo>
                    <a:pt x="1050036" y="953262"/>
                  </a:lnTo>
                </a:path>
                <a:path w="4037329" h="1146810">
                  <a:moveTo>
                    <a:pt x="1374648" y="953262"/>
                  </a:moveTo>
                  <a:lnTo>
                    <a:pt x="1858517" y="953262"/>
                  </a:lnTo>
                </a:path>
                <a:path w="4037329" h="1146810">
                  <a:moveTo>
                    <a:pt x="2178557" y="953262"/>
                  </a:moveTo>
                  <a:lnTo>
                    <a:pt x="4037076" y="953262"/>
                  </a:lnTo>
                </a:path>
                <a:path w="4037329" h="1146810">
                  <a:moveTo>
                    <a:pt x="0" y="764286"/>
                  </a:moveTo>
                  <a:lnTo>
                    <a:pt x="241554" y="764286"/>
                  </a:lnTo>
                </a:path>
                <a:path w="4037329" h="1146810">
                  <a:moveTo>
                    <a:pt x="566166" y="764286"/>
                  </a:moveTo>
                  <a:lnTo>
                    <a:pt x="1050036" y="764286"/>
                  </a:lnTo>
                </a:path>
                <a:path w="4037329" h="1146810">
                  <a:moveTo>
                    <a:pt x="1374648" y="764286"/>
                  </a:moveTo>
                  <a:lnTo>
                    <a:pt x="1858517" y="764286"/>
                  </a:lnTo>
                </a:path>
                <a:path w="4037329" h="1146810">
                  <a:moveTo>
                    <a:pt x="2178557" y="764286"/>
                  </a:moveTo>
                  <a:lnTo>
                    <a:pt x="4037076" y="764286"/>
                  </a:lnTo>
                </a:path>
                <a:path w="4037329" h="1146810">
                  <a:moveTo>
                    <a:pt x="0" y="570738"/>
                  </a:moveTo>
                  <a:lnTo>
                    <a:pt x="241554" y="570738"/>
                  </a:lnTo>
                </a:path>
                <a:path w="4037329" h="1146810">
                  <a:moveTo>
                    <a:pt x="566166" y="570738"/>
                  </a:moveTo>
                  <a:lnTo>
                    <a:pt x="1050036" y="570738"/>
                  </a:lnTo>
                </a:path>
                <a:path w="4037329" h="1146810">
                  <a:moveTo>
                    <a:pt x="1374648" y="570738"/>
                  </a:moveTo>
                  <a:lnTo>
                    <a:pt x="1858517" y="570738"/>
                  </a:lnTo>
                </a:path>
                <a:path w="4037329" h="1146810">
                  <a:moveTo>
                    <a:pt x="2178557" y="570738"/>
                  </a:moveTo>
                  <a:lnTo>
                    <a:pt x="4037076" y="570738"/>
                  </a:lnTo>
                </a:path>
                <a:path w="4037329" h="1146810">
                  <a:moveTo>
                    <a:pt x="0" y="381762"/>
                  </a:moveTo>
                  <a:lnTo>
                    <a:pt x="241554" y="381762"/>
                  </a:lnTo>
                </a:path>
                <a:path w="4037329" h="1146810">
                  <a:moveTo>
                    <a:pt x="566166" y="381762"/>
                  </a:moveTo>
                  <a:lnTo>
                    <a:pt x="1858517" y="381762"/>
                  </a:lnTo>
                </a:path>
                <a:path w="4037329" h="1146810">
                  <a:moveTo>
                    <a:pt x="2178557" y="381762"/>
                  </a:moveTo>
                  <a:lnTo>
                    <a:pt x="4037076" y="381762"/>
                  </a:lnTo>
                </a:path>
                <a:path w="4037329" h="1146810">
                  <a:moveTo>
                    <a:pt x="0" y="188214"/>
                  </a:moveTo>
                  <a:lnTo>
                    <a:pt x="1858517" y="188214"/>
                  </a:lnTo>
                </a:path>
                <a:path w="4037329" h="1146810">
                  <a:moveTo>
                    <a:pt x="2178557" y="188214"/>
                  </a:moveTo>
                  <a:lnTo>
                    <a:pt x="4037076" y="188214"/>
                  </a:lnTo>
                </a:path>
                <a:path w="4037329" h="1146810">
                  <a:moveTo>
                    <a:pt x="0" y="0"/>
                  </a:moveTo>
                  <a:lnTo>
                    <a:pt x="1858517" y="0"/>
                  </a:lnTo>
                </a:path>
                <a:path w="4037329" h="1146810">
                  <a:moveTo>
                    <a:pt x="2178557" y="0"/>
                  </a:moveTo>
                  <a:lnTo>
                    <a:pt x="4037076" y="0"/>
                  </a:lnTo>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7" name="Graphic 115">
              <a:extLst>
                <a:ext uri="{FF2B5EF4-FFF2-40B4-BE49-F238E27FC236}">
                  <a16:creationId xmlns:a16="http://schemas.microsoft.com/office/drawing/2014/main" id="{01872C4B-80E9-A485-9DF0-979E961EC446}"/>
                </a:ext>
              </a:extLst>
            </p:cNvPr>
            <p:cNvSpPr/>
            <p:nvPr/>
          </p:nvSpPr>
          <p:spPr>
            <a:xfrm>
              <a:off x="310324" y="1079944"/>
              <a:ext cx="4037329" cy="1270"/>
            </a:xfrm>
            <a:custGeom>
              <a:avLst/>
              <a:gdLst/>
              <a:ahLst/>
              <a:cxnLst/>
              <a:rect l="l" t="t" r="r" b="b"/>
              <a:pathLst>
                <a:path w="4037329">
                  <a:moveTo>
                    <a:pt x="0" y="0"/>
                  </a:moveTo>
                  <a:lnTo>
                    <a:pt x="4037076" y="0"/>
                  </a:lnTo>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8" name="Graphic 116">
              <a:extLst>
                <a:ext uri="{FF2B5EF4-FFF2-40B4-BE49-F238E27FC236}">
                  <a16:creationId xmlns:a16="http://schemas.microsoft.com/office/drawing/2014/main" id="{46B70AA1-3045-A178-0CBD-A9E8A6FC0949}"/>
                </a:ext>
              </a:extLst>
            </p:cNvPr>
            <p:cNvSpPr/>
            <p:nvPr/>
          </p:nvSpPr>
          <p:spPr>
            <a:xfrm>
              <a:off x="310324" y="890968"/>
              <a:ext cx="4037329" cy="1718310"/>
            </a:xfrm>
            <a:custGeom>
              <a:avLst/>
              <a:gdLst/>
              <a:ahLst/>
              <a:cxnLst/>
              <a:rect l="l" t="t" r="r" b="b"/>
              <a:pathLst>
                <a:path w="4037329" h="1718310">
                  <a:moveTo>
                    <a:pt x="0" y="0"/>
                  </a:moveTo>
                  <a:lnTo>
                    <a:pt x="4037076" y="0"/>
                  </a:lnTo>
                </a:path>
                <a:path w="4037329" h="1718310">
                  <a:moveTo>
                    <a:pt x="0" y="0"/>
                  </a:moveTo>
                  <a:lnTo>
                    <a:pt x="4037076" y="0"/>
                  </a:lnTo>
                  <a:lnTo>
                    <a:pt x="4037076" y="1718310"/>
                  </a:lnTo>
                  <a:lnTo>
                    <a:pt x="0" y="1718310"/>
                  </a:ln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9" name="Graphic 117">
              <a:extLst>
                <a:ext uri="{FF2B5EF4-FFF2-40B4-BE49-F238E27FC236}">
                  <a16:creationId xmlns:a16="http://schemas.microsoft.com/office/drawing/2014/main" id="{770F4C5F-C1FA-88D6-BE95-4DEA049E75D0}"/>
                </a:ext>
              </a:extLst>
            </p:cNvPr>
            <p:cNvSpPr/>
            <p:nvPr/>
          </p:nvSpPr>
          <p:spPr>
            <a:xfrm>
              <a:off x="551878" y="1617154"/>
              <a:ext cx="325120" cy="992505"/>
            </a:xfrm>
            <a:custGeom>
              <a:avLst/>
              <a:gdLst/>
              <a:ahLst/>
              <a:cxnLst/>
              <a:rect l="l" t="t" r="r" b="b"/>
              <a:pathLst>
                <a:path w="325120" h="992505">
                  <a:moveTo>
                    <a:pt x="324612" y="0"/>
                  </a:moveTo>
                  <a:lnTo>
                    <a:pt x="0" y="0"/>
                  </a:lnTo>
                  <a:lnTo>
                    <a:pt x="0" y="992124"/>
                  </a:lnTo>
                  <a:lnTo>
                    <a:pt x="324612" y="992124"/>
                  </a:lnTo>
                  <a:lnTo>
                    <a:pt x="324612" y="0"/>
                  </a:lnTo>
                  <a:close/>
                </a:path>
              </a:pathLst>
            </a:custGeom>
            <a:solidFill>
              <a:srgbClr val="33339A"/>
            </a:solidFill>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10" name="Graphic 118">
              <a:extLst>
                <a:ext uri="{FF2B5EF4-FFF2-40B4-BE49-F238E27FC236}">
                  <a16:creationId xmlns:a16="http://schemas.microsoft.com/office/drawing/2014/main" id="{3E5E68EA-71B5-340B-2F72-DC8D5D9DD9E3}"/>
                </a:ext>
              </a:extLst>
            </p:cNvPr>
            <p:cNvSpPr/>
            <p:nvPr/>
          </p:nvSpPr>
          <p:spPr>
            <a:xfrm>
              <a:off x="551878" y="1617154"/>
              <a:ext cx="325120" cy="992505"/>
            </a:xfrm>
            <a:custGeom>
              <a:avLst/>
              <a:gdLst/>
              <a:ahLst/>
              <a:cxnLst/>
              <a:rect l="l" t="t" r="r" b="b"/>
              <a:pathLst>
                <a:path w="325120" h="992505">
                  <a:moveTo>
                    <a:pt x="0" y="0"/>
                  </a:moveTo>
                  <a:lnTo>
                    <a:pt x="324612" y="0"/>
                  </a:lnTo>
                  <a:lnTo>
                    <a:pt x="324612" y="992124"/>
                  </a:lnTo>
                  <a:lnTo>
                    <a:pt x="0" y="992124"/>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11" name="Graphic 119">
              <a:extLst>
                <a:ext uri="{FF2B5EF4-FFF2-40B4-BE49-F238E27FC236}">
                  <a16:creationId xmlns:a16="http://schemas.microsoft.com/office/drawing/2014/main" id="{5F7BAE71-D481-98DF-75A4-3F5FCE2075D7}"/>
                </a:ext>
              </a:extLst>
            </p:cNvPr>
            <p:cNvSpPr/>
            <p:nvPr/>
          </p:nvSpPr>
          <p:spPr>
            <a:xfrm>
              <a:off x="1360360" y="1732978"/>
              <a:ext cx="325120" cy="876300"/>
            </a:xfrm>
            <a:custGeom>
              <a:avLst/>
              <a:gdLst/>
              <a:ahLst/>
              <a:cxnLst/>
              <a:rect l="l" t="t" r="r" b="b"/>
              <a:pathLst>
                <a:path w="325120" h="876300">
                  <a:moveTo>
                    <a:pt x="324612" y="0"/>
                  </a:moveTo>
                  <a:lnTo>
                    <a:pt x="0" y="0"/>
                  </a:lnTo>
                  <a:lnTo>
                    <a:pt x="0" y="876300"/>
                  </a:lnTo>
                  <a:lnTo>
                    <a:pt x="324612" y="876300"/>
                  </a:lnTo>
                  <a:lnTo>
                    <a:pt x="324612" y="0"/>
                  </a:lnTo>
                  <a:close/>
                </a:path>
              </a:pathLst>
            </a:custGeom>
            <a:solidFill>
              <a:srgbClr val="33339A"/>
            </a:solidFill>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12" name="Graphic 120">
              <a:extLst>
                <a:ext uri="{FF2B5EF4-FFF2-40B4-BE49-F238E27FC236}">
                  <a16:creationId xmlns:a16="http://schemas.microsoft.com/office/drawing/2014/main" id="{3AFB97EC-AA57-0FEC-FD3D-08E7E9C157CE}"/>
                </a:ext>
              </a:extLst>
            </p:cNvPr>
            <p:cNvSpPr/>
            <p:nvPr/>
          </p:nvSpPr>
          <p:spPr>
            <a:xfrm>
              <a:off x="1360360" y="1732978"/>
              <a:ext cx="325120" cy="876300"/>
            </a:xfrm>
            <a:custGeom>
              <a:avLst/>
              <a:gdLst/>
              <a:ahLst/>
              <a:cxnLst/>
              <a:rect l="l" t="t" r="r" b="b"/>
              <a:pathLst>
                <a:path w="325120" h="876300">
                  <a:moveTo>
                    <a:pt x="0" y="0"/>
                  </a:moveTo>
                  <a:lnTo>
                    <a:pt x="324612" y="0"/>
                  </a:lnTo>
                  <a:lnTo>
                    <a:pt x="324612" y="876300"/>
                  </a:lnTo>
                  <a:lnTo>
                    <a:pt x="0" y="876300"/>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13" name="Graphic 121">
              <a:extLst>
                <a:ext uri="{FF2B5EF4-FFF2-40B4-BE49-F238E27FC236}">
                  <a16:creationId xmlns:a16="http://schemas.microsoft.com/office/drawing/2014/main" id="{507E9FAA-84E2-54A2-8F5D-6397B51FBCB2}"/>
                </a:ext>
              </a:extLst>
            </p:cNvPr>
            <p:cNvSpPr/>
            <p:nvPr/>
          </p:nvSpPr>
          <p:spPr>
            <a:xfrm>
              <a:off x="2168842" y="1156906"/>
              <a:ext cx="320040" cy="1452880"/>
            </a:xfrm>
            <a:custGeom>
              <a:avLst/>
              <a:gdLst/>
              <a:ahLst/>
              <a:cxnLst/>
              <a:rect l="l" t="t" r="r" b="b"/>
              <a:pathLst>
                <a:path w="320040" h="1452880">
                  <a:moveTo>
                    <a:pt x="320039" y="0"/>
                  </a:moveTo>
                  <a:lnTo>
                    <a:pt x="0" y="0"/>
                  </a:lnTo>
                  <a:lnTo>
                    <a:pt x="0" y="1452372"/>
                  </a:lnTo>
                  <a:lnTo>
                    <a:pt x="320039" y="1452372"/>
                  </a:lnTo>
                  <a:lnTo>
                    <a:pt x="320039" y="0"/>
                  </a:lnTo>
                  <a:close/>
                </a:path>
              </a:pathLst>
            </a:custGeom>
            <a:solidFill>
              <a:srgbClr val="33339A"/>
            </a:solidFill>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14" name="Graphic 122">
              <a:extLst>
                <a:ext uri="{FF2B5EF4-FFF2-40B4-BE49-F238E27FC236}">
                  <a16:creationId xmlns:a16="http://schemas.microsoft.com/office/drawing/2014/main" id="{6C052417-84F4-4DCB-2938-801210EEB900}"/>
                </a:ext>
              </a:extLst>
            </p:cNvPr>
            <p:cNvSpPr/>
            <p:nvPr/>
          </p:nvSpPr>
          <p:spPr>
            <a:xfrm>
              <a:off x="2168842" y="1156906"/>
              <a:ext cx="320040" cy="1452880"/>
            </a:xfrm>
            <a:custGeom>
              <a:avLst/>
              <a:gdLst/>
              <a:ahLst/>
              <a:cxnLst/>
              <a:rect l="l" t="t" r="r" b="b"/>
              <a:pathLst>
                <a:path w="320040" h="1452880">
                  <a:moveTo>
                    <a:pt x="0" y="0"/>
                  </a:moveTo>
                  <a:lnTo>
                    <a:pt x="320039" y="0"/>
                  </a:lnTo>
                  <a:lnTo>
                    <a:pt x="320039" y="1452372"/>
                  </a:lnTo>
                  <a:lnTo>
                    <a:pt x="0" y="1452372"/>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15" name="Graphic 123">
              <a:extLst>
                <a:ext uri="{FF2B5EF4-FFF2-40B4-BE49-F238E27FC236}">
                  <a16:creationId xmlns:a16="http://schemas.microsoft.com/office/drawing/2014/main" id="{38280621-A1C8-5A02-2681-0976D079B1A0}"/>
                </a:ext>
              </a:extLst>
            </p:cNvPr>
            <p:cNvSpPr/>
            <p:nvPr/>
          </p:nvSpPr>
          <p:spPr>
            <a:xfrm>
              <a:off x="2972752" y="2265616"/>
              <a:ext cx="325120" cy="344170"/>
            </a:xfrm>
            <a:custGeom>
              <a:avLst/>
              <a:gdLst/>
              <a:ahLst/>
              <a:cxnLst/>
              <a:rect l="l" t="t" r="r" b="b"/>
              <a:pathLst>
                <a:path w="325120" h="344170">
                  <a:moveTo>
                    <a:pt x="324612" y="0"/>
                  </a:moveTo>
                  <a:lnTo>
                    <a:pt x="0" y="0"/>
                  </a:lnTo>
                  <a:lnTo>
                    <a:pt x="0" y="343662"/>
                  </a:lnTo>
                  <a:lnTo>
                    <a:pt x="324612" y="343662"/>
                  </a:lnTo>
                  <a:lnTo>
                    <a:pt x="324612" y="0"/>
                  </a:lnTo>
                  <a:close/>
                </a:path>
              </a:pathLst>
            </a:custGeom>
            <a:solidFill>
              <a:srgbClr val="33339A"/>
            </a:solidFill>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16" name="Graphic 124">
              <a:extLst>
                <a:ext uri="{FF2B5EF4-FFF2-40B4-BE49-F238E27FC236}">
                  <a16:creationId xmlns:a16="http://schemas.microsoft.com/office/drawing/2014/main" id="{52CDC0E7-BED0-AF7F-4393-60F3BED8BB86}"/>
                </a:ext>
              </a:extLst>
            </p:cNvPr>
            <p:cNvSpPr/>
            <p:nvPr/>
          </p:nvSpPr>
          <p:spPr>
            <a:xfrm>
              <a:off x="2972752" y="2265616"/>
              <a:ext cx="325120" cy="344170"/>
            </a:xfrm>
            <a:custGeom>
              <a:avLst/>
              <a:gdLst/>
              <a:ahLst/>
              <a:cxnLst/>
              <a:rect l="l" t="t" r="r" b="b"/>
              <a:pathLst>
                <a:path w="325120" h="344170">
                  <a:moveTo>
                    <a:pt x="0" y="0"/>
                  </a:moveTo>
                  <a:lnTo>
                    <a:pt x="324612" y="0"/>
                  </a:lnTo>
                  <a:lnTo>
                    <a:pt x="324612" y="343662"/>
                  </a:lnTo>
                  <a:lnTo>
                    <a:pt x="0" y="343662"/>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17" name="Graphic 125">
              <a:extLst>
                <a:ext uri="{FF2B5EF4-FFF2-40B4-BE49-F238E27FC236}">
                  <a16:creationId xmlns:a16="http://schemas.microsoft.com/office/drawing/2014/main" id="{AD65BD62-2262-2572-F562-5DFAA44C3831}"/>
                </a:ext>
              </a:extLst>
            </p:cNvPr>
            <p:cNvSpPr/>
            <p:nvPr/>
          </p:nvSpPr>
          <p:spPr>
            <a:xfrm>
              <a:off x="3781234" y="2420302"/>
              <a:ext cx="325120" cy="189230"/>
            </a:xfrm>
            <a:custGeom>
              <a:avLst/>
              <a:gdLst/>
              <a:ahLst/>
              <a:cxnLst/>
              <a:rect l="l" t="t" r="r" b="b"/>
              <a:pathLst>
                <a:path w="325120" h="189230">
                  <a:moveTo>
                    <a:pt x="324612" y="0"/>
                  </a:moveTo>
                  <a:lnTo>
                    <a:pt x="0" y="0"/>
                  </a:lnTo>
                  <a:lnTo>
                    <a:pt x="0" y="188975"/>
                  </a:lnTo>
                  <a:lnTo>
                    <a:pt x="324612" y="188975"/>
                  </a:lnTo>
                  <a:lnTo>
                    <a:pt x="324612" y="0"/>
                  </a:lnTo>
                  <a:close/>
                </a:path>
              </a:pathLst>
            </a:custGeom>
            <a:solidFill>
              <a:srgbClr val="33339A"/>
            </a:solidFill>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18" name="Graphic 126">
              <a:extLst>
                <a:ext uri="{FF2B5EF4-FFF2-40B4-BE49-F238E27FC236}">
                  <a16:creationId xmlns:a16="http://schemas.microsoft.com/office/drawing/2014/main" id="{0C64F138-2EA7-2F91-9438-C684343C6A23}"/>
                </a:ext>
              </a:extLst>
            </p:cNvPr>
            <p:cNvSpPr/>
            <p:nvPr/>
          </p:nvSpPr>
          <p:spPr>
            <a:xfrm>
              <a:off x="3781234" y="2420302"/>
              <a:ext cx="325120" cy="189230"/>
            </a:xfrm>
            <a:custGeom>
              <a:avLst/>
              <a:gdLst/>
              <a:ahLst/>
              <a:cxnLst/>
              <a:rect l="l" t="t" r="r" b="b"/>
              <a:pathLst>
                <a:path w="325120" h="189230">
                  <a:moveTo>
                    <a:pt x="0" y="0"/>
                  </a:moveTo>
                  <a:lnTo>
                    <a:pt x="324612" y="0"/>
                  </a:lnTo>
                  <a:lnTo>
                    <a:pt x="324612" y="188975"/>
                  </a:lnTo>
                  <a:lnTo>
                    <a:pt x="0" y="188975"/>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19" name="Graphic 127">
              <a:extLst>
                <a:ext uri="{FF2B5EF4-FFF2-40B4-BE49-F238E27FC236}">
                  <a16:creationId xmlns:a16="http://schemas.microsoft.com/office/drawing/2014/main" id="{36E98AA5-F3CD-F1A6-0163-FE9FE2BE3266}"/>
                </a:ext>
              </a:extLst>
            </p:cNvPr>
            <p:cNvSpPr/>
            <p:nvPr/>
          </p:nvSpPr>
          <p:spPr>
            <a:xfrm>
              <a:off x="310324" y="2609278"/>
              <a:ext cx="4037329" cy="1270"/>
            </a:xfrm>
            <a:custGeom>
              <a:avLst/>
              <a:gdLst/>
              <a:ahLst/>
              <a:cxnLst/>
              <a:rect l="l" t="t" r="r" b="b"/>
              <a:pathLst>
                <a:path w="4037329">
                  <a:moveTo>
                    <a:pt x="0" y="0"/>
                  </a:moveTo>
                  <a:lnTo>
                    <a:pt x="4037076" y="0"/>
                  </a:lnTo>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20" name="Graphic 128">
              <a:extLst>
                <a:ext uri="{FF2B5EF4-FFF2-40B4-BE49-F238E27FC236}">
                  <a16:creationId xmlns:a16="http://schemas.microsoft.com/office/drawing/2014/main" id="{B6C23B51-B09F-BC18-991A-60BE12F4D44B}"/>
                </a:ext>
              </a:extLst>
            </p:cNvPr>
            <p:cNvSpPr/>
            <p:nvPr/>
          </p:nvSpPr>
          <p:spPr>
            <a:xfrm>
              <a:off x="310324" y="2609278"/>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21" name="Graphic 129">
              <a:extLst>
                <a:ext uri="{FF2B5EF4-FFF2-40B4-BE49-F238E27FC236}">
                  <a16:creationId xmlns:a16="http://schemas.microsoft.com/office/drawing/2014/main" id="{2235A468-9EB5-4BDD-CF6E-371676083E36}"/>
                </a:ext>
              </a:extLst>
            </p:cNvPr>
            <p:cNvSpPr/>
            <p:nvPr/>
          </p:nvSpPr>
          <p:spPr>
            <a:xfrm>
              <a:off x="1118806" y="2609278"/>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22" name="Graphic 130">
              <a:extLst>
                <a:ext uri="{FF2B5EF4-FFF2-40B4-BE49-F238E27FC236}">
                  <a16:creationId xmlns:a16="http://schemas.microsoft.com/office/drawing/2014/main" id="{84DF4337-B469-94A6-55B0-D160E48681A2}"/>
                </a:ext>
              </a:extLst>
            </p:cNvPr>
            <p:cNvSpPr/>
            <p:nvPr/>
          </p:nvSpPr>
          <p:spPr>
            <a:xfrm>
              <a:off x="1927288" y="2609278"/>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23" name="Graphic 131">
              <a:extLst>
                <a:ext uri="{FF2B5EF4-FFF2-40B4-BE49-F238E27FC236}">
                  <a16:creationId xmlns:a16="http://schemas.microsoft.com/office/drawing/2014/main" id="{8A58E243-9EA0-B9C4-3990-B4C8FF7C510C}"/>
                </a:ext>
              </a:extLst>
            </p:cNvPr>
            <p:cNvSpPr/>
            <p:nvPr/>
          </p:nvSpPr>
          <p:spPr>
            <a:xfrm>
              <a:off x="2730436" y="2609278"/>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24" name="Graphic 132">
              <a:extLst>
                <a:ext uri="{FF2B5EF4-FFF2-40B4-BE49-F238E27FC236}">
                  <a16:creationId xmlns:a16="http://schemas.microsoft.com/office/drawing/2014/main" id="{AA8BEEB8-CC88-A5B9-8416-CB0AD0AA6F9D}"/>
                </a:ext>
              </a:extLst>
            </p:cNvPr>
            <p:cNvSpPr/>
            <p:nvPr/>
          </p:nvSpPr>
          <p:spPr>
            <a:xfrm>
              <a:off x="3538918" y="2609278"/>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25" name="Graphic 133">
              <a:extLst>
                <a:ext uri="{FF2B5EF4-FFF2-40B4-BE49-F238E27FC236}">
                  <a16:creationId xmlns:a16="http://schemas.microsoft.com/office/drawing/2014/main" id="{A911068A-CAC3-B9D5-2492-F80BC1C3FB97}"/>
                </a:ext>
              </a:extLst>
            </p:cNvPr>
            <p:cNvSpPr/>
            <p:nvPr/>
          </p:nvSpPr>
          <p:spPr>
            <a:xfrm>
              <a:off x="4347400" y="2609278"/>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26" name="Textbox 134">
              <a:extLst>
                <a:ext uri="{FF2B5EF4-FFF2-40B4-BE49-F238E27FC236}">
                  <a16:creationId xmlns:a16="http://schemas.microsoft.com/office/drawing/2014/main" id="{A327FA85-2ACF-F0BD-98BA-B2BDFA8960E6}"/>
                </a:ext>
              </a:extLst>
            </p:cNvPr>
            <p:cNvSpPr txBox="1"/>
            <p:nvPr/>
          </p:nvSpPr>
          <p:spPr>
            <a:xfrm>
              <a:off x="4762" y="4762"/>
              <a:ext cx="4648200" cy="3486150"/>
            </a:xfrm>
            <a:prstGeom prst="rect">
              <a:avLst/>
            </a:prstGeom>
            <a:ln w="9525">
              <a:solidFill>
                <a:srgbClr val="000000"/>
              </a:solidFill>
              <a:prstDash val="solid"/>
            </a:ln>
          </p:spPr>
          <p:txBody>
            <a:bodyPr wrap="square" lIns="0" tIns="0" rIns="0" bIns="0" rtlCol="0">
              <a:noAutofit/>
            </a:bodyPr>
            <a:lstStyle/>
            <a:p>
              <a:pPr marL="393954" marR="391668" algn="ctr" defTabSz="1097280">
                <a:lnSpc>
                  <a:spcPct val="105000"/>
                </a:lnSpc>
                <a:spcBef>
                  <a:spcPts val="1206"/>
                </a:spcBef>
                <a:defRPr/>
              </a:pPr>
              <a:r>
                <a:rPr lang="en-US" sz="2400" kern="0" dirty="0">
                  <a:solidFill>
                    <a:sysClr val="windowText" lastClr="000000"/>
                  </a:solidFill>
                  <a:latin typeface="Arial MT"/>
                  <a:ea typeface="Arial MT"/>
                  <a:cs typeface="Arial MT"/>
                  <a:sym typeface="Calibri"/>
                </a:rPr>
                <a:t>Age When First Started Attending the Adventist Church</a:t>
              </a:r>
              <a:endParaRPr lang="en-CI" sz="1320" kern="0" dirty="0">
                <a:solidFill>
                  <a:sysClr val="windowText" lastClr="000000"/>
                </a:solidFill>
                <a:latin typeface="Arial MT"/>
                <a:ea typeface="Arial MT"/>
                <a:cs typeface="Arial MT"/>
                <a:sym typeface="Calibri"/>
              </a:endParaRPr>
            </a:p>
            <a:p>
              <a:pPr marL="19050" algn="ctr" defTabSz="1097280">
                <a:spcBef>
                  <a:spcPts val="2052"/>
                </a:spcBef>
                <a:defRPr/>
              </a:pPr>
              <a:r>
                <a:rPr lang="en-US" sz="1080" b="1" kern="0" spc="-30" dirty="0">
                  <a:solidFill>
                    <a:sysClr val="windowText" lastClr="000000"/>
                  </a:solidFill>
                  <a:latin typeface="Arial" panose="020B0604020202020204" pitchFamily="34" charset="0"/>
                  <a:ea typeface="Arial MT"/>
                  <a:cs typeface="Arial MT"/>
                  <a:sym typeface="Calibri"/>
                </a:rPr>
                <a:t>38%</a:t>
              </a:r>
              <a:endParaRPr lang="en-CI" sz="1320" kern="0" dirty="0">
                <a:solidFill>
                  <a:sysClr val="windowText" lastClr="000000"/>
                </a:solidFill>
                <a:latin typeface="Arial MT"/>
                <a:ea typeface="Arial MT"/>
                <a:cs typeface="Arial MT"/>
                <a:sym typeface="Calibri"/>
              </a:endParaRPr>
            </a:p>
            <a:p>
              <a:pPr defTabSz="1097280">
                <a:defRPr/>
              </a:pPr>
              <a:r>
                <a:rPr lang="en-US" sz="1080" b="1" kern="0" dirty="0">
                  <a:solidFill>
                    <a:sysClr val="windowText" lastClr="000000"/>
                  </a:solidFill>
                  <a:latin typeface="Arial" panose="020B0604020202020204" pitchFamily="34" charset="0"/>
                  <a:ea typeface="Arial MT"/>
                  <a:cs typeface="Arial MT"/>
                  <a:sym typeface="Calibri"/>
                </a:rPr>
                <a:t> </a:t>
              </a:r>
              <a:endParaRPr lang="en-CI" sz="1320" kern="0" dirty="0">
                <a:solidFill>
                  <a:sysClr val="windowText" lastClr="000000"/>
                </a:solidFill>
                <a:latin typeface="Arial MT"/>
                <a:ea typeface="Arial MT"/>
                <a:cs typeface="Arial MT"/>
                <a:sym typeface="Calibri"/>
              </a:endParaRPr>
            </a:p>
            <a:p>
              <a:pPr defTabSz="1097280">
                <a:spcBef>
                  <a:spcPts val="618"/>
                </a:spcBef>
                <a:defRPr/>
              </a:pPr>
              <a:r>
                <a:rPr lang="en-US" sz="1080" b="1" kern="0" dirty="0">
                  <a:solidFill>
                    <a:sysClr val="windowText" lastClr="000000"/>
                  </a:solidFill>
                  <a:latin typeface="Arial" panose="020B0604020202020204" pitchFamily="34" charset="0"/>
                  <a:ea typeface="Arial MT"/>
                  <a:cs typeface="Arial MT"/>
                  <a:sym typeface="Calibri"/>
                </a:rPr>
                <a:t> </a:t>
              </a:r>
              <a:endParaRPr lang="en-CI" sz="1320" kern="0" dirty="0">
                <a:solidFill>
                  <a:sysClr val="windowText" lastClr="000000"/>
                </a:solidFill>
                <a:latin typeface="Arial MT"/>
                <a:ea typeface="Arial MT"/>
                <a:cs typeface="Arial MT"/>
                <a:sym typeface="Calibri"/>
              </a:endParaRPr>
            </a:p>
            <a:p>
              <a:pPr marL="715518" defTabSz="1097280">
                <a:lnSpc>
                  <a:spcPts val="1170"/>
                </a:lnSpc>
                <a:defRPr/>
              </a:pPr>
              <a:r>
                <a:rPr lang="en-US" sz="1080" b="1" kern="0" spc="-30" dirty="0">
                  <a:solidFill>
                    <a:sysClr val="windowText" lastClr="000000"/>
                  </a:solidFill>
                  <a:latin typeface="Arial" panose="020B0604020202020204" pitchFamily="34" charset="0"/>
                  <a:ea typeface="Arial MT"/>
                  <a:cs typeface="Arial MT"/>
                  <a:sym typeface="Calibri"/>
                </a:rPr>
                <a:t>26%</a:t>
              </a:r>
              <a:endParaRPr lang="en-CI" sz="1320" kern="0" dirty="0">
                <a:solidFill>
                  <a:sysClr val="windowText" lastClr="000000"/>
                </a:solidFill>
                <a:latin typeface="Arial MT"/>
                <a:ea typeface="Arial MT"/>
                <a:cs typeface="Arial MT"/>
                <a:sym typeface="Calibri"/>
              </a:endParaRPr>
            </a:p>
            <a:p>
              <a:pPr marL="1685544" defTabSz="1097280">
                <a:lnSpc>
                  <a:spcPts val="1170"/>
                </a:lnSpc>
                <a:defRPr/>
              </a:pPr>
              <a:r>
                <a:rPr lang="en-US" sz="1080" b="1" kern="0" spc="-30" dirty="0">
                  <a:solidFill>
                    <a:sysClr val="windowText" lastClr="000000"/>
                  </a:solidFill>
                  <a:latin typeface="Arial" panose="020B0604020202020204" pitchFamily="34" charset="0"/>
                  <a:ea typeface="Arial MT"/>
                  <a:cs typeface="Arial MT"/>
                  <a:sym typeface="Calibri"/>
                </a:rPr>
                <a:t>23%</a:t>
              </a:r>
              <a:endParaRPr lang="en-CI" sz="1320" kern="0" dirty="0">
                <a:solidFill>
                  <a:sysClr val="windowText" lastClr="000000"/>
                </a:solidFill>
                <a:latin typeface="Arial MT"/>
                <a:ea typeface="Arial MT"/>
                <a:cs typeface="Arial MT"/>
                <a:sym typeface="Calibri"/>
              </a:endParaRPr>
            </a:p>
            <a:p>
              <a:pPr defTabSz="1097280">
                <a:defRPr/>
              </a:pPr>
              <a:r>
                <a:rPr lang="en-US" sz="1080" b="1" kern="0" dirty="0">
                  <a:solidFill>
                    <a:sysClr val="windowText" lastClr="000000"/>
                  </a:solidFill>
                  <a:latin typeface="Arial" panose="020B0604020202020204" pitchFamily="34" charset="0"/>
                  <a:ea typeface="Arial MT"/>
                  <a:cs typeface="Arial MT"/>
                  <a:sym typeface="Calibri"/>
                </a:rPr>
                <a:t> </a:t>
              </a:r>
              <a:endParaRPr lang="en-CI" sz="1320" kern="0" dirty="0">
                <a:solidFill>
                  <a:sysClr val="windowText" lastClr="000000"/>
                </a:solidFill>
                <a:latin typeface="Arial MT"/>
                <a:ea typeface="Arial MT"/>
                <a:cs typeface="Arial MT"/>
                <a:sym typeface="Calibri"/>
              </a:endParaRPr>
            </a:p>
            <a:p>
              <a:pPr defTabSz="1097280">
                <a:defRPr/>
              </a:pPr>
              <a:r>
                <a:rPr lang="en-US" sz="1080" b="1" kern="0" dirty="0">
                  <a:solidFill>
                    <a:sysClr val="windowText" lastClr="000000"/>
                  </a:solidFill>
                  <a:latin typeface="Arial" panose="020B0604020202020204" pitchFamily="34" charset="0"/>
                  <a:ea typeface="Arial MT"/>
                  <a:cs typeface="Arial MT"/>
                  <a:sym typeface="Calibri"/>
                </a:rPr>
                <a:t> </a:t>
              </a:r>
              <a:endParaRPr lang="en-CI" sz="1320" kern="0" dirty="0">
                <a:solidFill>
                  <a:sysClr val="windowText" lastClr="000000"/>
                </a:solidFill>
                <a:latin typeface="Arial MT"/>
                <a:ea typeface="Arial MT"/>
                <a:cs typeface="Arial MT"/>
                <a:sym typeface="Calibri"/>
              </a:endParaRPr>
            </a:p>
            <a:p>
              <a:pPr defTabSz="1097280">
                <a:spcBef>
                  <a:spcPts val="66"/>
                </a:spcBef>
                <a:defRPr/>
              </a:pPr>
              <a:r>
                <a:rPr lang="en-US" sz="1080" b="1" kern="0" dirty="0">
                  <a:solidFill>
                    <a:sysClr val="windowText" lastClr="000000"/>
                  </a:solidFill>
                  <a:latin typeface="Arial" panose="020B0604020202020204" pitchFamily="34" charset="0"/>
                  <a:ea typeface="Arial MT"/>
                  <a:cs typeface="Arial MT"/>
                  <a:sym typeface="Calibri"/>
                </a:rPr>
                <a:t> </a:t>
              </a:r>
              <a:endParaRPr lang="en-CI" sz="1320" kern="0" dirty="0">
                <a:solidFill>
                  <a:sysClr val="windowText" lastClr="000000"/>
                </a:solidFill>
                <a:latin typeface="Arial MT"/>
                <a:ea typeface="Arial MT"/>
                <a:cs typeface="Arial MT"/>
                <a:sym typeface="Calibri"/>
              </a:endParaRPr>
            </a:p>
            <a:p>
              <a:pPr marL="3660648" defTabSz="1097280">
                <a:defRPr/>
              </a:pPr>
              <a:r>
                <a:rPr lang="en-US" sz="1080" b="1" kern="0" spc="-30" dirty="0">
                  <a:solidFill>
                    <a:sysClr val="windowText" lastClr="000000"/>
                  </a:solidFill>
                  <a:latin typeface="Arial" panose="020B0604020202020204" pitchFamily="34" charset="0"/>
                  <a:ea typeface="Arial MT"/>
                  <a:cs typeface="Arial MT"/>
                  <a:sym typeface="Calibri"/>
                </a:rPr>
                <a:t>9%</a:t>
              </a:r>
              <a:endParaRPr lang="en-CI" sz="1320" kern="0" dirty="0">
                <a:solidFill>
                  <a:sysClr val="windowText" lastClr="000000"/>
                </a:solidFill>
                <a:latin typeface="Arial MT"/>
                <a:ea typeface="Arial MT"/>
                <a:cs typeface="Arial MT"/>
                <a:sym typeface="Calibri"/>
              </a:endParaRPr>
            </a:p>
            <a:p>
              <a:pPr marL="4630674" defTabSz="1097280">
                <a:spcBef>
                  <a:spcPts val="222"/>
                </a:spcBef>
                <a:defRPr/>
              </a:pPr>
              <a:r>
                <a:rPr lang="en-US" sz="1080" b="1" kern="0" spc="-30" dirty="0">
                  <a:solidFill>
                    <a:sysClr val="windowText" lastClr="000000"/>
                  </a:solidFill>
                  <a:latin typeface="Arial" panose="020B0604020202020204" pitchFamily="34" charset="0"/>
                  <a:ea typeface="Arial MT"/>
                  <a:cs typeface="Arial MT"/>
                  <a:sym typeface="Calibri"/>
                </a:rPr>
                <a:t>5%</a:t>
              </a:r>
              <a:endParaRPr lang="en-CI" sz="1320" kern="0" dirty="0">
                <a:solidFill>
                  <a:sysClr val="windowText" lastClr="000000"/>
                </a:solidFill>
                <a:latin typeface="Arial MT"/>
                <a:ea typeface="Arial MT"/>
                <a:cs typeface="Arial MT"/>
                <a:sym typeface="Calibri"/>
              </a:endParaRPr>
            </a:p>
            <a:p>
              <a:pPr defTabSz="1097280">
                <a:defRPr/>
              </a:pPr>
              <a:r>
                <a:rPr lang="en-US" sz="1080" b="1" kern="0" dirty="0">
                  <a:solidFill>
                    <a:sysClr val="windowText" lastClr="000000"/>
                  </a:solidFill>
                  <a:latin typeface="Arial" panose="020B0604020202020204" pitchFamily="34" charset="0"/>
                  <a:ea typeface="Arial MT"/>
                  <a:cs typeface="Arial MT"/>
                  <a:sym typeface="Calibri"/>
                </a:rPr>
                <a:t> </a:t>
              </a:r>
              <a:endParaRPr lang="en-CI" sz="1320" kern="0" dirty="0">
                <a:solidFill>
                  <a:sysClr val="windowText" lastClr="000000"/>
                </a:solidFill>
                <a:latin typeface="Arial MT"/>
                <a:ea typeface="Arial MT"/>
                <a:cs typeface="Arial MT"/>
                <a:sym typeface="Calibri"/>
              </a:endParaRPr>
            </a:p>
            <a:p>
              <a:pPr defTabSz="1097280">
                <a:spcBef>
                  <a:spcPts val="846"/>
                </a:spcBef>
                <a:defRPr/>
              </a:pPr>
              <a:r>
                <a:rPr lang="en-US" sz="1080" b="1" kern="0" dirty="0">
                  <a:solidFill>
                    <a:sysClr val="windowText" lastClr="000000"/>
                  </a:solidFill>
                  <a:latin typeface="Arial" panose="020B0604020202020204" pitchFamily="34" charset="0"/>
                  <a:ea typeface="Arial MT"/>
                  <a:cs typeface="Arial MT"/>
                  <a:sym typeface="Calibri"/>
                </a:rPr>
                <a:t> </a:t>
              </a:r>
              <a:endParaRPr lang="en-CI" sz="1320" kern="0" dirty="0">
                <a:solidFill>
                  <a:sysClr val="windowText" lastClr="000000"/>
                </a:solidFill>
                <a:latin typeface="Arial MT"/>
                <a:ea typeface="Arial MT"/>
                <a:cs typeface="Arial MT"/>
                <a:sym typeface="Calibri"/>
              </a:endParaRPr>
            </a:p>
            <a:p>
              <a:pPr marR="63246" algn="ctr" defTabSz="1097280">
                <a:tabLst>
                  <a:tab pos="1045464" algn="l"/>
                  <a:tab pos="2015490" algn="l"/>
                  <a:tab pos="2986278" algn="l"/>
                  <a:tab pos="3944112" algn="l"/>
                </a:tabLst>
                <a:defRPr/>
              </a:pPr>
              <a:r>
                <a:rPr lang="en-US" sz="1080" b="1" kern="0" dirty="0">
                  <a:solidFill>
                    <a:sysClr val="windowText" lastClr="000000"/>
                  </a:solidFill>
                  <a:latin typeface="Arial" panose="020B0604020202020204" pitchFamily="34" charset="0"/>
                  <a:ea typeface="Arial MT"/>
                  <a:cs typeface="Arial MT"/>
                  <a:sym typeface="Calibri"/>
                </a:rPr>
                <a:t>Under</a:t>
              </a:r>
              <a:r>
                <a:rPr lang="en-US" sz="1080" b="1" kern="0" spc="30" dirty="0">
                  <a:solidFill>
                    <a:sysClr val="windowText" lastClr="000000"/>
                  </a:solidFill>
                  <a:latin typeface="Arial" panose="020B0604020202020204" pitchFamily="34" charset="0"/>
                  <a:ea typeface="Arial MT"/>
                  <a:cs typeface="Arial MT"/>
                  <a:sym typeface="Calibri"/>
                </a:rPr>
                <a:t> </a:t>
              </a:r>
              <a:r>
                <a:rPr lang="en-US" sz="1080" b="1" kern="0" dirty="0">
                  <a:solidFill>
                    <a:sysClr val="windowText" lastClr="000000"/>
                  </a:solidFill>
                  <a:latin typeface="Arial" panose="020B0604020202020204" pitchFamily="34" charset="0"/>
                  <a:ea typeface="Arial MT"/>
                  <a:cs typeface="Arial MT"/>
                  <a:sym typeface="Calibri"/>
                </a:rPr>
                <a:t>age</a:t>
              </a:r>
              <a:r>
                <a:rPr lang="en-US" sz="1080" b="1" kern="0" spc="36" dirty="0">
                  <a:solidFill>
                    <a:sysClr val="windowText" lastClr="000000"/>
                  </a:solidFill>
                  <a:latin typeface="Arial" panose="020B0604020202020204" pitchFamily="34" charset="0"/>
                  <a:ea typeface="Arial MT"/>
                  <a:cs typeface="Arial MT"/>
                  <a:sym typeface="Calibri"/>
                </a:rPr>
                <a:t> </a:t>
              </a:r>
              <a:r>
                <a:rPr lang="en-US" sz="1080" b="1" kern="0" spc="-30" dirty="0">
                  <a:solidFill>
                    <a:sysClr val="windowText" lastClr="000000"/>
                  </a:solidFill>
                  <a:latin typeface="Arial" panose="020B0604020202020204" pitchFamily="34" charset="0"/>
                  <a:ea typeface="Arial MT"/>
                  <a:cs typeface="Arial MT"/>
                  <a:sym typeface="Calibri"/>
                </a:rPr>
                <a:t>10</a:t>
              </a:r>
              <a:r>
                <a:rPr lang="en-US" sz="1080" b="1" kern="0" dirty="0">
                  <a:solidFill>
                    <a:sysClr val="windowText" lastClr="000000"/>
                  </a:solidFill>
                  <a:latin typeface="Arial" panose="020B0604020202020204" pitchFamily="34" charset="0"/>
                  <a:ea typeface="Arial MT"/>
                  <a:cs typeface="Arial MT"/>
                  <a:sym typeface="Calibri"/>
                </a:rPr>
                <a:t>	Ages</a:t>
              </a:r>
              <a:r>
                <a:rPr lang="en-US" sz="1080" b="1" kern="0" spc="6" dirty="0">
                  <a:solidFill>
                    <a:sysClr val="windowText" lastClr="000000"/>
                  </a:solidFill>
                  <a:latin typeface="Arial" panose="020B0604020202020204" pitchFamily="34" charset="0"/>
                  <a:ea typeface="Arial MT"/>
                  <a:cs typeface="Arial MT"/>
                  <a:sym typeface="Calibri"/>
                </a:rPr>
                <a:t> </a:t>
              </a:r>
              <a:r>
                <a:rPr lang="en-US" sz="1080" b="1" kern="0" dirty="0">
                  <a:solidFill>
                    <a:sysClr val="windowText" lastClr="000000"/>
                  </a:solidFill>
                  <a:latin typeface="Arial" panose="020B0604020202020204" pitchFamily="34" charset="0"/>
                  <a:ea typeface="Arial MT"/>
                  <a:cs typeface="Arial MT"/>
                  <a:sym typeface="Calibri"/>
                </a:rPr>
                <a:t>10-</a:t>
              </a:r>
              <a:r>
                <a:rPr lang="en-US" sz="1080" b="1" kern="0" spc="-30" dirty="0">
                  <a:solidFill>
                    <a:sysClr val="windowText" lastClr="000000"/>
                  </a:solidFill>
                  <a:latin typeface="Arial" panose="020B0604020202020204" pitchFamily="34" charset="0"/>
                  <a:ea typeface="Arial MT"/>
                  <a:cs typeface="Arial MT"/>
                  <a:sym typeface="Calibri"/>
                </a:rPr>
                <a:t>17</a:t>
              </a:r>
              <a:r>
                <a:rPr lang="en-US" sz="1080" b="1" kern="0" dirty="0">
                  <a:solidFill>
                    <a:sysClr val="windowText" lastClr="000000"/>
                  </a:solidFill>
                  <a:latin typeface="Arial" panose="020B0604020202020204" pitchFamily="34" charset="0"/>
                  <a:ea typeface="Arial MT"/>
                  <a:cs typeface="Arial MT"/>
                  <a:sym typeface="Calibri"/>
                </a:rPr>
                <a:t>	Ages</a:t>
              </a:r>
              <a:r>
                <a:rPr lang="en-US" sz="1080" b="1" kern="0" spc="6" dirty="0">
                  <a:solidFill>
                    <a:sysClr val="windowText" lastClr="000000"/>
                  </a:solidFill>
                  <a:latin typeface="Arial" panose="020B0604020202020204" pitchFamily="34" charset="0"/>
                  <a:ea typeface="Arial MT"/>
                  <a:cs typeface="Arial MT"/>
                  <a:sym typeface="Calibri"/>
                </a:rPr>
                <a:t> </a:t>
              </a:r>
              <a:r>
                <a:rPr lang="en-US" sz="1080" b="1" kern="0" dirty="0">
                  <a:solidFill>
                    <a:sysClr val="windowText" lastClr="000000"/>
                  </a:solidFill>
                  <a:latin typeface="Arial" panose="020B0604020202020204" pitchFamily="34" charset="0"/>
                  <a:ea typeface="Arial MT"/>
                  <a:cs typeface="Arial MT"/>
                  <a:sym typeface="Calibri"/>
                </a:rPr>
                <a:t>18-</a:t>
              </a:r>
              <a:r>
                <a:rPr lang="en-US" sz="1080" b="1" kern="0" spc="-30" dirty="0">
                  <a:solidFill>
                    <a:sysClr val="windowText" lastClr="000000"/>
                  </a:solidFill>
                  <a:latin typeface="Arial" panose="020B0604020202020204" pitchFamily="34" charset="0"/>
                  <a:ea typeface="Arial MT"/>
                  <a:cs typeface="Arial MT"/>
                  <a:sym typeface="Calibri"/>
                </a:rPr>
                <a:t>29</a:t>
              </a:r>
              <a:r>
                <a:rPr lang="en-US" sz="1080" b="1" kern="0" dirty="0">
                  <a:solidFill>
                    <a:sysClr val="windowText" lastClr="000000"/>
                  </a:solidFill>
                  <a:latin typeface="Arial" panose="020B0604020202020204" pitchFamily="34" charset="0"/>
                  <a:ea typeface="Arial MT"/>
                  <a:cs typeface="Arial MT"/>
                  <a:sym typeface="Calibri"/>
                </a:rPr>
                <a:t>	Ages</a:t>
              </a:r>
              <a:r>
                <a:rPr lang="en-US" sz="1080" b="1" kern="0" spc="6" dirty="0">
                  <a:solidFill>
                    <a:sysClr val="windowText" lastClr="000000"/>
                  </a:solidFill>
                  <a:latin typeface="Arial" panose="020B0604020202020204" pitchFamily="34" charset="0"/>
                  <a:ea typeface="Arial MT"/>
                  <a:cs typeface="Arial MT"/>
                  <a:sym typeface="Calibri"/>
                </a:rPr>
                <a:t> </a:t>
              </a:r>
              <a:r>
                <a:rPr lang="en-US" sz="1080" b="1" kern="0" dirty="0">
                  <a:solidFill>
                    <a:sysClr val="windowText" lastClr="000000"/>
                  </a:solidFill>
                  <a:latin typeface="Arial" panose="020B0604020202020204" pitchFamily="34" charset="0"/>
                  <a:ea typeface="Arial MT"/>
                  <a:cs typeface="Arial MT"/>
                  <a:sym typeface="Calibri"/>
                </a:rPr>
                <a:t>30-</a:t>
              </a:r>
              <a:r>
                <a:rPr lang="en-US" sz="1080" b="1" kern="0" spc="-30" dirty="0">
                  <a:solidFill>
                    <a:sysClr val="windowText" lastClr="000000"/>
                  </a:solidFill>
                  <a:latin typeface="Arial" panose="020B0604020202020204" pitchFamily="34" charset="0"/>
                  <a:ea typeface="Arial MT"/>
                  <a:cs typeface="Arial MT"/>
                  <a:sym typeface="Calibri"/>
                </a:rPr>
                <a:t>39</a:t>
              </a:r>
              <a:r>
                <a:rPr lang="en-US" sz="1080" b="1" kern="0" dirty="0">
                  <a:solidFill>
                    <a:sysClr val="windowText" lastClr="000000"/>
                  </a:solidFill>
                  <a:latin typeface="Arial" panose="020B0604020202020204" pitchFamily="34" charset="0"/>
                  <a:ea typeface="Arial MT"/>
                  <a:cs typeface="Arial MT"/>
                  <a:sym typeface="Calibri"/>
                </a:rPr>
                <a:t>	Age</a:t>
              </a:r>
              <a:r>
                <a:rPr lang="en-US" sz="1080" b="1" kern="0" spc="12" dirty="0">
                  <a:solidFill>
                    <a:sysClr val="windowText" lastClr="000000"/>
                  </a:solidFill>
                  <a:latin typeface="Arial" panose="020B0604020202020204" pitchFamily="34" charset="0"/>
                  <a:ea typeface="Arial MT"/>
                  <a:cs typeface="Arial MT"/>
                  <a:sym typeface="Calibri"/>
                </a:rPr>
                <a:t> </a:t>
              </a:r>
              <a:r>
                <a:rPr lang="en-US" sz="1080" b="1" kern="0" dirty="0">
                  <a:solidFill>
                    <a:sysClr val="windowText" lastClr="000000"/>
                  </a:solidFill>
                  <a:latin typeface="Arial" panose="020B0604020202020204" pitchFamily="34" charset="0"/>
                  <a:ea typeface="Arial MT"/>
                  <a:cs typeface="Arial MT"/>
                  <a:sym typeface="Calibri"/>
                </a:rPr>
                <a:t>40</a:t>
              </a:r>
              <a:r>
                <a:rPr lang="en-US" sz="1080" b="1" kern="0" spc="18" dirty="0">
                  <a:solidFill>
                    <a:sysClr val="windowText" lastClr="000000"/>
                  </a:solidFill>
                  <a:latin typeface="Arial" panose="020B0604020202020204" pitchFamily="34" charset="0"/>
                  <a:ea typeface="Arial MT"/>
                  <a:cs typeface="Arial MT"/>
                  <a:sym typeface="Calibri"/>
                </a:rPr>
                <a:t> </a:t>
              </a:r>
              <a:r>
                <a:rPr lang="en-US" sz="1080" b="1" kern="0" spc="-30" dirty="0">
                  <a:solidFill>
                    <a:sysClr val="windowText" lastClr="000000"/>
                  </a:solidFill>
                  <a:latin typeface="Arial" panose="020B0604020202020204" pitchFamily="34" charset="0"/>
                  <a:ea typeface="Arial MT"/>
                  <a:cs typeface="Arial MT"/>
                  <a:sym typeface="Calibri"/>
                </a:rPr>
                <a:t>and</a:t>
              </a:r>
              <a:endParaRPr lang="en-CI" sz="1320" kern="0" dirty="0">
                <a:solidFill>
                  <a:sysClr val="windowText" lastClr="000000"/>
                </a:solidFill>
                <a:latin typeface="Arial MT"/>
                <a:ea typeface="Arial MT"/>
                <a:cs typeface="Arial MT"/>
                <a:sym typeface="Calibri"/>
              </a:endParaRPr>
            </a:p>
            <a:p>
              <a:pPr marL="4554474" defTabSz="1097280">
                <a:spcBef>
                  <a:spcPts val="174"/>
                </a:spcBef>
                <a:defRPr/>
              </a:pPr>
              <a:r>
                <a:rPr lang="en-US" sz="1080" b="1" kern="0" spc="-12" dirty="0">
                  <a:solidFill>
                    <a:sysClr val="windowText" lastClr="000000"/>
                  </a:solidFill>
                  <a:latin typeface="Arial" panose="020B0604020202020204" pitchFamily="34" charset="0"/>
                  <a:ea typeface="Arial MT"/>
                  <a:cs typeface="Arial MT"/>
                  <a:sym typeface="Calibri"/>
                </a:rPr>
                <a:t>older</a:t>
              </a:r>
              <a:endParaRPr lang="en-CI" sz="1320" kern="0" dirty="0">
                <a:solidFill>
                  <a:sysClr val="windowText" lastClr="000000"/>
                </a:solidFill>
                <a:latin typeface="Arial MT"/>
                <a:ea typeface="Arial MT"/>
                <a:cs typeface="Arial MT"/>
                <a:sym typeface="Calibri"/>
              </a:endParaRPr>
            </a:p>
          </p:txBody>
        </p:sp>
      </p:grpSp>
    </p:spTree>
    <p:extLst>
      <p:ext uri="{BB962C8B-B14F-4D97-AF65-F5344CB8AC3E}">
        <p14:creationId xmlns:p14="http://schemas.microsoft.com/office/powerpoint/2010/main" val="439616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8E8C1-4C02-9634-BAC9-761CC857224F}"/>
              </a:ext>
            </a:extLst>
          </p:cNvPr>
          <p:cNvSpPr>
            <a:spLocks noGrp="1"/>
          </p:cNvSpPr>
          <p:nvPr>
            <p:ph type="title"/>
          </p:nvPr>
        </p:nvSpPr>
        <p:spPr/>
        <p:txBody>
          <a:bodyPr>
            <a:normAutofit/>
          </a:bodyPr>
          <a:lstStyle/>
          <a:p>
            <a:pPr algn="ctr"/>
            <a:r>
              <a:rPr lang="en-US" kern="0" dirty="0">
                <a:solidFill>
                  <a:srgbClr val="FF0000"/>
                </a:solidFill>
                <a:latin typeface="Arial Rounded MT Bold" panose="020F0704030504030204" pitchFamily="34" charset="77"/>
                <a:ea typeface="Arial MT"/>
                <a:cs typeface="Arial MT"/>
              </a:rPr>
              <a:t>Age When First Started Attending the Adventist Church</a:t>
            </a:r>
            <a:endParaRPr lang="en-CI" dirty="0">
              <a:solidFill>
                <a:srgbClr val="FF0000"/>
              </a:solidFill>
              <a:latin typeface="Arial Rounded MT Bold" panose="020F0704030504030204" pitchFamily="34" charset="77"/>
            </a:endParaRPr>
          </a:p>
        </p:txBody>
      </p:sp>
      <p:sp>
        <p:nvSpPr>
          <p:cNvPr id="4" name="Content Placeholder 3">
            <a:extLst>
              <a:ext uri="{FF2B5EF4-FFF2-40B4-BE49-F238E27FC236}">
                <a16:creationId xmlns:a16="http://schemas.microsoft.com/office/drawing/2014/main" id="{BD5D4BC1-32BB-3623-A02D-E88813851B6E}"/>
              </a:ext>
            </a:extLst>
          </p:cNvPr>
          <p:cNvSpPr>
            <a:spLocks noGrp="1"/>
          </p:cNvSpPr>
          <p:nvPr>
            <p:ph sz="half" idx="2"/>
          </p:nvPr>
        </p:nvSpPr>
        <p:spPr/>
        <p:txBody>
          <a:bodyPr>
            <a:normAutofit lnSpcReduction="10000"/>
          </a:bodyPr>
          <a:lstStyle/>
          <a:p>
            <a:pPr>
              <a:lnSpc>
                <a:spcPct val="120000"/>
              </a:lnSpc>
            </a:pPr>
            <a:r>
              <a:rPr lang="en-US" sz="2400" dirty="0">
                <a:highlight>
                  <a:srgbClr val="FFFF00"/>
                </a:highlight>
                <a:latin typeface="Arial Rounded MT Bold" panose="020F0704030504030204" pitchFamily="34" charset="77"/>
              </a:rPr>
              <a:t>One explanation for these data is that people are converted to the Adventist Church when they are quite young and then face a number of normal transitions in life which cause them to lose connection with the Church</a:t>
            </a:r>
            <a:r>
              <a:rPr lang="en-US" sz="2400" dirty="0">
                <a:latin typeface="Arial Rounded MT Bold" panose="020F0704030504030204" pitchFamily="34" charset="77"/>
              </a:rPr>
              <a:t>. A similar—and perhaps mingled—explanation is that </a:t>
            </a:r>
            <a:r>
              <a:rPr lang="en-US" sz="2400" dirty="0">
                <a:highlight>
                  <a:srgbClr val="00FF00"/>
                </a:highlight>
                <a:latin typeface="Arial Rounded MT Bold" panose="020F0704030504030204" pitchFamily="34" charset="77"/>
              </a:rPr>
              <a:t>a large share of these converts do not make a mature commitment to the Adventist Church and leave as their spiritual needs mature and their thinking changes</a:t>
            </a:r>
            <a:r>
              <a:rPr lang="en-US" sz="2400" dirty="0">
                <a:latin typeface="Arial Rounded MT Bold" panose="020F0704030504030204" pitchFamily="34" charset="77"/>
              </a:rPr>
              <a:t>.</a:t>
            </a:r>
            <a:endParaRPr lang="en-CI" sz="2400" dirty="0">
              <a:latin typeface="Arial Rounded MT Bold" panose="020F0704030504030204" pitchFamily="34" charset="77"/>
            </a:endParaRPr>
          </a:p>
        </p:txBody>
      </p:sp>
      <p:grpSp>
        <p:nvGrpSpPr>
          <p:cNvPr id="5" name="Group 4">
            <a:extLst>
              <a:ext uri="{FF2B5EF4-FFF2-40B4-BE49-F238E27FC236}">
                <a16:creationId xmlns:a16="http://schemas.microsoft.com/office/drawing/2014/main" id="{6E90D193-1B42-B4EF-B209-64F40C54CA17}"/>
              </a:ext>
            </a:extLst>
          </p:cNvPr>
          <p:cNvGrpSpPr>
            <a:grpSpLocks/>
          </p:cNvGrpSpPr>
          <p:nvPr/>
        </p:nvGrpSpPr>
        <p:grpSpPr>
          <a:xfrm>
            <a:off x="1005840" y="2364155"/>
            <a:ext cx="5577840" cy="4183380"/>
            <a:chOff x="4762" y="4762"/>
            <a:chExt cx="4648200" cy="3486150"/>
          </a:xfrm>
        </p:grpSpPr>
        <p:sp>
          <p:nvSpPr>
            <p:cNvPr id="6" name="Graphic 114">
              <a:extLst>
                <a:ext uri="{FF2B5EF4-FFF2-40B4-BE49-F238E27FC236}">
                  <a16:creationId xmlns:a16="http://schemas.microsoft.com/office/drawing/2014/main" id="{799675A4-A651-798D-5101-63751062B54C}"/>
                </a:ext>
              </a:extLst>
            </p:cNvPr>
            <p:cNvSpPr/>
            <p:nvPr/>
          </p:nvSpPr>
          <p:spPr>
            <a:xfrm>
              <a:off x="310324" y="1273492"/>
              <a:ext cx="4037329" cy="1146810"/>
            </a:xfrm>
            <a:custGeom>
              <a:avLst/>
              <a:gdLst/>
              <a:ahLst/>
              <a:cxnLst/>
              <a:rect l="l" t="t" r="r" b="b"/>
              <a:pathLst>
                <a:path w="4037329" h="1146810">
                  <a:moveTo>
                    <a:pt x="0" y="1146810"/>
                  </a:moveTo>
                  <a:lnTo>
                    <a:pt x="241554" y="1146810"/>
                  </a:lnTo>
                </a:path>
                <a:path w="4037329" h="1146810">
                  <a:moveTo>
                    <a:pt x="566166" y="1146810"/>
                  </a:moveTo>
                  <a:lnTo>
                    <a:pt x="1050036" y="1146810"/>
                  </a:lnTo>
                </a:path>
                <a:path w="4037329" h="1146810">
                  <a:moveTo>
                    <a:pt x="1374648" y="1146810"/>
                  </a:moveTo>
                  <a:lnTo>
                    <a:pt x="1858517" y="1146810"/>
                  </a:lnTo>
                </a:path>
                <a:path w="4037329" h="1146810">
                  <a:moveTo>
                    <a:pt x="2178557" y="1146810"/>
                  </a:moveTo>
                  <a:lnTo>
                    <a:pt x="2662428" y="1146810"/>
                  </a:lnTo>
                </a:path>
                <a:path w="4037329" h="1146810">
                  <a:moveTo>
                    <a:pt x="2987040" y="1146810"/>
                  </a:moveTo>
                  <a:lnTo>
                    <a:pt x="4037076" y="1146810"/>
                  </a:lnTo>
                </a:path>
                <a:path w="4037329" h="1146810">
                  <a:moveTo>
                    <a:pt x="0" y="953262"/>
                  </a:moveTo>
                  <a:lnTo>
                    <a:pt x="241554" y="953262"/>
                  </a:lnTo>
                </a:path>
                <a:path w="4037329" h="1146810">
                  <a:moveTo>
                    <a:pt x="566166" y="953262"/>
                  </a:moveTo>
                  <a:lnTo>
                    <a:pt x="1050036" y="953262"/>
                  </a:lnTo>
                </a:path>
                <a:path w="4037329" h="1146810">
                  <a:moveTo>
                    <a:pt x="1374648" y="953262"/>
                  </a:moveTo>
                  <a:lnTo>
                    <a:pt x="1858517" y="953262"/>
                  </a:lnTo>
                </a:path>
                <a:path w="4037329" h="1146810">
                  <a:moveTo>
                    <a:pt x="2178557" y="953262"/>
                  </a:moveTo>
                  <a:lnTo>
                    <a:pt x="4037076" y="953262"/>
                  </a:lnTo>
                </a:path>
                <a:path w="4037329" h="1146810">
                  <a:moveTo>
                    <a:pt x="0" y="764286"/>
                  </a:moveTo>
                  <a:lnTo>
                    <a:pt x="241554" y="764286"/>
                  </a:lnTo>
                </a:path>
                <a:path w="4037329" h="1146810">
                  <a:moveTo>
                    <a:pt x="566166" y="764286"/>
                  </a:moveTo>
                  <a:lnTo>
                    <a:pt x="1050036" y="764286"/>
                  </a:lnTo>
                </a:path>
                <a:path w="4037329" h="1146810">
                  <a:moveTo>
                    <a:pt x="1374648" y="764286"/>
                  </a:moveTo>
                  <a:lnTo>
                    <a:pt x="1858517" y="764286"/>
                  </a:lnTo>
                </a:path>
                <a:path w="4037329" h="1146810">
                  <a:moveTo>
                    <a:pt x="2178557" y="764286"/>
                  </a:moveTo>
                  <a:lnTo>
                    <a:pt x="4037076" y="764286"/>
                  </a:lnTo>
                </a:path>
                <a:path w="4037329" h="1146810">
                  <a:moveTo>
                    <a:pt x="0" y="570738"/>
                  </a:moveTo>
                  <a:lnTo>
                    <a:pt x="241554" y="570738"/>
                  </a:lnTo>
                </a:path>
                <a:path w="4037329" h="1146810">
                  <a:moveTo>
                    <a:pt x="566166" y="570738"/>
                  </a:moveTo>
                  <a:lnTo>
                    <a:pt x="1050036" y="570738"/>
                  </a:lnTo>
                </a:path>
                <a:path w="4037329" h="1146810">
                  <a:moveTo>
                    <a:pt x="1374648" y="570738"/>
                  </a:moveTo>
                  <a:lnTo>
                    <a:pt x="1858517" y="570738"/>
                  </a:lnTo>
                </a:path>
                <a:path w="4037329" h="1146810">
                  <a:moveTo>
                    <a:pt x="2178557" y="570738"/>
                  </a:moveTo>
                  <a:lnTo>
                    <a:pt x="4037076" y="570738"/>
                  </a:lnTo>
                </a:path>
                <a:path w="4037329" h="1146810">
                  <a:moveTo>
                    <a:pt x="0" y="381762"/>
                  </a:moveTo>
                  <a:lnTo>
                    <a:pt x="241554" y="381762"/>
                  </a:lnTo>
                </a:path>
                <a:path w="4037329" h="1146810">
                  <a:moveTo>
                    <a:pt x="566166" y="381762"/>
                  </a:moveTo>
                  <a:lnTo>
                    <a:pt x="1858517" y="381762"/>
                  </a:lnTo>
                </a:path>
                <a:path w="4037329" h="1146810">
                  <a:moveTo>
                    <a:pt x="2178557" y="381762"/>
                  </a:moveTo>
                  <a:lnTo>
                    <a:pt x="4037076" y="381762"/>
                  </a:lnTo>
                </a:path>
                <a:path w="4037329" h="1146810">
                  <a:moveTo>
                    <a:pt x="0" y="188214"/>
                  </a:moveTo>
                  <a:lnTo>
                    <a:pt x="1858517" y="188214"/>
                  </a:lnTo>
                </a:path>
                <a:path w="4037329" h="1146810">
                  <a:moveTo>
                    <a:pt x="2178557" y="188214"/>
                  </a:moveTo>
                  <a:lnTo>
                    <a:pt x="4037076" y="188214"/>
                  </a:lnTo>
                </a:path>
                <a:path w="4037329" h="1146810">
                  <a:moveTo>
                    <a:pt x="0" y="0"/>
                  </a:moveTo>
                  <a:lnTo>
                    <a:pt x="1858517" y="0"/>
                  </a:lnTo>
                </a:path>
                <a:path w="4037329" h="1146810">
                  <a:moveTo>
                    <a:pt x="2178557" y="0"/>
                  </a:moveTo>
                  <a:lnTo>
                    <a:pt x="4037076" y="0"/>
                  </a:lnTo>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7" name="Graphic 115">
              <a:extLst>
                <a:ext uri="{FF2B5EF4-FFF2-40B4-BE49-F238E27FC236}">
                  <a16:creationId xmlns:a16="http://schemas.microsoft.com/office/drawing/2014/main" id="{01872C4B-80E9-A485-9DF0-979E961EC446}"/>
                </a:ext>
              </a:extLst>
            </p:cNvPr>
            <p:cNvSpPr/>
            <p:nvPr/>
          </p:nvSpPr>
          <p:spPr>
            <a:xfrm>
              <a:off x="310324" y="1079944"/>
              <a:ext cx="4037329" cy="1270"/>
            </a:xfrm>
            <a:custGeom>
              <a:avLst/>
              <a:gdLst/>
              <a:ahLst/>
              <a:cxnLst/>
              <a:rect l="l" t="t" r="r" b="b"/>
              <a:pathLst>
                <a:path w="4037329">
                  <a:moveTo>
                    <a:pt x="0" y="0"/>
                  </a:moveTo>
                  <a:lnTo>
                    <a:pt x="4037076" y="0"/>
                  </a:lnTo>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8" name="Graphic 116">
              <a:extLst>
                <a:ext uri="{FF2B5EF4-FFF2-40B4-BE49-F238E27FC236}">
                  <a16:creationId xmlns:a16="http://schemas.microsoft.com/office/drawing/2014/main" id="{46B70AA1-3045-A178-0CBD-A9E8A6FC0949}"/>
                </a:ext>
              </a:extLst>
            </p:cNvPr>
            <p:cNvSpPr/>
            <p:nvPr/>
          </p:nvSpPr>
          <p:spPr>
            <a:xfrm>
              <a:off x="310324" y="890968"/>
              <a:ext cx="4037329" cy="1718310"/>
            </a:xfrm>
            <a:custGeom>
              <a:avLst/>
              <a:gdLst/>
              <a:ahLst/>
              <a:cxnLst/>
              <a:rect l="l" t="t" r="r" b="b"/>
              <a:pathLst>
                <a:path w="4037329" h="1718310">
                  <a:moveTo>
                    <a:pt x="0" y="0"/>
                  </a:moveTo>
                  <a:lnTo>
                    <a:pt x="4037076" y="0"/>
                  </a:lnTo>
                </a:path>
                <a:path w="4037329" h="1718310">
                  <a:moveTo>
                    <a:pt x="0" y="0"/>
                  </a:moveTo>
                  <a:lnTo>
                    <a:pt x="4037076" y="0"/>
                  </a:lnTo>
                  <a:lnTo>
                    <a:pt x="4037076" y="1718310"/>
                  </a:lnTo>
                  <a:lnTo>
                    <a:pt x="0" y="1718310"/>
                  </a:ln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9" name="Graphic 117">
              <a:extLst>
                <a:ext uri="{FF2B5EF4-FFF2-40B4-BE49-F238E27FC236}">
                  <a16:creationId xmlns:a16="http://schemas.microsoft.com/office/drawing/2014/main" id="{770F4C5F-C1FA-88D6-BE95-4DEA049E75D0}"/>
                </a:ext>
              </a:extLst>
            </p:cNvPr>
            <p:cNvSpPr/>
            <p:nvPr/>
          </p:nvSpPr>
          <p:spPr>
            <a:xfrm>
              <a:off x="551878" y="1617154"/>
              <a:ext cx="325120" cy="992505"/>
            </a:xfrm>
            <a:custGeom>
              <a:avLst/>
              <a:gdLst/>
              <a:ahLst/>
              <a:cxnLst/>
              <a:rect l="l" t="t" r="r" b="b"/>
              <a:pathLst>
                <a:path w="325120" h="992505">
                  <a:moveTo>
                    <a:pt x="324612" y="0"/>
                  </a:moveTo>
                  <a:lnTo>
                    <a:pt x="0" y="0"/>
                  </a:lnTo>
                  <a:lnTo>
                    <a:pt x="0" y="992124"/>
                  </a:lnTo>
                  <a:lnTo>
                    <a:pt x="324612" y="992124"/>
                  </a:lnTo>
                  <a:lnTo>
                    <a:pt x="324612" y="0"/>
                  </a:lnTo>
                  <a:close/>
                </a:path>
              </a:pathLst>
            </a:custGeom>
            <a:solidFill>
              <a:srgbClr val="33339A"/>
            </a:solidFill>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10" name="Graphic 118">
              <a:extLst>
                <a:ext uri="{FF2B5EF4-FFF2-40B4-BE49-F238E27FC236}">
                  <a16:creationId xmlns:a16="http://schemas.microsoft.com/office/drawing/2014/main" id="{3E5E68EA-71B5-340B-2F72-DC8D5D9DD9E3}"/>
                </a:ext>
              </a:extLst>
            </p:cNvPr>
            <p:cNvSpPr/>
            <p:nvPr/>
          </p:nvSpPr>
          <p:spPr>
            <a:xfrm>
              <a:off x="551878" y="1617154"/>
              <a:ext cx="325120" cy="992505"/>
            </a:xfrm>
            <a:custGeom>
              <a:avLst/>
              <a:gdLst/>
              <a:ahLst/>
              <a:cxnLst/>
              <a:rect l="l" t="t" r="r" b="b"/>
              <a:pathLst>
                <a:path w="325120" h="992505">
                  <a:moveTo>
                    <a:pt x="0" y="0"/>
                  </a:moveTo>
                  <a:lnTo>
                    <a:pt x="324612" y="0"/>
                  </a:lnTo>
                  <a:lnTo>
                    <a:pt x="324612" y="992124"/>
                  </a:lnTo>
                  <a:lnTo>
                    <a:pt x="0" y="992124"/>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11" name="Graphic 119">
              <a:extLst>
                <a:ext uri="{FF2B5EF4-FFF2-40B4-BE49-F238E27FC236}">
                  <a16:creationId xmlns:a16="http://schemas.microsoft.com/office/drawing/2014/main" id="{5F7BAE71-D481-98DF-75A4-3F5FCE2075D7}"/>
                </a:ext>
              </a:extLst>
            </p:cNvPr>
            <p:cNvSpPr/>
            <p:nvPr/>
          </p:nvSpPr>
          <p:spPr>
            <a:xfrm>
              <a:off x="1360360" y="1732978"/>
              <a:ext cx="325120" cy="876300"/>
            </a:xfrm>
            <a:custGeom>
              <a:avLst/>
              <a:gdLst/>
              <a:ahLst/>
              <a:cxnLst/>
              <a:rect l="l" t="t" r="r" b="b"/>
              <a:pathLst>
                <a:path w="325120" h="876300">
                  <a:moveTo>
                    <a:pt x="324612" y="0"/>
                  </a:moveTo>
                  <a:lnTo>
                    <a:pt x="0" y="0"/>
                  </a:lnTo>
                  <a:lnTo>
                    <a:pt x="0" y="876300"/>
                  </a:lnTo>
                  <a:lnTo>
                    <a:pt x="324612" y="876300"/>
                  </a:lnTo>
                  <a:lnTo>
                    <a:pt x="324612" y="0"/>
                  </a:lnTo>
                  <a:close/>
                </a:path>
              </a:pathLst>
            </a:custGeom>
            <a:solidFill>
              <a:srgbClr val="33339A"/>
            </a:solidFill>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12" name="Graphic 120">
              <a:extLst>
                <a:ext uri="{FF2B5EF4-FFF2-40B4-BE49-F238E27FC236}">
                  <a16:creationId xmlns:a16="http://schemas.microsoft.com/office/drawing/2014/main" id="{3AFB97EC-AA57-0FEC-FD3D-08E7E9C157CE}"/>
                </a:ext>
              </a:extLst>
            </p:cNvPr>
            <p:cNvSpPr/>
            <p:nvPr/>
          </p:nvSpPr>
          <p:spPr>
            <a:xfrm>
              <a:off x="1360360" y="1732978"/>
              <a:ext cx="325120" cy="876300"/>
            </a:xfrm>
            <a:custGeom>
              <a:avLst/>
              <a:gdLst/>
              <a:ahLst/>
              <a:cxnLst/>
              <a:rect l="l" t="t" r="r" b="b"/>
              <a:pathLst>
                <a:path w="325120" h="876300">
                  <a:moveTo>
                    <a:pt x="0" y="0"/>
                  </a:moveTo>
                  <a:lnTo>
                    <a:pt x="324612" y="0"/>
                  </a:lnTo>
                  <a:lnTo>
                    <a:pt x="324612" y="876300"/>
                  </a:lnTo>
                  <a:lnTo>
                    <a:pt x="0" y="876300"/>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13" name="Graphic 121">
              <a:extLst>
                <a:ext uri="{FF2B5EF4-FFF2-40B4-BE49-F238E27FC236}">
                  <a16:creationId xmlns:a16="http://schemas.microsoft.com/office/drawing/2014/main" id="{507E9FAA-84E2-54A2-8F5D-6397B51FBCB2}"/>
                </a:ext>
              </a:extLst>
            </p:cNvPr>
            <p:cNvSpPr/>
            <p:nvPr/>
          </p:nvSpPr>
          <p:spPr>
            <a:xfrm>
              <a:off x="2168842" y="1156906"/>
              <a:ext cx="320040" cy="1452880"/>
            </a:xfrm>
            <a:custGeom>
              <a:avLst/>
              <a:gdLst/>
              <a:ahLst/>
              <a:cxnLst/>
              <a:rect l="l" t="t" r="r" b="b"/>
              <a:pathLst>
                <a:path w="320040" h="1452880">
                  <a:moveTo>
                    <a:pt x="320039" y="0"/>
                  </a:moveTo>
                  <a:lnTo>
                    <a:pt x="0" y="0"/>
                  </a:lnTo>
                  <a:lnTo>
                    <a:pt x="0" y="1452372"/>
                  </a:lnTo>
                  <a:lnTo>
                    <a:pt x="320039" y="1452372"/>
                  </a:lnTo>
                  <a:lnTo>
                    <a:pt x="320039" y="0"/>
                  </a:lnTo>
                  <a:close/>
                </a:path>
              </a:pathLst>
            </a:custGeom>
            <a:solidFill>
              <a:srgbClr val="33339A"/>
            </a:solidFill>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14" name="Graphic 122">
              <a:extLst>
                <a:ext uri="{FF2B5EF4-FFF2-40B4-BE49-F238E27FC236}">
                  <a16:creationId xmlns:a16="http://schemas.microsoft.com/office/drawing/2014/main" id="{6C052417-84F4-4DCB-2938-801210EEB900}"/>
                </a:ext>
              </a:extLst>
            </p:cNvPr>
            <p:cNvSpPr/>
            <p:nvPr/>
          </p:nvSpPr>
          <p:spPr>
            <a:xfrm>
              <a:off x="2168842" y="1156906"/>
              <a:ext cx="320040" cy="1452880"/>
            </a:xfrm>
            <a:custGeom>
              <a:avLst/>
              <a:gdLst/>
              <a:ahLst/>
              <a:cxnLst/>
              <a:rect l="l" t="t" r="r" b="b"/>
              <a:pathLst>
                <a:path w="320040" h="1452880">
                  <a:moveTo>
                    <a:pt x="0" y="0"/>
                  </a:moveTo>
                  <a:lnTo>
                    <a:pt x="320039" y="0"/>
                  </a:lnTo>
                  <a:lnTo>
                    <a:pt x="320039" y="1452372"/>
                  </a:lnTo>
                  <a:lnTo>
                    <a:pt x="0" y="1452372"/>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15" name="Graphic 123">
              <a:extLst>
                <a:ext uri="{FF2B5EF4-FFF2-40B4-BE49-F238E27FC236}">
                  <a16:creationId xmlns:a16="http://schemas.microsoft.com/office/drawing/2014/main" id="{38280621-A1C8-5A02-2681-0976D079B1A0}"/>
                </a:ext>
              </a:extLst>
            </p:cNvPr>
            <p:cNvSpPr/>
            <p:nvPr/>
          </p:nvSpPr>
          <p:spPr>
            <a:xfrm>
              <a:off x="2972752" y="2265616"/>
              <a:ext cx="325120" cy="344170"/>
            </a:xfrm>
            <a:custGeom>
              <a:avLst/>
              <a:gdLst/>
              <a:ahLst/>
              <a:cxnLst/>
              <a:rect l="l" t="t" r="r" b="b"/>
              <a:pathLst>
                <a:path w="325120" h="344170">
                  <a:moveTo>
                    <a:pt x="324612" y="0"/>
                  </a:moveTo>
                  <a:lnTo>
                    <a:pt x="0" y="0"/>
                  </a:lnTo>
                  <a:lnTo>
                    <a:pt x="0" y="343662"/>
                  </a:lnTo>
                  <a:lnTo>
                    <a:pt x="324612" y="343662"/>
                  </a:lnTo>
                  <a:lnTo>
                    <a:pt x="324612" y="0"/>
                  </a:lnTo>
                  <a:close/>
                </a:path>
              </a:pathLst>
            </a:custGeom>
            <a:solidFill>
              <a:srgbClr val="33339A"/>
            </a:solidFill>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16" name="Graphic 124">
              <a:extLst>
                <a:ext uri="{FF2B5EF4-FFF2-40B4-BE49-F238E27FC236}">
                  <a16:creationId xmlns:a16="http://schemas.microsoft.com/office/drawing/2014/main" id="{52CDC0E7-BED0-AF7F-4393-60F3BED8BB86}"/>
                </a:ext>
              </a:extLst>
            </p:cNvPr>
            <p:cNvSpPr/>
            <p:nvPr/>
          </p:nvSpPr>
          <p:spPr>
            <a:xfrm>
              <a:off x="2972752" y="2265616"/>
              <a:ext cx="325120" cy="344170"/>
            </a:xfrm>
            <a:custGeom>
              <a:avLst/>
              <a:gdLst/>
              <a:ahLst/>
              <a:cxnLst/>
              <a:rect l="l" t="t" r="r" b="b"/>
              <a:pathLst>
                <a:path w="325120" h="344170">
                  <a:moveTo>
                    <a:pt x="0" y="0"/>
                  </a:moveTo>
                  <a:lnTo>
                    <a:pt x="324612" y="0"/>
                  </a:lnTo>
                  <a:lnTo>
                    <a:pt x="324612" y="343662"/>
                  </a:lnTo>
                  <a:lnTo>
                    <a:pt x="0" y="343662"/>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17" name="Graphic 125">
              <a:extLst>
                <a:ext uri="{FF2B5EF4-FFF2-40B4-BE49-F238E27FC236}">
                  <a16:creationId xmlns:a16="http://schemas.microsoft.com/office/drawing/2014/main" id="{AD65BD62-2262-2572-F562-5DFAA44C3831}"/>
                </a:ext>
              </a:extLst>
            </p:cNvPr>
            <p:cNvSpPr/>
            <p:nvPr/>
          </p:nvSpPr>
          <p:spPr>
            <a:xfrm>
              <a:off x="3781234" y="2420302"/>
              <a:ext cx="325120" cy="189230"/>
            </a:xfrm>
            <a:custGeom>
              <a:avLst/>
              <a:gdLst/>
              <a:ahLst/>
              <a:cxnLst/>
              <a:rect l="l" t="t" r="r" b="b"/>
              <a:pathLst>
                <a:path w="325120" h="189230">
                  <a:moveTo>
                    <a:pt x="324612" y="0"/>
                  </a:moveTo>
                  <a:lnTo>
                    <a:pt x="0" y="0"/>
                  </a:lnTo>
                  <a:lnTo>
                    <a:pt x="0" y="188975"/>
                  </a:lnTo>
                  <a:lnTo>
                    <a:pt x="324612" y="188975"/>
                  </a:lnTo>
                  <a:lnTo>
                    <a:pt x="324612" y="0"/>
                  </a:lnTo>
                  <a:close/>
                </a:path>
              </a:pathLst>
            </a:custGeom>
            <a:solidFill>
              <a:srgbClr val="33339A"/>
            </a:solidFill>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18" name="Graphic 126">
              <a:extLst>
                <a:ext uri="{FF2B5EF4-FFF2-40B4-BE49-F238E27FC236}">
                  <a16:creationId xmlns:a16="http://schemas.microsoft.com/office/drawing/2014/main" id="{0C64F138-2EA7-2F91-9438-C684343C6A23}"/>
                </a:ext>
              </a:extLst>
            </p:cNvPr>
            <p:cNvSpPr/>
            <p:nvPr/>
          </p:nvSpPr>
          <p:spPr>
            <a:xfrm>
              <a:off x="3781234" y="2420302"/>
              <a:ext cx="325120" cy="189230"/>
            </a:xfrm>
            <a:custGeom>
              <a:avLst/>
              <a:gdLst/>
              <a:ahLst/>
              <a:cxnLst/>
              <a:rect l="l" t="t" r="r" b="b"/>
              <a:pathLst>
                <a:path w="325120" h="189230">
                  <a:moveTo>
                    <a:pt x="0" y="0"/>
                  </a:moveTo>
                  <a:lnTo>
                    <a:pt x="324612" y="0"/>
                  </a:lnTo>
                  <a:lnTo>
                    <a:pt x="324612" y="188975"/>
                  </a:lnTo>
                  <a:lnTo>
                    <a:pt x="0" y="188975"/>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19" name="Graphic 127">
              <a:extLst>
                <a:ext uri="{FF2B5EF4-FFF2-40B4-BE49-F238E27FC236}">
                  <a16:creationId xmlns:a16="http://schemas.microsoft.com/office/drawing/2014/main" id="{36E98AA5-F3CD-F1A6-0163-FE9FE2BE3266}"/>
                </a:ext>
              </a:extLst>
            </p:cNvPr>
            <p:cNvSpPr/>
            <p:nvPr/>
          </p:nvSpPr>
          <p:spPr>
            <a:xfrm>
              <a:off x="310324" y="2609278"/>
              <a:ext cx="4037329" cy="1270"/>
            </a:xfrm>
            <a:custGeom>
              <a:avLst/>
              <a:gdLst/>
              <a:ahLst/>
              <a:cxnLst/>
              <a:rect l="l" t="t" r="r" b="b"/>
              <a:pathLst>
                <a:path w="4037329">
                  <a:moveTo>
                    <a:pt x="0" y="0"/>
                  </a:moveTo>
                  <a:lnTo>
                    <a:pt x="4037076" y="0"/>
                  </a:lnTo>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20" name="Graphic 128">
              <a:extLst>
                <a:ext uri="{FF2B5EF4-FFF2-40B4-BE49-F238E27FC236}">
                  <a16:creationId xmlns:a16="http://schemas.microsoft.com/office/drawing/2014/main" id="{B6C23B51-B09F-BC18-991A-60BE12F4D44B}"/>
                </a:ext>
              </a:extLst>
            </p:cNvPr>
            <p:cNvSpPr/>
            <p:nvPr/>
          </p:nvSpPr>
          <p:spPr>
            <a:xfrm>
              <a:off x="310324" y="2609278"/>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21" name="Graphic 129">
              <a:extLst>
                <a:ext uri="{FF2B5EF4-FFF2-40B4-BE49-F238E27FC236}">
                  <a16:creationId xmlns:a16="http://schemas.microsoft.com/office/drawing/2014/main" id="{2235A468-9EB5-4BDD-CF6E-371676083E36}"/>
                </a:ext>
              </a:extLst>
            </p:cNvPr>
            <p:cNvSpPr/>
            <p:nvPr/>
          </p:nvSpPr>
          <p:spPr>
            <a:xfrm>
              <a:off x="1118806" y="2609278"/>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22" name="Graphic 130">
              <a:extLst>
                <a:ext uri="{FF2B5EF4-FFF2-40B4-BE49-F238E27FC236}">
                  <a16:creationId xmlns:a16="http://schemas.microsoft.com/office/drawing/2014/main" id="{84DF4337-B469-94A6-55B0-D160E48681A2}"/>
                </a:ext>
              </a:extLst>
            </p:cNvPr>
            <p:cNvSpPr/>
            <p:nvPr/>
          </p:nvSpPr>
          <p:spPr>
            <a:xfrm>
              <a:off x="1927288" y="2609278"/>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23" name="Graphic 131">
              <a:extLst>
                <a:ext uri="{FF2B5EF4-FFF2-40B4-BE49-F238E27FC236}">
                  <a16:creationId xmlns:a16="http://schemas.microsoft.com/office/drawing/2014/main" id="{8A58E243-9EA0-B9C4-3990-B4C8FF7C510C}"/>
                </a:ext>
              </a:extLst>
            </p:cNvPr>
            <p:cNvSpPr/>
            <p:nvPr/>
          </p:nvSpPr>
          <p:spPr>
            <a:xfrm>
              <a:off x="2730436" y="2609278"/>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24" name="Graphic 132">
              <a:extLst>
                <a:ext uri="{FF2B5EF4-FFF2-40B4-BE49-F238E27FC236}">
                  <a16:creationId xmlns:a16="http://schemas.microsoft.com/office/drawing/2014/main" id="{AA8BEEB8-CC88-A5B9-8416-CB0AD0AA6F9D}"/>
                </a:ext>
              </a:extLst>
            </p:cNvPr>
            <p:cNvSpPr/>
            <p:nvPr/>
          </p:nvSpPr>
          <p:spPr>
            <a:xfrm>
              <a:off x="3538918" y="2609278"/>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25" name="Graphic 133">
              <a:extLst>
                <a:ext uri="{FF2B5EF4-FFF2-40B4-BE49-F238E27FC236}">
                  <a16:creationId xmlns:a16="http://schemas.microsoft.com/office/drawing/2014/main" id="{A911068A-CAC3-B9D5-2492-F80BC1C3FB97}"/>
                </a:ext>
              </a:extLst>
            </p:cNvPr>
            <p:cNvSpPr/>
            <p:nvPr/>
          </p:nvSpPr>
          <p:spPr>
            <a:xfrm>
              <a:off x="4347400" y="2609278"/>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a:defRPr/>
              </a:pPr>
              <a:endParaRPr lang="en-US" sz="2160" kern="0">
                <a:solidFill>
                  <a:sysClr val="windowText" lastClr="000000"/>
                </a:solidFill>
                <a:latin typeface="Calibri" panose="020F0502020204030204"/>
                <a:sym typeface="Calibri"/>
              </a:endParaRPr>
            </a:p>
          </p:txBody>
        </p:sp>
        <p:sp>
          <p:nvSpPr>
            <p:cNvPr id="26" name="Textbox 134">
              <a:extLst>
                <a:ext uri="{FF2B5EF4-FFF2-40B4-BE49-F238E27FC236}">
                  <a16:creationId xmlns:a16="http://schemas.microsoft.com/office/drawing/2014/main" id="{A327FA85-2ACF-F0BD-98BA-B2BDFA8960E6}"/>
                </a:ext>
              </a:extLst>
            </p:cNvPr>
            <p:cNvSpPr txBox="1"/>
            <p:nvPr/>
          </p:nvSpPr>
          <p:spPr>
            <a:xfrm>
              <a:off x="4762" y="4762"/>
              <a:ext cx="4648200" cy="3486150"/>
            </a:xfrm>
            <a:prstGeom prst="rect">
              <a:avLst/>
            </a:prstGeom>
            <a:ln w="9525">
              <a:solidFill>
                <a:srgbClr val="000000"/>
              </a:solidFill>
              <a:prstDash val="solid"/>
            </a:ln>
          </p:spPr>
          <p:txBody>
            <a:bodyPr wrap="square" lIns="0" tIns="0" rIns="0" bIns="0" rtlCol="0">
              <a:noAutofit/>
            </a:bodyPr>
            <a:lstStyle/>
            <a:p>
              <a:pPr marL="393954" marR="391668" algn="ctr" defTabSz="1097280">
                <a:lnSpc>
                  <a:spcPct val="105000"/>
                </a:lnSpc>
                <a:spcBef>
                  <a:spcPts val="1206"/>
                </a:spcBef>
                <a:defRPr/>
              </a:pPr>
              <a:r>
                <a:rPr lang="en-US" sz="2400" kern="0" dirty="0">
                  <a:solidFill>
                    <a:sysClr val="windowText" lastClr="000000"/>
                  </a:solidFill>
                  <a:latin typeface="Arial MT"/>
                  <a:ea typeface="Arial MT"/>
                  <a:cs typeface="Arial MT"/>
                  <a:sym typeface="Calibri"/>
                </a:rPr>
                <a:t>Age When First Started Attending the Adventist Church</a:t>
              </a:r>
              <a:endParaRPr lang="en-CI" sz="1320" kern="0" dirty="0">
                <a:solidFill>
                  <a:sysClr val="windowText" lastClr="000000"/>
                </a:solidFill>
                <a:latin typeface="Arial MT"/>
                <a:ea typeface="Arial MT"/>
                <a:cs typeface="Arial MT"/>
                <a:sym typeface="Calibri"/>
              </a:endParaRPr>
            </a:p>
            <a:p>
              <a:pPr marL="19050" algn="ctr" defTabSz="1097280">
                <a:spcBef>
                  <a:spcPts val="2052"/>
                </a:spcBef>
                <a:defRPr/>
              </a:pPr>
              <a:r>
                <a:rPr lang="en-US" sz="1080" b="1" kern="0" spc="-30" dirty="0">
                  <a:solidFill>
                    <a:sysClr val="windowText" lastClr="000000"/>
                  </a:solidFill>
                  <a:latin typeface="Arial" panose="020B0604020202020204" pitchFamily="34" charset="0"/>
                  <a:ea typeface="Arial MT"/>
                  <a:cs typeface="Arial MT"/>
                  <a:sym typeface="Calibri"/>
                </a:rPr>
                <a:t>38%</a:t>
              </a:r>
              <a:endParaRPr lang="en-CI" sz="1320" kern="0" dirty="0">
                <a:solidFill>
                  <a:sysClr val="windowText" lastClr="000000"/>
                </a:solidFill>
                <a:latin typeface="Arial MT"/>
                <a:ea typeface="Arial MT"/>
                <a:cs typeface="Arial MT"/>
                <a:sym typeface="Calibri"/>
              </a:endParaRPr>
            </a:p>
            <a:p>
              <a:pPr defTabSz="1097280">
                <a:defRPr/>
              </a:pPr>
              <a:r>
                <a:rPr lang="en-US" sz="1080" b="1" kern="0" dirty="0">
                  <a:solidFill>
                    <a:sysClr val="windowText" lastClr="000000"/>
                  </a:solidFill>
                  <a:latin typeface="Arial" panose="020B0604020202020204" pitchFamily="34" charset="0"/>
                  <a:ea typeface="Arial MT"/>
                  <a:cs typeface="Arial MT"/>
                  <a:sym typeface="Calibri"/>
                </a:rPr>
                <a:t> </a:t>
              </a:r>
              <a:endParaRPr lang="en-CI" sz="1320" kern="0" dirty="0">
                <a:solidFill>
                  <a:sysClr val="windowText" lastClr="000000"/>
                </a:solidFill>
                <a:latin typeface="Arial MT"/>
                <a:ea typeface="Arial MT"/>
                <a:cs typeface="Arial MT"/>
                <a:sym typeface="Calibri"/>
              </a:endParaRPr>
            </a:p>
            <a:p>
              <a:pPr defTabSz="1097280">
                <a:spcBef>
                  <a:spcPts val="618"/>
                </a:spcBef>
                <a:defRPr/>
              </a:pPr>
              <a:r>
                <a:rPr lang="en-US" sz="1080" b="1" kern="0" dirty="0">
                  <a:solidFill>
                    <a:sysClr val="windowText" lastClr="000000"/>
                  </a:solidFill>
                  <a:latin typeface="Arial" panose="020B0604020202020204" pitchFamily="34" charset="0"/>
                  <a:ea typeface="Arial MT"/>
                  <a:cs typeface="Arial MT"/>
                  <a:sym typeface="Calibri"/>
                </a:rPr>
                <a:t> </a:t>
              </a:r>
              <a:endParaRPr lang="en-CI" sz="1320" kern="0" dirty="0">
                <a:solidFill>
                  <a:sysClr val="windowText" lastClr="000000"/>
                </a:solidFill>
                <a:latin typeface="Arial MT"/>
                <a:ea typeface="Arial MT"/>
                <a:cs typeface="Arial MT"/>
                <a:sym typeface="Calibri"/>
              </a:endParaRPr>
            </a:p>
            <a:p>
              <a:pPr marL="715518" defTabSz="1097280">
                <a:lnSpc>
                  <a:spcPts val="1170"/>
                </a:lnSpc>
                <a:defRPr/>
              </a:pPr>
              <a:r>
                <a:rPr lang="en-US" sz="1080" b="1" kern="0" spc="-30" dirty="0">
                  <a:solidFill>
                    <a:sysClr val="windowText" lastClr="000000"/>
                  </a:solidFill>
                  <a:latin typeface="Arial" panose="020B0604020202020204" pitchFamily="34" charset="0"/>
                  <a:ea typeface="Arial MT"/>
                  <a:cs typeface="Arial MT"/>
                  <a:sym typeface="Calibri"/>
                </a:rPr>
                <a:t>26%</a:t>
              </a:r>
              <a:endParaRPr lang="en-CI" sz="1320" kern="0" dirty="0">
                <a:solidFill>
                  <a:sysClr val="windowText" lastClr="000000"/>
                </a:solidFill>
                <a:latin typeface="Arial MT"/>
                <a:ea typeface="Arial MT"/>
                <a:cs typeface="Arial MT"/>
                <a:sym typeface="Calibri"/>
              </a:endParaRPr>
            </a:p>
            <a:p>
              <a:pPr marL="1685544" defTabSz="1097280">
                <a:lnSpc>
                  <a:spcPts val="1170"/>
                </a:lnSpc>
                <a:defRPr/>
              </a:pPr>
              <a:r>
                <a:rPr lang="en-US" sz="1080" b="1" kern="0" spc="-30" dirty="0">
                  <a:solidFill>
                    <a:sysClr val="windowText" lastClr="000000"/>
                  </a:solidFill>
                  <a:latin typeface="Arial" panose="020B0604020202020204" pitchFamily="34" charset="0"/>
                  <a:ea typeface="Arial MT"/>
                  <a:cs typeface="Arial MT"/>
                  <a:sym typeface="Calibri"/>
                </a:rPr>
                <a:t>23%</a:t>
              </a:r>
              <a:endParaRPr lang="en-CI" sz="1320" kern="0" dirty="0">
                <a:solidFill>
                  <a:sysClr val="windowText" lastClr="000000"/>
                </a:solidFill>
                <a:latin typeface="Arial MT"/>
                <a:ea typeface="Arial MT"/>
                <a:cs typeface="Arial MT"/>
                <a:sym typeface="Calibri"/>
              </a:endParaRPr>
            </a:p>
            <a:p>
              <a:pPr defTabSz="1097280">
                <a:defRPr/>
              </a:pPr>
              <a:r>
                <a:rPr lang="en-US" sz="1080" b="1" kern="0" dirty="0">
                  <a:solidFill>
                    <a:sysClr val="windowText" lastClr="000000"/>
                  </a:solidFill>
                  <a:latin typeface="Arial" panose="020B0604020202020204" pitchFamily="34" charset="0"/>
                  <a:ea typeface="Arial MT"/>
                  <a:cs typeface="Arial MT"/>
                  <a:sym typeface="Calibri"/>
                </a:rPr>
                <a:t> </a:t>
              </a:r>
              <a:endParaRPr lang="en-CI" sz="1320" kern="0" dirty="0">
                <a:solidFill>
                  <a:sysClr val="windowText" lastClr="000000"/>
                </a:solidFill>
                <a:latin typeface="Arial MT"/>
                <a:ea typeface="Arial MT"/>
                <a:cs typeface="Arial MT"/>
                <a:sym typeface="Calibri"/>
              </a:endParaRPr>
            </a:p>
            <a:p>
              <a:pPr defTabSz="1097280">
                <a:defRPr/>
              </a:pPr>
              <a:r>
                <a:rPr lang="en-US" sz="1080" b="1" kern="0" dirty="0">
                  <a:solidFill>
                    <a:sysClr val="windowText" lastClr="000000"/>
                  </a:solidFill>
                  <a:latin typeface="Arial" panose="020B0604020202020204" pitchFamily="34" charset="0"/>
                  <a:ea typeface="Arial MT"/>
                  <a:cs typeface="Arial MT"/>
                  <a:sym typeface="Calibri"/>
                </a:rPr>
                <a:t> </a:t>
              </a:r>
              <a:endParaRPr lang="en-CI" sz="1320" kern="0" dirty="0">
                <a:solidFill>
                  <a:sysClr val="windowText" lastClr="000000"/>
                </a:solidFill>
                <a:latin typeface="Arial MT"/>
                <a:ea typeface="Arial MT"/>
                <a:cs typeface="Arial MT"/>
                <a:sym typeface="Calibri"/>
              </a:endParaRPr>
            </a:p>
            <a:p>
              <a:pPr defTabSz="1097280">
                <a:spcBef>
                  <a:spcPts val="66"/>
                </a:spcBef>
                <a:defRPr/>
              </a:pPr>
              <a:r>
                <a:rPr lang="en-US" sz="1080" b="1" kern="0" dirty="0">
                  <a:solidFill>
                    <a:sysClr val="windowText" lastClr="000000"/>
                  </a:solidFill>
                  <a:latin typeface="Arial" panose="020B0604020202020204" pitchFamily="34" charset="0"/>
                  <a:ea typeface="Arial MT"/>
                  <a:cs typeface="Arial MT"/>
                  <a:sym typeface="Calibri"/>
                </a:rPr>
                <a:t> </a:t>
              </a:r>
              <a:endParaRPr lang="en-CI" sz="1320" kern="0" dirty="0">
                <a:solidFill>
                  <a:sysClr val="windowText" lastClr="000000"/>
                </a:solidFill>
                <a:latin typeface="Arial MT"/>
                <a:ea typeface="Arial MT"/>
                <a:cs typeface="Arial MT"/>
                <a:sym typeface="Calibri"/>
              </a:endParaRPr>
            </a:p>
            <a:p>
              <a:pPr marL="3660648" defTabSz="1097280">
                <a:defRPr/>
              </a:pPr>
              <a:r>
                <a:rPr lang="en-US" sz="1080" b="1" kern="0" spc="-30" dirty="0">
                  <a:solidFill>
                    <a:sysClr val="windowText" lastClr="000000"/>
                  </a:solidFill>
                  <a:latin typeface="Arial" panose="020B0604020202020204" pitchFamily="34" charset="0"/>
                  <a:ea typeface="Arial MT"/>
                  <a:cs typeface="Arial MT"/>
                  <a:sym typeface="Calibri"/>
                </a:rPr>
                <a:t>9%</a:t>
              </a:r>
              <a:endParaRPr lang="en-CI" sz="1320" kern="0" dirty="0">
                <a:solidFill>
                  <a:sysClr val="windowText" lastClr="000000"/>
                </a:solidFill>
                <a:latin typeface="Arial MT"/>
                <a:ea typeface="Arial MT"/>
                <a:cs typeface="Arial MT"/>
                <a:sym typeface="Calibri"/>
              </a:endParaRPr>
            </a:p>
            <a:p>
              <a:pPr marL="4630674" defTabSz="1097280">
                <a:spcBef>
                  <a:spcPts val="222"/>
                </a:spcBef>
                <a:defRPr/>
              </a:pPr>
              <a:r>
                <a:rPr lang="en-US" sz="1080" b="1" kern="0" spc="-30" dirty="0">
                  <a:solidFill>
                    <a:sysClr val="windowText" lastClr="000000"/>
                  </a:solidFill>
                  <a:latin typeface="Arial" panose="020B0604020202020204" pitchFamily="34" charset="0"/>
                  <a:ea typeface="Arial MT"/>
                  <a:cs typeface="Arial MT"/>
                  <a:sym typeface="Calibri"/>
                </a:rPr>
                <a:t>5%</a:t>
              </a:r>
              <a:endParaRPr lang="en-CI" sz="1320" kern="0" dirty="0">
                <a:solidFill>
                  <a:sysClr val="windowText" lastClr="000000"/>
                </a:solidFill>
                <a:latin typeface="Arial MT"/>
                <a:ea typeface="Arial MT"/>
                <a:cs typeface="Arial MT"/>
                <a:sym typeface="Calibri"/>
              </a:endParaRPr>
            </a:p>
            <a:p>
              <a:pPr defTabSz="1097280">
                <a:defRPr/>
              </a:pPr>
              <a:r>
                <a:rPr lang="en-US" sz="1080" b="1" kern="0" dirty="0">
                  <a:solidFill>
                    <a:sysClr val="windowText" lastClr="000000"/>
                  </a:solidFill>
                  <a:latin typeface="Arial" panose="020B0604020202020204" pitchFamily="34" charset="0"/>
                  <a:ea typeface="Arial MT"/>
                  <a:cs typeface="Arial MT"/>
                  <a:sym typeface="Calibri"/>
                </a:rPr>
                <a:t> </a:t>
              </a:r>
              <a:endParaRPr lang="en-CI" sz="1320" kern="0" dirty="0">
                <a:solidFill>
                  <a:sysClr val="windowText" lastClr="000000"/>
                </a:solidFill>
                <a:latin typeface="Arial MT"/>
                <a:ea typeface="Arial MT"/>
                <a:cs typeface="Arial MT"/>
                <a:sym typeface="Calibri"/>
              </a:endParaRPr>
            </a:p>
            <a:p>
              <a:pPr defTabSz="1097280">
                <a:spcBef>
                  <a:spcPts val="846"/>
                </a:spcBef>
                <a:defRPr/>
              </a:pPr>
              <a:r>
                <a:rPr lang="en-US" sz="1080" b="1" kern="0" dirty="0">
                  <a:solidFill>
                    <a:sysClr val="windowText" lastClr="000000"/>
                  </a:solidFill>
                  <a:latin typeface="Arial" panose="020B0604020202020204" pitchFamily="34" charset="0"/>
                  <a:ea typeface="Arial MT"/>
                  <a:cs typeface="Arial MT"/>
                  <a:sym typeface="Calibri"/>
                </a:rPr>
                <a:t> </a:t>
              </a:r>
              <a:endParaRPr lang="en-CI" sz="1320" kern="0" dirty="0">
                <a:solidFill>
                  <a:sysClr val="windowText" lastClr="000000"/>
                </a:solidFill>
                <a:latin typeface="Arial MT"/>
                <a:ea typeface="Arial MT"/>
                <a:cs typeface="Arial MT"/>
                <a:sym typeface="Calibri"/>
              </a:endParaRPr>
            </a:p>
            <a:p>
              <a:pPr marR="63246" algn="ctr" defTabSz="1097280">
                <a:tabLst>
                  <a:tab pos="1045464" algn="l"/>
                  <a:tab pos="2015490" algn="l"/>
                  <a:tab pos="2986278" algn="l"/>
                  <a:tab pos="3944112" algn="l"/>
                </a:tabLst>
                <a:defRPr/>
              </a:pPr>
              <a:r>
                <a:rPr lang="en-US" sz="1080" b="1" kern="0" dirty="0">
                  <a:solidFill>
                    <a:sysClr val="windowText" lastClr="000000"/>
                  </a:solidFill>
                  <a:latin typeface="Arial" panose="020B0604020202020204" pitchFamily="34" charset="0"/>
                  <a:ea typeface="Arial MT"/>
                  <a:cs typeface="Arial MT"/>
                  <a:sym typeface="Calibri"/>
                </a:rPr>
                <a:t>Under</a:t>
              </a:r>
              <a:r>
                <a:rPr lang="en-US" sz="1080" b="1" kern="0" spc="30" dirty="0">
                  <a:solidFill>
                    <a:sysClr val="windowText" lastClr="000000"/>
                  </a:solidFill>
                  <a:latin typeface="Arial" panose="020B0604020202020204" pitchFamily="34" charset="0"/>
                  <a:ea typeface="Arial MT"/>
                  <a:cs typeface="Arial MT"/>
                  <a:sym typeface="Calibri"/>
                </a:rPr>
                <a:t> </a:t>
              </a:r>
              <a:r>
                <a:rPr lang="en-US" sz="1080" b="1" kern="0" dirty="0">
                  <a:solidFill>
                    <a:sysClr val="windowText" lastClr="000000"/>
                  </a:solidFill>
                  <a:latin typeface="Arial" panose="020B0604020202020204" pitchFamily="34" charset="0"/>
                  <a:ea typeface="Arial MT"/>
                  <a:cs typeface="Arial MT"/>
                  <a:sym typeface="Calibri"/>
                </a:rPr>
                <a:t>age</a:t>
              </a:r>
              <a:r>
                <a:rPr lang="en-US" sz="1080" b="1" kern="0" spc="36" dirty="0">
                  <a:solidFill>
                    <a:sysClr val="windowText" lastClr="000000"/>
                  </a:solidFill>
                  <a:latin typeface="Arial" panose="020B0604020202020204" pitchFamily="34" charset="0"/>
                  <a:ea typeface="Arial MT"/>
                  <a:cs typeface="Arial MT"/>
                  <a:sym typeface="Calibri"/>
                </a:rPr>
                <a:t> </a:t>
              </a:r>
              <a:r>
                <a:rPr lang="en-US" sz="1080" b="1" kern="0" spc="-30" dirty="0">
                  <a:solidFill>
                    <a:sysClr val="windowText" lastClr="000000"/>
                  </a:solidFill>
                  <a:latin typeface="Arial" panose="020B0604020202020204" pitchFamily="34" charset="0"/>
                  <a:ea typeface="Arial MT"/>
                  <a:cs typeface="Arial MT"/>
                  <a:sym typeface="Calibri"/>
                </a:rPr>
                <a:t>10</a:t>
              </a:r>
              <a:r>
                <a:rPr lang="en-US" sz="1080" b="1" kern="0" dirty="0">
                  <a:solidFill>
                    <a:sysClr val="windowText" lastClr="000000"/>
                  </a:solidFill>
                  <a:latin typeface="Arial" panose="020B0604020202020204" pitchFamily="34" charset="0"/>
                  <a:ea typeface="Arial MT"/>
                  <a:cs typeface="Arial MT"/>
                  <a:sym typeface="Calibri"/>
                </a:rPr>
                <a:t>	Ages</a:t>
              </a:r>
              <a:r>
                <a:rPr lang="en-US" sz="1080" b="1" kern="0" spc="6" dirty="0">
                  <a:solidFill>
                    <a:sysClr val="windowText" lastClr="000000"/>
                  </a:solidFill>
                  <a:latin typeface="Arial" panose="020B0604020202020204" pitchFamily="34" charset="0"/>
                  <a:ea typeface="Arial MT"/>
                  <a:cs typeface="Arial MT"/>
                  <a:sym typeface="Calibri"/>
                </a:rPr>
                <a:t> </a:t>
              </a:r>
              <a:r>
                <a:rPr lang="en-US" sz="1080" b="1" kern="0" dirty="0">
                  <a:solidFill>
                    <a:sysClr val="windowText" lastClr="000000"/>
                  </a:solidFill>
                  <a:latin typeface="Arial" panose="020B0604020202020204" pitchFamily="34" charset="0"/>
                  <a:ea typeface="Arial MT"/>
                  <a:cs typeface="Arial MT"/>
                  <a:sym typeface="Calibri"/>
                </a:rPr>
                <a:t>10-</a:t>
              </a:r>
              <a:r>
                <a:rPr lang="en-US" sz="1080" b="1" kern="0" spc="-30" dirty="0">
                  <a:solidFill>
                    <a:sysClr val="windowText" lastClr="000000"/>
                  </a:solidFill>
                  <a:latin typeface="Arial" panose="020B0604020202020204" pitchFamily="34" charset="0"/>
                  <a:ea typeface="Arial MT"/>
                  <a:cs typeface="Arial MT"/>
                  <a:sym typeface="Calibri"/>
                </a:rPr>
                <a:t>17</a:t>
              </a:r>
              <a:r>
                <a:rPr lang="en-US" sz="1080" b="1" kern="0" dirty="0">
                  <a:solidFill>
                    <a:sysClr val="windowText" lastClr="000000"/>
                  </a:solidFill>
                  <a:latin typeface="Arial" panose="020B0604020202020204" pitchFamily="34" charset="0"/>
                  <a:ea typeface="Arial MT"/>
                  <a:cs typeface="Arial MT"/>
                  <a:sym typeface="Calibri"/>
                </a:rPr>
                <a:t>	Ages</a:t>
              </a:r>
              <a:r>
                <a:rPr lang="en-US" sz="1080" b="1" kern="0" spc="6" dirty="0">
                  <a:solidFill>
                    <a:sysClr val="windowText" lastClr="000000"/>
                  </a:solidFill>
                  <a:latin typeface="Arial" panose="020B0604020202020204" pitchFamily="34" charset="0"/>
                  <a:ea typeface="Arial MT"/>
                  <a:cs typeface="Arial MT"/>
                  <a:sym typeface="Calibri"/>
                </a:rPr>
                <a:t> </a:t>
              </a:r>
              <a:r>
                <a:rPr lang="en-US" sz="1080" b="1" kern="0" dirty="0">
                  <a:solidFill>
                    <a:sysClr val="windowText" lastClr="000000"/>
                  </a:solidFill>
                  <a:latin typeface="Arial" panose="020B0604020202020204" pitchFamily="34" charset="0"/>
                  <a:ea typeface="Arial MT"/>
                  <a:cs typeface="Arial MT"/>
                  <a:sym typeface="Calibri"/>
                </a:rPr>
                <a:t>18-</a:t>
              </a:r>
              <a:r>
                <a:rPr lang="en-US" sz="1080" b="1" kern="0" spc="-30" dirty="0">
                  <a:solidFill>
                    <a:sysClr val="windowText" lastClr="000000"/>
                  </a:solidFill>
                  <a:latin typeface="Arial" panose="020B0604020202020204" pitchFamily="34" charset="0"/>
                  <a:ea typeface="Arial MT"/>
                  <a:cs typeface="Arial MT"/>
                  <a:sym typeface="Calibri"/>
                </a:rPr>
                <a:t>29</a:t>
              </a:r>
              <a:r>
                <a:rPr lang="en-US" sz="1080" b="1" kern="0" dirty="0">
                  <a:solidFill>
                    <a:sysClr val="windowText" lastClr="000000"/>
                  </a:solidFill>
                  <a:latin typeface="Arial" panose="020B0604020202020204" pitchFamily="34" charset="0"/>
                  <a:ea typeface="Arial MT"/>
                  <a:cs typeface="Arial MT"/>
                  <a:sym typeface="Calibri"/>
                </a:rPr>
                <a:t>	Ages</a:t>
              </a:r>
              <a:r>
                <a:rPr lang="en-US" sz="1080" b="1" kern="0" spc="6" dirty="0">
                  <a:solidFill>
                    <a:sysClr val="windowText" lastClr="000000"/>
                  </a:solidFill>
                  <a:latin typeface="Arial" panose="020B0604020202020204" pitchFamily="34" charset="0"/>
                  <a:ea typeface="Arial MT"/>
                  <a:cs typeface="Arial MT"/>
                  <a:sym typeface="Calibri"/>
                </a:rPr>
                <a:t> </a:t>
              </a:r>
              <a:r>
                <a:rPr lang="en-US" sz="1080" b="1" kern="0" dirty="0">
                  <a:solidFill>
                    <a:sysClr val="windowText" lastClr="000000"/>
                  </a:solidFill>
                  <a:latin typeface="Arial" panose="020B0604020202020204" pitchFamily="34" charset="0"/>
                  <a:ea typeface="Arial MT"/>
                  <a:cs typeface="Arial MT"/>
                  <a:sym typeface="Calibri"/>
                </a:rPr>
                <a:t>30-</a:t>
              </a:r>
              <a:r>
                <a:rPr lang="en-US" sz="1080" b="1" kern="0" spc="-30" dirty="0">
                  <a:solidFill>
                    <a:sysClr val="windowText" lastClr="000000"/>
                  </a:solidFill>
                  <a:latin typeface="Arial" panose="020B0604020202020204" pitchFamily="34" charset="0"/>
                  <a:ea typeface="Arial MT"/>
                  <a:cs typeface="Arial MT"/>
                  <a:sym typeface="Calibri"/>
                </a:rPr>
                <a:t>39</a:t>
              </a:r>
              <a:r>
                <a:rPr lang="en-US" sz="1080" b="1" kern="0" dirty="0">
                  <a:solidFill>
                    <a:sysClr val="windowText" lastClr="000000"/>
                  </a:solidFill>
                  <a:latin typeface="Arial" panose="020B0604020202020204" pitchFamily="34" charset="0"/>
                  <a:ea typeface="Arial MT"/>
                  <a:cs typeface="Arial MT"/>
                  <a:sym typeface="Calibri"/>
                </a:rPr>
                <a:t>	Age</a:t>
              </a:r>
              <a:r>
                <a:rPr lang="en-US" sz="1080" b="1" kern="0" spc="12" dirty="0">
                  <a:solidFill>
                    <a:sysClr val="windowText" lastClr="000000"/>
                  </a:solidFill>
                  <a:latin typeface="Arial" panose="020B0604020202020204" pitchFamily="34" charset="0"/>
                  <a:ea typeface="Arial MT"/>
                  <a:cs typeface="Arial MT"/>
                  <a:sym typeface="Calibri"/>
                </a:rPr>
                <a:t> </a:t>
              </a:r>
              <a:r>
                <a:rPr lang="en-US" sz="1080" b="1" kern="0" dirty="0">
                  <a:solidFill>
                    <a:sysClr val="windowText" lastClr="000000"/>
                  </a:solidFill>
                  <a:latin typeface="Arial" panose="020B0604020202020204" pitchFamily="34" charset="0"/>
                  <a:ea typeface="Arial MT"/>
                  <a:cs typeface="Arial MT"/>
                  <a:sym typeface="Calibri"/>
                </a:rPr>
                <a:t>40</a:t>
              </a:r>
              <a:r>
                <a:rPr lang="en-US" sz="1080" b="1" kern="0" spc="18" dirty="0">
                  <a:solidFill>
                    <a:sysClr val="windowText" lastClr="000000"/>
                  </a:solidFill>
                  <a:latin typeface="Arial" panose="020B0604020202020204" pitchFamily="34" charset="0"/>
                  <a:ea typeface="Arial MT"/>
                  <a:cs typeface="Arial MT"/>
                  <a:sym typeface="Calibri"/>
                </a:rPr>
                <a:t> </a:t>
              </a:r>
              <a:r>
                <a:rPr lang="en-US" sz="1080" b="1" kern="0" spc="-30" dirty="0">
                  <a:solidFill>
                    <a:sysClr val="windowText" lastClr="000000"/>
                  </a:solidFill>
                  <a:latin typeface="Arial" panose="020B0604020202020204" pitchFamily="34" charset="0"/>
                  <a:ea typeface="Arial MT"/>
                  <a:cs typeface="Arial MT"/>
                  <a:sym typeface="Calibri"/>
                </a:rPr>
                <a:t>and</a:t>
              </a:r>
              <a:endParaRPr lang="en-CI" sz="1320" kern="0" dirty="0">
                <a:solidFill>
                  <a:sysClr val="windowText" lastClr="000000"/>
                </a:solidFill>
                <a:latin typeface="Arial MT"/>
                <a:ea typeface="Arial MT"/>
                <a:cs typeface="Arial MT"/>
                <a:sym typeface="Calibri"/>
              </a:endParaRPr>
            </a:p>
            <a:p>
              <a:pPr marL="4554474" defTabSz="1097280">
                <a:spcBef>
                  <a:spcPts val="174"/>
                </a:spcBef>
                <a:defRPr/>
              </a:pPr>
              <a:r>
                <a:rPr lang="en-US" sz="1080" b="1" kern="0" spc="-12" dirty="0">
                  <a:solidFill>
                    <a:sysClr val="windowText" lastClr="000000"/>
                  </a:solidFill>
                  <a:latin typeface="Arial" panose="020B0604020202020204" pitchFamily="34" charset="0"/>
                  <a:ea typeface="Arial MT"/>
                  <a:cs typeface="Arial MT"/>
                  <a:sym typeface="Calibri"/>
                </a:rPr>
                <a:t>older</a:t>
              </a:r>
              <a:endParaRPr lang="en-CI" sz="1320" kern="0" dirty="0">
                <a:solidFill>
                  <a:sysClr val="windowText" lastClr="000000"/>
                </a:solidFill>
                <a:latin typeface="Arial MT"/>
                <a:ea typeface="Arial MT"/>
                <a:cs typeface="Arial MT"/>
                <a:sym typeface="Calibri"/>
              </a:endParaRPr>
            </a:p>
          </p:txBody>
        </p:sp>
      </p:grpSp>
    </p:spTree>
    <p:extLst>
      <p:ext uri="{BB962C8B-B14F-4D97-AF65-F5344CB8AC3E}">
        <p14:creationId xmlns:p14="http://schemas.microsoft.com/office/powerpoint/2010/main" val="2264851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4D2F9-BEEF-F7EB-05AE-CEDE8E38CD66}"/>
              </a:ext>
            </a:extLst>
          </p:cNvPr>
          <p:cNvSpPr>
            <a:spLocks noGrp="1"/>
          </p:cNvSpPr>
          <p:nvPr>
            <p:ph type="title"/>
          </p:nvPr>
        </p:nvSpPr>
        <p:spPr/>
        <p:txBody>
          <a:bodyPr>
            <a:normAutofit/>
          </a:bodyPr>
          <a:lstStyle/>
          <a:p>
            <a:pPr algn="ctr"/>
            <a:r>
              <a:rPr lang="en-US" dirty="0">
                <a:solidFill>
                  <a:srgbClr val="FF0000"/>
                </a:solidFill>
                <a:latin typeface="Arial Rounded MT Bold" panose="020F0704030504030204" pitchFamily="34" charset="77"/>
              </a:rPr>
              <a:t>Age When Stopped Attending the Adventist Church</a:t>
            </a:r>
            <a:endParaRPr lang="en-CI" dirty="0">
              <a:solidFill>
                <a:srgbClr val="FF0000"/>
              </a:solidFill>
              <a:latin typeface="Arial Rounded MT Bold" panose="020F0704030504030204" pitchFamily="34" charset="77"/>
            </a:endParaRPr>
          </a:p>
        </p:txBody>
      </p:sp>
      <p:sp>
        <p:nvSpPr>
          <p:cNvPr id="4" name="Content Placeholder 3">
            <a:extLst>
              <a:ext uri="{FF2B5EF4-FFF2-40B4-BE49-F238E27FC236}">
                <a16:creationId xmlns:a16="http://schemas.microsoft.com/office/drawing/2014/main" id="{BE5ED82B-8038-C029-1DC1-A328EAE153C2}"/>
              </a:ext>
            </a:extLst>
          </p:cNvPr>
          <p:cNvSpPr>
            <a:spLocks noGrp="1"/>
          </p:cNvSpPr>
          <p:nvPr>
            <p:ph sz="half" idx="2"/>
          </p:nvPr>
        </p:nvSpPr>
        <p:spPr/>
        <p:txBody>
          <a:bodyPr>
            <a:normAutofit/>
          </a:bodyPr>
          <a:lstStyle/>
          <a:p>
            <a:pPr>
              <a:lnSpc>
                <a:spcPct val="110000"/>
              </a:lnSpc>
            </a:pPr>
            <a:r>
              <a:rPr lang="en-US" sz="3840" dirty="0">
                <a:highlight>
                  <a:srgbClr val="FFFF00"/>
                </a:highlight>
                <a:latin typeface="Arial Rounded MT Bold" panose="020F0704030504030204" pitchFamily="34" charset="77"/>
              </a:rPr>
              <a:t>About half </a:t>
            </a:r>
            <a:r>
              <a:rPr lang="en-US" sz="3840" dirty="0">
                <a:latin typeface="Arial Rounded MT Bold" panose="020F0704030504030204" pitchFamily="34" charset="77"/>
              </a:rPr>
              <a:t>of the inactive and former members interviewed stop attending the Adventist Church before they turned 30 and </a:t>
            </a:r>
            <a:r>
              <a:rPr lang="en-US" sz="3840" dirty="0">
                <a:highlight>
                  <a:srgbClr val="00FF00"/>
                </a:highlight>
                <a:latin typeface="Arial Rounded MT Bold" panose="020F0704030504030204" pitchFamily="34" charset="77"/>
              </a:rPr>
              <a:t>almost an equal number </a:t>
            </a:r>
            <a:r>
              <a:rPr lang="en-US" sz="3840" dirty="0">
                <a:latin typeface="Arial Rounded MT Bold" panose="020F0704030504030204" pitchFamily="34" charset="77"/>
              </a:rPr>
              <a:t>did so after turning 30. </a:t>
            </a:r>
            <a:endParaRPr lang="en-CI" sz="3840" dirty="0">
              <a:latin typeface="Arial Rounded MT Bold" panose="020F0704030504030204" pitchFamily="34" charset="77"/>
            </a:endParaRPr>
          </a:p>
        </p:txBody>
      </p:sp>
      <p:grpSp>
        <p:nvGrpSpPr>
          <p:cNvPr id="5" name="Group 4">
            <a:extLst>
              <a:ext uri="{FF2B5EF4-FFF2-40B4-BE49-F238E27FC236}">
                <a16:creationId xmlns:a16="http://schemas.microsoft.com/office/drawing/2014/main" id="{C143355F-31BF-DFFD-A091-090B21DED4C9}"/>
              </a:ext>
            </a:extLst>
          </p:cNvPr>
          <p:cNvGrpSpPr>
            <a:grpSpLocks/>
          </p:cNvGrpSpPr>
          <p:nvPr/>
        </p:nvGrpSpPr>
        <p:grpSpPr>
          <a:xfrm>
            <a:off x="1005840" y="2542092"/>
            <a:ext cx="5577840" cy="4183380"/>
            <a:chOff x="4762" y="4762"/>
            <a:chExt cx="4648200" cy="3486150"/>
          </a:xfrm>
        </p:grpSpPr>
        <p:sp>
          <p:nvSpPr>
            <p:cNvPr id="6" name="Graphic 136">
              <a:extLst>
                <a:ext uri="{FF2B5EF4-FFF2-40B4-BE49-F238E27FC236}">
                  <a16:creationId xmlns:a16="http://schemas.microsoft.com/office/drawing/2014/main" id="{EA132093-83BE-050C-B68A-83A8D05047BA}"/>
                </a:ext>
              </a:extLst>
            </p:cNvPr>
            <p:cNvSpPr/>
            <p:nvPr/>
          </p:nvSpPr>
          <p:spPr>
            <a:xfrm>
              <a:off x="4762" y="4762"/>
              <a:ext cx="4648200" cy="3486150"/>
            </a:xfrm>
            <a:custGeom>
              <a:avLst/>
              <a:gdLst/>
              <a:ahLst/>
              <a:cxnLst/>
              <a:rect l="l" t="t" r="r" b="b"/>
              <a:pathLst>
                <a:path w="4648200" h="3486150">
                  <a:moveTo>
                    <a:pt x="4648200" y="0"/>
                  </a:moveTo>
                  <a:lnTo>
                    <a:pt x="0" y="0"/>
                  </a:lnTo>
                  <a:lnTo>
                    <a:pt x="0" y="3486150"/>
                  </a:lnTo>
                  <a:lnTo>
                    <a:pt x="4648200" y="3486150"/>
                  </a:lnTo>
                  <a:lnTo>
                    <a:pt x="4648200" y="0"/>
                  </a:lnTo>
                  <a:close/>
                </a:path>
              </a:pathLst>
            </a:custGeom>
            <a:ln w="9525">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7" name="Graphic 137">
              <a:extLst>
                <a:ext uri="{FF2B5EF4-FFF2-40B4-BE49-F238E27FC236}">
                  <a16:creationId xmlns:a16="http://schemas.microsoft.com/office/drawing/2014/main" id="{4172A836-CD2A-25A9-9F14-A18D8F7F5D1B}"/>
                </a:ext>
              </a:extLst>
            </p:cNvPr>
            <p:cNvSpPr/>
            <p:nvPr/>
          </p:nvSpPr>
          <p:spPr>
            <a:xfrm>
              <a:off x="310324" y="2526982"/>
              <a:ext cx="4037329" cy="1270"/>
            </a:xfrm>
            <a:custGeom>
              <a:avLst/>
              <a:gdLst/>
              <a:ahLst/>
              <a:cxnLst/>
              <a:rect l="l" t="t" r="r" b="b"/>
              <a:pathLst>
                <a:path w="4037329">
                  <a:moveTo>
                    <a:pt x="0" y="0"/>
                  </a:moveTo>
                  <a:lnTo>
                    <a:pt x="300227" y="0"/>
                  </a:lnTo>
                </a:path>
                <a:path w="4037329">
                  <a:moveTo>
                    <a:pt x="3732276" y="0"/>
                  </a:moveTo>
                  <a:lnTo>
                    <a:pt x="4037076" y="0"/>
                  </a:lnTo>
                </a:path>
                <a:path w="4037329">
                  <a:moveTo>
                    <a:pt x="2725674" y="0"/>
                  </a:moveTo>
                  <a:lnTo>
                    <a:pt x="3330702" y="0"/>
                  </a:lnTo>
                </a:path>
                <a:path w="4037329">
                  <a:moveTo>
                    <a:pt x="706373" y="0"/>
                  </a:moveTo>
                  <a:lnTo>
                    <a:pt x="1312164" y="0"/>
                  </a:lnTo>
                </a:path>
                <a:path w="4037329">
                  <a:moveTo>
                    <a:pt x="1713738" y="0"/>
                  </a:moveTo>
                  <a:lnTo>
                    <a:pt x="2318766"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8" name="Graphic 138">
              <a:extLst>
                <a:ext uri="{FF2B5EF4-FFF2-40B4-BE49-F238E27FC236}">
                  <a16:creationId xmlns:a16="http://schemas.microsoft.com/office/drawing/2014/main" id="{D4B7ED0F-85A5-A759-7181-45D1A30FC2D5}"/>
                </a:ext>
              </a:extLst>
            </p:cNvPr>
            <p:cNvSpPr/>
            <p:nvPr/>
          </p:nvSpPr>
          <p:spPr>
            <a:xfrm>
              <a:off x="310324" y="1123378"/>
              <a:ext cx="4037329" cy="1171575"/>
            </a:xfrm>
            <a:custGeom>
              <a:avLst/>
              <a:gdLst/>
              <a:ahLst/>
              <a:cxnLst/>
              <a:rect l="l" t="t" r="r" b="b"/>
              <a:pathLst>
                <a:path w="4037329" h="1171575">
                  <a:moveTo>
                    <a:pt x="0" y="1171194"/>
                  </a:moveTo>
                  <a:lnTo>
                    <a:pt x="1312164" y="1171194"/>
                  </a:lnTo>
                </a:path>
                <a:path w="4037329" h="1171575">
                  <a:moveTo>
                    <a:pt x="1713738" y="1171194"/>
                  </a:moveTo>
                  <a:lnTo>
                    <a:pt x="2318766" y="1171194"/>
                  </a:lnTo>
                </a:path>
                <a:path w="4037329" h="1171575">
                  <a:moveTo>
                    <a:pt x="2725674" y="1171194"/>
                  </a:moveTo>
                  <a:lnTo>
                    <a:pt x="3330702" y="1171194"/>
                  </a:lnTo>
                </a:path>
                <a:path w="4037329" h="1171575">
                  <a:moveTo>
                    <a:pt x="3732276" y="1171194"/>
                  </a:moveTo>
                  <a:lnTo>
                    <a:pt x="4037076" y="1171194"/>
                  </a:lnTo>
                </a:path>
                <a:path w="4037329" h="1171575">
                  <a:moveTo>
                    <a:pt x="0" y="934211"/>
                  </a:moveTo>
                  <a:lnTo>
                    <a:pt x="1312164" y="934211"/>
                  </a:lnTo>
                </a:path>
                <a:path w="4037329" h="1171575">
                  <a:moveTo>
                    <a:pt x="1713738" y="934211"/>
                  </a:moveTo>
                  <a:lnTo>
                    <a:pt x="2318766" y="934211"/>
                  </a:lnTo>
                </a:path>
                <a:path w="4037329" h="1171575">
                  <a:moveTo>
                    <a:pt x="2725674" y="934211"/>
                  </a:moveTo>
                  <a:lnTo>
                    <a:pt x="4037076" y="934211"/>
                  </a:lnTo>
                </a:path>
                <a:path w="4037329" h="1171575">
                  <a:moveTo>
                    <a:pt x="0" y="701801"/>
                  </a:moveTo>
                  <a:lnTo>
                    <a:pt x="1312164" y="701801"/>
                  </a:lnTo>
                </a:path>
                <a:path w="4037329" h="1171575">
                  <a:moveTo>
                    <a:pt x="2725674" y="701801"/>
                  </a:moveTo>
                  <a:lnTo>
                    <a:pt x="4037076" y="701801"/>
                  </a:lnTo>
                </a:path>
                <a:path w="4037329" h="1171575">
                  <a:moveTo>
                    <a:pt x="1713738" y="701801"/>
                  </a:moveTo>
                  <a:lnTo>
                    <a:pt x="2318766" y="701801"/>
                  </a:lnTo>
                </a:path>
                <a:path w="4037329" h="1171575">
                  <a:moveTo>
                    <a:pt x="0" y="469392"/>
                  </a:moveTo>
                  <a:lnTo>
                    <a:pt x="1312164" y="469392"/>
                  </a:lnTo>
                </a:path>
                <a:path w="4037329" h="1171575">
                  <a:moveTo>
                    <a:pt x="1713738" y="469392"/>
                  </a:moveTo>
                  <a:lnTo>
                    <a:pt x="2318766" y="469392"/>
                  </a:lnTo>
                </a:path>
                <a:path w="4037329" h="1171575">
                  <a:moveTo>
                    <a:pt x="2725674" y="469392"/>
                  </a:moveTo>
                  <a:lnTo>
                    <a:pt x="4037076" y="469392"/>
                  </a:lnTo>
                </a:path>
                <a:path w="4037329" h="1171575">
                  <a:moveTo>
                    <a:pt x="0" y="236981"/>
                  </a:moveTo>
                  <a:lnTo>
                    <a:pt x="1312164" y="236981"/>
                  </a:lnTo>
                </a:path>
                <a:path w="4037329" h="1171575">
                  <a:moveTo>
                    <a:pt x="1713738" y="236981"/>
                  </a:moveTo>
                  <a:lnTo>
                    <a:pt x="4037076" y="236981"/>
                  </a:lnTo>
                </a:path>
                <a:path w="4037329" h="1171575">
                  <a:moveTo>
                    <a:pt x="1713738" y="0"/>
                  </a:moveTo>
                  <a:lnTo>
                    <a:pt x="4037076" y="0"/>
                  </a:lnTo>
                </a:path>
                <a:path w="4037329" h="1171575">
                  <a:moveTo>
                    <a:pt x="0" y="0"/>
                  </a:moveTo>
                  <a:lnTo>
                    <a:pt x="1312164"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9" name="Graphic 139">
              <a:extLst>
                <a:ext uri="{FF2B5EF4-FFF2-40B4-BE49-F238E27FC236}">
                  <a16:creationId xmlns:a16="http://schemas.microsoft.com/office/drawing/2014/main" id="{C31255B3-30EB-4ABC-5F9C-FF8B0BD951D8}"/>
                </a:ext>
              </a:extLst>
            </p:cNvPr>
            <p:cNvSpPr/>
            <p:nvPr/>
          </p:nvSpPr>
          <p:spPr>
            <a:xfrm>
              <a:off x="310324" y="890968"/>
              <a:ext cx="4037329" cy="1868805"/>
            </a:xfrm>
            <a:custGeom>
              <a:avLst/>
              <a:gdLst/>
              <a:ahLst/>
              <a:cxnLst/>
              <a:rect l="l" t="t" r="r" b="b"/>
              <a:pathLst>
                <a:path w="4037329" h="1868805">
                  <a:moveTo>
                    <a:pt x="0" y="0"/>
                  </a:moveTo>
                  <a:lnTo>
                    <a:pt x="4037076" y="0"/>
                  </a:lnTo>
                </a:path>
                <a:path w="4037329" h="1868805">
                  <a:moveTo>
                    <a:pt x="0" y="0"/>
                  </a:moveTo>
                  <a:lnTo>
                    <a:pt x="4037076" y="0"/>
                  </a:lnTo>
                  <a:lnTo>
                    <a:pt x="4037076" y="1868424"/>
                  </a:lnTo>
                  <a:lnTo>
                    <a:pt x="0" y="1868424"/>
                  </a:ln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0" name="Graphic 140">
              <a:extLst>
                <a:ext uri="{FF2B5EF4-FFF2-40B4-BE49-F238E27FC236}">
                  <a16:creationId xmlns:a16="http://schemas.microsoft.com/office/drawing/2014/main" id="{CFEA3891-4604-9EB9-08C8-85CFB52853D3}"/>
                </a:ext>
              </a:extLst>
            </p:cNvPr>
            <p:cNvSpPr/>
            <p:nvPr/>
          </p:nvSpPr>
          <p:spPr>
            <a:xfrm>
              <a:off x="610552" y="2294572"/>
              <a:ext cx="406400" cy="464820"/>
            </a:xfrm>
            <a:custGeom>
              <a:avLst/>
              <a:gdLst/>
              <a:ahLst/>
              <a:cxnLst/>
              <a:rect l="l" t="t" r="r" b="b"/>
              <a:pathLst>
                <a:path w="406400" h="464820">
                  <a:moveTo>
                    <a:pt x="406145" y="0"/>
                  </a:moveTo>
                  <a:lnTo>
                    <a:pt x="0" y="0"/>
                  </a:lnTo>
                  <a:lnTo>
                    <a:pt x="0" y="464820"/>
                  </a:lnTo>
                  <a:lnTo>
                    <a:pt x="406145" y="464820"/>
                  </a:lnTo>
                  <a:lnTo>
                    <a:pt x="406145"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1" name="Graphic 141">
              <a:extLst>
                <a:ext uri="{FF2B5EF4-FFF2-40B4-BE49-F238E27FC236}">
                  <a16:creationId xmlns:a16="http://schemas.microsoft.com/office/drawing/2014/main" id="{5B7781E5-2406-B986-6FA3-53F62BF23FCA}"/>
                </a:ext>
              </a:extLst>
            </p:cNvPr>
            <p:cNvSpPr/>
            <p:nvPr/>
          </p:nvSpPr>
          <p:spPr>
            <a:xfrm>
              <a:off x="610552" y="2294572"/>
              <a:ext cx="406400" cy="464820"/>
            </a:xfrm>
            <a:custGeom>
              <a:avLst/>
              <a:gdLst/>
              <a:ahLst/>
              <a:cxnLst/>
              <a:rect l="l" t="t" r="r" b="b"/>
              <a:pathLst>
                <a:path w="406400" h="464820">
                  <a:moveTo>
                    <a:pt x="0" y="0"/>
                  </a:moveTo>
                  <a:lnTo>
                    <a:pt x="406145" y="0"/>
                  </a:lnTo>
                  <a:lnTo>
                    <a:pt x="406145" y="464820"/>
                  </a:lnTo>
                  <a:lnTo>
                    <a:pt x="0" y="464820"/>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2" name="Graphic 142">
              <a:extLst>
                <a:ext uri="{FF2B5EF4-FFF2-40B4-BE49-F238E27FC236}">
                  <a16:creationId xmlns:a16="http://schemas.microsoft.com/office/drawing/2014/main" id="{AF5F2DAD-C49C-6CEC-ED9A-37876B1C3BF3}"/>
                </a:ext>
              </a:extLst>
            </p:cNvPr>
            <p:cNvSpPr/>
            <p:nvPr/>
          </p:nvSpPr>
          <p:spPr>
            <a:xfrm>
              <a:off x="1622488" y="1031176"/>
              <a:ext cx="401955" cy="1728470"/>
            </a:xfrm>
            <a:custGeom>
              <a:avLst/>
              <a:gdLst/>
              <a:ahLst/>
              <a:cxnLst/>
              <a:rect l="l" t="t" r="r" b="b"/>
              <a:pathLst>
                <a:path w="401955" h="1728470">
                  <a:moveTo>
                    <a:pt x="401574" y="0"/>
                  </a:moveTo>
                  <a:lnTo>
                    <a:pt x="0" y="0"/>
                  </a:lnTo>
                  <a:lnTo>
                    <a:pt x="0" y="1728216"/>
                  </a:lnTo>
                  <a:lnTo>
                    <a:pt x="401574" y="1728216"/>
                  </a:lnTo>
                  <a:lnTo>
                    <a:pt x="401574"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3" name="Graphic 143">
              <a:extLst>
                <a:ext uri="{FF2B5EF4-FFF2-40B4-BE49-F238E27FC236}">
                  <a16:creationId xmlns:a16="http://schemas.microsoft.com/office/drawing/2014/main" id="{855778B4-0EF4-0843-636B-3D63EEB07D86}"/>
                </a:ext>
              </a:extLst>
            </p:cNvPr>
            <p:cNvSpPr/>
            <p:nvPr/>
          </p:nvSpPr>
          <p:spPr>
            <a:xfrm>
              <a:off x="1622488" y="1031176"/>
              <a:ext cx="401955" cy="1728470"/>
            </a:xfrm>
            <a:custGeom>
              <a:avLst/>
              <a:gdLst/>
              <a:ahLst/>
              <a:cxnLst/>
              <a:rect l="l" t="t" r="r" b="b"/>
              <a:pathLst>
                <a:path w="401955" h="1728470">
                  <a:moveTo>
                    <a:pt x="0" y="0"/>
                  </a:moveTo>
                  <a:lnTo>
                    <a:pt x="401574" y="0"/>
                  </a:lnTo>
                  <a:lnTo>
                    <a:pt x="401574" y="1728216"/>
                  </a:lnTo>
                  <a:lnTo>
                    <a:pt x="0" y="1728216"/>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4" name="Graphic 144">
              <a:extLst>
                <a:ext uri="{FF2B5EF4-FFF2-40B4-BE49-F238E27FC236}">
                  <a16:creationId xmlns:a16="http://schemas.microsoft.com/office/drawing/2014/main" id="{FB036726-0B92-3B79-5BC4-A7727F862908}"/>
                </a:ext>
              </a:extLst>
            </p:cNvPr>
            <p:cNvSpPr/>
            <p:nvPr/>
          </p:nvSpPr>
          <p:spPr>
            <a:xfrm>
              <a:off x="2629090" y="1403794"/>
              <a:ext cx="407034" cy="1355725"/>
            </a:xfrm>
            <a:custGeom>
              <a:avLst/>
              <a:gdLst/>
              <a:ahLst/>
              <a:cxnLst/>
              <a:rect l="l" t="t" r="r" b="b"/>
              <a:pathLst>
                <a:path w="407034" h="1355725">
                  <a:moveTo>
                    <a:pt x="406908" y="0"/>
                  </a:moveTo>
                  <a:lnTo>
                    <a:pt x="0" y="0"/>
                  </a:lnTo>
                  <a:lnTo>
                    <a:pt x="0" y="1355598"/>
                  </a:lnTo>
                  <a:lnTo>
                    <a:pt x="406908" y="1355598"/>
                  </a:lnTo>
                  <a:lnTo>
                    <a:pt x="406908"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5" name="Graphic 145">
              <a:extLst>
                <a:ext uri="{FF2B5EF4-FFF2-40B4-BE49-F238E27FC236}">
                  <a16:creationId xmlns:a16="http://schemas.microsoft.com/office/drawing/2014/main" id="{11ECD4CC-1A6D-5179-9C5F-77335837A559}"/>
                </a:ext>
              </a:extLst>
            </p:cNvPr>
            <p:cNvSpPr/>
            <p:nvPr/>
          </p:nvSpPr>
          <p:spPr>
            <a:xfrm>
              <a:off x="2629090" y="1403794"/>
              <a:ext cx="407034" cy="1355725"/>
            </a:xfrm>
            <a:custGeom>
              <a:avLst/>
              <a:gdLst/>
              <a:ahLst/>
              <a:cxnLst/>
              <a:rect l="l" t="t" r="r" b="b"/>
              <a:pathLst>
                <a:path w="407034" h="1355725">
                  <a:moveTo>
                    <a:pt x="0" y="0"/>
                  </a:moveTo>
                  <a:lnTo>
                    <a:pt x="406908" y="0"/>
                  </a:lnTo>
                  <a:lnTo>
                    <a:pt x="406908" y="1355598"/>
                  </a:lnTo>
                  <a:lnTo>
                    <a:pt x="0" y="1355598"/>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6" name="Graphic 146">
              <a:extLst>
                <a:ext uri="{FF2B5EF4-FFF2-40B4-BE49-F238E27FC236}">
                  <a16:creationId xmlns:a16="http://schemas.microsoft.com/office/drawing/2014/main" id="{F18EE6D7-3D43-DF46-E2AB-BD7741E56D1A}"/>
                </a:ext>
              </a:extLst>
            </p:cNvPr>
            <p:cNvSpPr/>
            <p:nvPr/>
          </p:nvSpPr>
          <p:spPr>
            <a:xfrm>
              <a:off x="3641026" y="2057590"/>
              <a:ext cx="401955" cy="702310"/>
            </a:xfrm>
            <a:custGeom>
              <a:avLst/>
              <a:gdLst/>
              <a:ahLst/>
              <a:cxnLst/>
              <a:rect l="l" t="t" r="r" b="b"/>
              <a:pathLst>
                <a:path w="401955" h="702310">
                  <a:moveTo>
                    <a:pt x="401574" y="0"/>
                  </a:moveTo>
                  <a:lnTo>
                    <a:pt x="0" y="0"/>
                  </a:lnTo>
                  <a:lnTo>
                    <a:pt x="0" y="701801"/>
                  </a:lnTo>
                  <a:lnTo>
                    <a:pt x="401574" y="701801"/>
                  </a:lnTo>
                  <a:lnTo>
                    <a:pt x="401574"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7" name="Graphic 147">
              <a:extLst>
                <a:ext uri="{FF2B5EF4-FFF2-40B4-BE49-F238E27FC236}">
                  <a16:creationId xmlns:a16="http://schemas.microsoft.com/office/drawing/2014/main" id="{C9AC6D09-53C3-F8B3-488E-E5B3A42F97FB}"/>
                </a:ext>
              </a:extLst>
            </p:cNvPr>
            <p:cNvSpPr/>
            <p:nvPr/>
          </p:nvSpPr>
          <p:spPr>
            <a:xfrm>
              <a:off x="3641026" y="2057590"/>
              <a:ext cx="401955" cy="702310"/>
            </a:xfrm>
            <a:custGeom>
              <a:avLst/>
              <a:gdLst/>
              <a:ahLst/>
              <a:cxnLst/>
              <a:rect l="l" t="t" r="r" b="b"/>
              <a:pathLst>
                <a:path w="401955" h="702310">
                  <a:moveTo>
                    <a:pt x="0" y="0"/>
                  </a:moveTo>
                  <a:lnTo>
                    <a:pt x="401574" y="0"/>
                  </a:lnTo>
                  <a:lnTo>
                    <a:pt x="401574" y="701801"/>
                  </a:lnTo>
                  <a:lnTo>
                    <a:pt x="0" y="701801"/>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8" name="Graphic 148">
              <a:extLst>
                <a:ext uri="{FF2B5EF4-FFF2-40B4-BE49-F238E27FC236}">
                  <a16:creationId xmlns:a16="http://schemas.microsoft.com/office/drawing/2014/main" id="{AF5BE09A-32E6-18D3-4116-D86B5859A579}"/>
                </a:ext>
              </a:extLst>
            </p:cNvPr>
            <p:cNvSpPr/>
            <p:nvPr/>
          </p:nvSpPr>
          <p:spPr>
            <a:xfrm>
              <a:off x="310324" y="2759392"/>
              <a:ext cx="4037329" cy="1270"/>
            </a:xfrm>
            <a:custGeom>
              <a:avLst/>
              <a:gdLst/>
              <a:ahLst/>
              <a:cxnLst/>
              <a:rect l="l" t="t" r="r" b="b"/>
              <a:pathLst>
                <a:path w="4037329">
                  <a:moveTo>
                    <a:pt x="0" y="0"/>
                  </a:moveTo>
                  <a:lnTo>
                    <a:pt x="4037076"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9" name="Graphic 149">
              <a:extLst>
                <a:ext uri="{FF2B5EF4-FFF2-40B4-BE49-F238E27FC236}">
                  <a16:creationId xmlns:a16="http://schemas.microsoft.com/office/drawing/2014/main" id="{77AF8A59-1F07-66BC-6A87-D3629E4A5CA4}"/>
                </a:ext>
              </a:extLst>
            </p:cNvPr>
            <p:cNvSpPr/>
            <p:nvPr/>
          </p:nvSpPr>
          <p:spPr>
            <a:xfrm>
              <a:off x="310324" y="2759392"/>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0" name="Graphic 150">
              <a:extLst>
                <a:ext uri="{FF2B5EF4-FFF2-40B4-BE49-F238E27FC236}">
                  <a16:creationId xmlns:a16="http://schemas.microsoft.com/office/drawing/2014/main" id="{53BAA76E-4494-D804-BF7C-09ADEA565B64}"/>
                </a:ext>
              </a:extLst>
            </p:cNvPr>
            <p:cNvSpPr/>
            <p:nvPr/>
          </p:nvSpPr>
          <p:spPr>
            <a:xfrm>
              <a:off x="1322260" y="2759392"/>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1" name="Graphic 151">
              <a:extLst>
                <a:ext uri="{FF2B5EF4-FFF2-40B4-BE49-F238E27FC236}">
                  <a16:creationId xmlns:a16="http://schemas.microsoft.com/office/drawing/2014/main" id="{D198AA73-3AFA-2A44-AD5E-5C01C3B33D75}"/>
                </a:ext>
              </a:extLst>
            </p:cNvPr>
            <p:cNvSpPr/>
            <p:nvPr/>
          </p:nvSpPr>
          <p:spPr>
            <a:xfrm>
              <a:off x="2328862" y="2759392"/>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2" name="Graphic 152">
              <a:extLst>
                <a:ext uri="{FF2B5EF4-FFF2-40B4-BE49-F238E27FC236}">
                  <a16:creationId xmlns:a16="http://schemas.microsoft.com/office/drawing/2014/main" id="{1C850CEE-71E8-4266-797A-72E539B27880}"/>
                </a:ext>
              </a:extLst>
            </p:cNvPr>
            <p:cNvSpPr/>
            <p:nvPr/>
          </p:nvSpPr>
          <p:spPr>
            <a:xfrm>
              <a:off x="3340798" y="2759392"/>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3" name="Graphic 153">
              <a:extLst>
                <a:ext uri="{FF2B5EF4-FFF2-40B4-BE49-F238E27FC236}">
                  <a16:creationId xmlns:a16="http://schemas.microsoft.com/office/drawing/2014/main" id="{E0D27809-3BE4-EEC3-6C19-9A249998CC63}"/>
                </a:ext>
              </a:extLst>
            </p:cNvPr>
            <p:cNvSpPr/>
            <p:nvPr/>
          </p:nvSpPr>
          <p:spPr>
            <a:xfrm>
              <a:off x="4347400" y="2759392"/>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4" name="Textbox 154">
              <a:extLst>
                <a:ext uri="{FF2B5EF4-FFF2-40B4-BE49-F238E27FC236}">
                  <a16:creationId xmlns:a16="http://schemas.microsoft.com/office/drawing/2014/main" id="{8F4BAE14-8D20-9E65-2CEF-FBC96DCC4C0B}"/>
                </a:ext>
              </a:extLst>
            </p:cNvPr>
            <p:cNvSpPr txBox="1"/>
            <p:nvPr/>
          </p:nvSpPr>
          <p:spPr>
            <a:xfrm>
              <a:off x="627316" y="142008"/>
              <a:ext cx="3416300" cy="1210310"/>
            </a:xfrm>
            <a:prstGeom prst="rect">
              <a:avLst/>
            </a:prstGeom>
          </p:spPr>
          <p:txBody>
            <a:bodyPr wrap="square" lIns="0" tIns="0" rIns="0" bIns="0" rtlCol="0">
              <a:noAutofit/>
            </a:bodyPr>
            <a:lstStyle/>
            <a:p>
              <a:pPr marL="601980" indent="-602742" defTabSz="1097280" hangingPunct="0">
                <a:lnSpc>
                  <a:spcPct val="105000"/>
                </a:lnSpc>
              </a:pPr>
              <a:r>
                <a:rPr lang="en-US" sz="2400" kern="0" dirty="0">
                  <a:solidFill>
                    <a:srgbClr val="000000"/>
                  </a:solidFill>
                  <a:latin typeface="Arial MT"/>
                  <a:ea typeface="Arial MT"/>
                  <a:cs typeface="Arial MT"/>
                  <a:sym typeface="Calibri"/>
                </a:rPr>
                <a:t>Age When Stopped Attending the Adventist Church</a:t>
              </a:r>
              <a:endParaRPr lang="en-CI" sz="1320" kern="0" dirty="0">
                <a:solidFill>
                  <a:srgbClr val="000000"/>
                </a:solidFill>
                <a:latin typeface="Arial MT"/>
                <a:ea typeface="Arial MT"/>
                <a:cs typeface="Arial MT"/>
                <a:sym typeface="Calibri"/>
              </a:endParaRPr>
            </a:p>
            <a:p>
              <a:pPr marL="1304544" defTabSz="1097280" hangingPunct="0">
                <a:spcBef>
                  <a:spcPts val="1092"/>
                </a:spcBef>
              </a:pPr>
              <a:r>
                <a:rPr lang="en-US" sz="1080" b="1" kern="0" spc="-30" dirty="0">
                  <a:solidFill>
                    <a:srgbClr val="000000"/>
                  </a:solidFill>
                  <a:latin typeface="Arial" panose="020B0604020202020204" pitchFamily="34" charset="0"/>
                  <a:ea typeface="Arial MT"/>
                  <a:cs typeface="Arial MT"/>
                  <a:sym typeface="Calibri"/>
                </a:rPr>
                <a:t>37%</a:t>
              </a:r>
              <a:endParaRPr lang="en-CI" sz="1320" kern="0" dirty="0">
                <a:solidFill>
                  <a:srgbClr val="000000"/>
                </a:solidFill>
                <a:latin typeface="Arial MT"/>
                <a:ea typeface="Arial MT"/>
                <a:cs typeface="Arial MT"/>
                <a:sym typeface="Calibri"/>
              </a:endParaRPr>
            </a:p>
            <a:p>
              <a:pPr defTabSz="1097280" hangingPunct="0">
                <a:spcBef>
                  <a:spcPts val="762"/>
                </a:spcBef>
              </a:pPr>
              <a:r>
                <a:rPr lang="en-US" sz="108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marL="2517648" defTabSz="1097280" hangingPunct="0"/>
              <a:r>
                <a:rPr lang="en-US" sz="1080" b="1" kern="0" spc="-30" dirty="0">
                  <a:solidFill>
                    <a:srgbClr val="000000"/>
                  </a:solidFill>
                  <a:latin typeface="Arial" panose="020B0604020202020204" pitchFamily="34" charset="0"/>
                  <a:ea typeface="Arial MT"/>
                  <a:cs typeface="Arial MT"/>
                  <a:sym typeface="Calibri"/>
                </a:rPr>
                <a:t>29%</a:t>
              </a:r>
              <a:endParaRPr lang="en-CI" sz="1320" kern="0" dirty="0">
                <a:solidFill>
                  <a:srgbClr val="000000"/>
                </a:solidFill>
                <a:latin typeface="Arial MT"/>
                <a:ea typeface="Arial MT"/>
                <a:cs typeface="Arial MT"/>
                <a:sym typeface="Calibri"/>
              </a:endParaRPr>
            </a:p>
          </p:txBody>
        </p:sp>
        <p:sp>
          <p:nvSpPr>
            <p:cNvPr id="25" name="Textbox 155">
              <a:extLst>
                <a:ext uri="{FF2B5EF4-FFF2-40B4-BE49-F238E27FC236}">
                  <a16:creationId xmlns:a16="http://schemas.microsoft.com/office/drawing/2014/main" id="{C0E94056-A329-CA48-A10B-48248EE59F77}"/>
                </a:ext>
              </a:extLst>
            </p:cNvPr>
            <p:cNvSpPr txBox="1"/>
            <p:nvPr/>
          </p:nvSpPr>
          <p:spPr>
            <a:xfrm>
              <a:off x="3733095" y="1876131"/>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15%</a:t>
              </a:r>
              <a:endParaRPr lang="en-CI" sz="1320" kern="0">
                <a:solidFill>
                  <a:srgbClr val="000000"/>
                </a:solidFill>
                <a:latin typeface="Arial MT"/>
                <a:ea typeface="Arial MT"/>
                <a:cs typeface="Arial MT"/>
                <a:sym typeface="Calibri"/>
              </a:endParaRPr>
            </a:p>
          </p:txBody>
        </p:sp>
        <p:sp>
          <p:nvSpPr>
            <p:cNvPr id="26" name="Textbox 156">
              <a:extLst>
                <a:ext uri="{FF2B5EF4-FFF2-40B4-BE49-F238E27FC236}">
                  <a16:creationId xmlns:a16="http://schemas.microsoft.com/office/drawing/2014/main" id="{E5DCC29F-0A9C-05A7-700E-D22B98AA0511}"/>
                </a:ext>
              </a:extLst>
            </p:cNvPr>
            <p:cNvSpPr txBox="1"/>
            <p:nvPr/>
          </p:nvSpPr>
          <p:spPr>
            <a:xfrm>
              <a:off x="707326" y="2113215"/>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10%</a:t>
              </a:r>
              <a:endParaRPr lang="en-CI" sz="1320" kern="0">
                <a:solidFill>
                  <a:srgbClr val="000000"/>
                </a:solidFill>
                <a:latin typeface="Arial MT"/>
                <a:ea typeface="Arial MT"/>
                <a:cs typeface="Arial MT"/>
                <a:sym typeface="Calibri"/>
              </a:endParaRPr>
            </a:p>
          </p:txBody>
        </p:sp>
        <p:sp>
          <p:nvSpPr>
            <p:cNvPr id="27" name="Textbox 157">
              <a:extLst>
                <a:ext uri="{FF2B5EF4-FFF2-40B4-BE49-F238E27FC236}">
                  <a16:creationId xmlns:a16="http://schemas.microsoft.com/office/drawing/2014/main" id="{A6B1C1E0-327E-3545-FB4C-EF97EED03E8C}"/>
                </a:ext>
              </a:extLst>
            </p:cNvPr>
            <p:cNvSpPr txBox="1"/>
            <p:nvPr/>
          </p:nvSpPr>
          <p:spPr>
            <a:xfrm>
              <a:off x="451195" y="2872789"/>
              <a:ext cx="739140" cy="130175"/>
            </a:xfrm>
            <a:prstGeom prst="rect">
              <a:avLst/>
            </a:prstGeom>
          </p:spPr>
          <p:txBody>
            <a:bodyPr wrap="square" lIns="0" tIns="0" rIns="0" bIns="0" rtlCol="0">
              <a:noAutofit/>
            </a:bodyPr>
            <a:lstStyle/>
            <a:p>
              <a:pPr defTabSz="1097280" hangingPunct="0">
                <a:lnSpc>
                  <a:spcPts val="1224"/>
                </a:lnSpc>
              </a:pPr>
              <a:r>
                <a:rPr lang="en-US" sz="1080" b="1" kern="0">
                  <a:solidFill>
                    <a:srgbClr val="000000"/>
                  </a:solidFill>
                  <a:latin typeface="Arial" panose="020B0604020202020204" pitchFamily="34" charset="0"/>
                  <a:ea typeface="Arial MT"/>
                  <a:cs typeface="Arial MT"/>
                  <a:sym typeface="Calibri"/>
                </a:rPr>
                <a:t>Under</a:t>
              </a:r>
              <a:r>
                <a:rPr lang="en-US" sz="1080" b="1" kern="0" spc="30">
                  <a:solidFill>
                    <a:srgbClr val="000000"/>
                  </a:solidFill>
                  <a:latin typeface="Arial" panose="020B0604020202020204" pitchFamily="34" charset="0"/>
                  <a:ea typeface="Arial MT"/>
                  <a:cs typeface="Arial MT"/>
                  <a:sym typeface="Calibri"/>
                </a:rPr>
                <a:t> </a:t>
              </a:r>
              <a:r>
                <a:rPr lang="en-US" sz="1080" b="1" kern="0">
                  <a:solidFill>
                    <a:srgbClr val="000000"/>
                  </a:solidFill>
                  <a:latin typeface="Arial" panose="020B0604020202020204" pitchFamily="34" charset="0"/>
                  <a:ea typeface="Arial MT"/>
                  <a:cs typeface="Arial MT"/>
                  <a:sym typeface="Calibri"/>
                </a:rPr>
                <a:t>age</a:t>
              </a:r>
              <a:r>
                <a:rPr lang="en-US" sz="1080" b="1" kern="0" spc="30">
                  <a:solidFill>
                    <a:srgbClr val="000000"/>
                  </a:solidFill>
                  <a:latin typeface="Arial" panose="020B0604020202020204" pitchFamily="34" charset="0"/>
                  <a:ea typeface="Arial MT"/>
                  <a:cs typeface="Arial MT"/>
                  <a:sym typeface="Calibri"/>
                </a:rPr>
                <a:t> </a:t>
              </a:r>
              <a:r>
                <a:rPr lang="en-US" sz="1080" b="1" kern="0" spc="-30">
                  <a:solidFill>
                    <a:srgbClr val="000000"/>
                  </a:solidFill>
                  <a:latin typeface="Arial" panose="020B0604020202020204" pitchFamily="34" charset="0"/>
                  <a:ea typeface="Arial MT"/>
                  <a:cs typeface="Arial MT"/>
                  <a:sym typeface="Calibri"/>
                </a:rPr>
                <a:t>18</a:t>
              </a:r>
              <a:endParaRPr lang="en-CI" sz="1320" kern="0">
                <a:solidFill>
                  <a:srgbClr val="000000"/>
                </a:solidFill>
                <a:latin typeface="Arial MT"/>
                <a:ea typeface="Arial MT"/>
                <a:cs typeface="Arial MT"/>
                <a:sym typeface="Calibri"/>
              </a:endParaRPr>
            </a:p>
          </p:txBody>
        </p:sp>
        <p:sp>
          <p:nvSpPr>
            <p:cNvPr id="28" name="Textbox 158">
              <a:extLst>
                <a:ext uri="{FF2B5EF4-FFF2-40B4-BE49-F238E27FC236}">
                  <a16:creationId xmlns:a16="http://schemas.microsoft.com/office/drawing/2014/main" id="{0BD74947-07B6-030D-0C2C-0597E18DAB86}"/>
                </a:ext>
              </a:extLst>
            </p:cNvPr>
            <p:cNvSpPr txBox="1"/>
            <p:nvPr/>
          </p:nvSpPr>
          <p:spPr>
            <a:xfrm>
              <a:off x="1525893" y="2872789"/>
              <a:ext cx="619760" cy="130175"/>
            </a:xfrm>
            <a:prstGeom prst="rect">
              <a:avLst/>
            </a:prstGeom>
          </p:spPr>
          <p:txBody>
            <a:bodyPr wrap="square" lIns="0" tIns="0" rIns="0" bIns="0" rtlCol="0">
              <a:noAutofit/>
            </a:bodyPr>
            <a:lstStyle/>
            <a:p>
              <a:pPr defTabSz="1097280" hangingPunct="0">
                <a:lnSpc>
                  <a:spcPts val="1224"/>
                </a:lnSpc>
              </a:pPr>
              <a:r>
                <a:rPr lang="en-US" sz="1080" b="1" kern="0">
                  <a:solidFill>
                    <a:srgbClr val="000000"/>
                  </a:solidFill>
                  <a:latin typeface="Arial" panose="020B0604020202020204" pitchFamily="34" charset="0"/>
                  <a:ea typeface="Arial MT"/>
                  <a:cs typeface="Arial MT"/>
                  <a:sym typeface="Calibri"/>
                </a:rPr>
                <a:t>Ages</a:t>
              </a:r>
              <a:r>
                <a:rPr lang="en-US" sz="1080" b="1" kern="0" spc="6">
                  <a:solidFill>
                    <a:srgbClr val="000000"/>
                  </a:solidFill>
                  <a:latin typeface="Arial" panose="020B0604020202020204" pitchFamily="34" charset="0"/>
                  <a:ea typeface="Arial MT"/>
                  <a:cs typeface="Arial MT"/>
                  <a:sym typeface="Calibri"/>
                </a:rPr>
                <a:t> </a:t>
              </a:r>
              <a:r>
                <a:rPr lang="en-US" sz="1080" b="1" kern="0">
                  <a:solidFill>
                    <a:srgbClr val="000000"/>
                  </a:solidFill>
                  <a:latin typeface="Arial" panose="020B0604020202020204" pitchFamily="34" charset="0"/>
                  <a:ea typeface="Arial MT"/>
                  <a:cs typeface="Arial MT"/>
                  <a:sym typeface="Calibri"/>
                </a:rPr>
                <a:t>18-</a:t>
              </a:r>
              <a:r>
                <a:rPr lang="en-US" sz="1080" b="1" kern="0" spc="-30">
                  <a:solidFill>
                    <a:srgbClr val="000000"/>
                  </a:solidFill>
                  <a:latin typeface="Arial" panose="020B0604020202020204" pitchFamily="34" charset="0"/>
                  <a:ea typeface="Arial MT"/>
                  <a:cs typeface="Arial MT"/>
                  <a:sym typeface="Calibri"/>
                </a:rPr>
                <a:t>29</a:t>
              </a:r>
              <a:endParaRPr lang="en-CI" sz="1320" kern="0">
                <a:solidFill>
                  <a:srgbClr val="000000"/>
                </a:solidFill>
                <a:latin typeface="Arial MT"/>
                <a:ea typeface="Arial MT"/>
                <a:cs typeface="Arial MT"/>
                <a:sym typeface="Calibri"/>
              </a:endParaRPr>
            </a:p>
          </p:txBody>
        </p:sp>
        <p:sp>
          <p:nvSpPr>
            <p:cNvPr id="29" name="Textbox 159">
              <a:extLst>
                <a:ext uri="{FF2B5EF4-FFF2-40B4-BE49-F238E27FC236}">
                  <a16:creationId xmlns:a16="http://schemas.microsoft.com/office/drawing/2014/main" id="{F99C98B9-B6D8-3F7C-EFC3-965D56A3B88F}"/>
                </a:ext>
              </a:extLst>
            </p:cNvPr>
            <p:cNvSpPr txBox="1"/>
            <p:nvPr/>
          </p:nvSpPr>
          <p:spPr>
            <a:xfrm>
              <a:off x="2532376" y="2872789"/>
              <a:ext cx="1796414" cy="130175"/>
            </a:xfrm>
            <a:prstGeom prst="rect">
              <a:avLst/>
            </a:prstGeom>
          </p:spPr>
          <p:txBody>
            <a:bodyPr wrap="square" lIns="0" tIns="0" rIns="0" bIns="0" rtlCol="0">
              <a:noAutofit/>
            </a:bodyPr>
            <a:lstStyle/>
            <a:p>
              <a:pPr defTabSz="1097280" hangingPunct="0">
                <a:lnSpc>
                  <a:spcPts val="1224"/>
                </a:lnSpc>
                <a:tabLst>
                  <a:tab pos="1011174" algn="l"/>
                </a:tabLst>
              </a:pPr>
              <a:r>
                <a:rPr lang="en-US" sz="1080" b="1" kern="0">
                  <a:solidFill>
                    <a:srgbClr val="000000"/>
                  </a:solidFill>
                  <a:latin typeface="Arial" panose="020B0604020202020204" pitchFamily="34" charset="0"/>
                  <a:ea typeface="Arial MT"/>
                  <a:cs typeface="Arial MT"/>
                  <a:sym typeface="Calibri"/>
                </a:rPr>
                <a:t>Ages</a:t>
              </a:r>
              <a:r>
                <a:rPr lang="en-US" sz="1080" b="1" kern="0" spc="12">
                  <a:solidFill>
                    <a:srgbClr val="000000"/>
                  </a:solidFill>
                  <a:latin typeface="Arial" panose="020B0604020202020204" pitchFamily="34" charset="0"/>
                  <a:ea typeface="Arial MT"/>
                  <a:cs typeface="Arial MT"/>
                  <a:sym typeface="Calibri"/>
                </a:rPr>
                <a:t> </a:t>
              </a:r>
              <a:r>
                <a:rPr lang="en-US" sz="1080" b="1" kern="0">
                  <a:solidFill>
                    <a:srgbClr val="000000"/>
                  </a:solidFill>
                  <a:latin typeface="Arial" panose="020B0604020202020204" pitchFamily="34" charset="0"/>
                  <a:ea typeface="Arial MT"/>
                  <a:cs typeface="Arial MT"/>
                  <a:sym typeface="Calibri"/>
                </a:rPr>
                <a:t>30-</a:t>
              </a:r>
              <a:r>
                <a:rPr lang="en-US" sz="1080" b="1" kern="0" spc="-30">
                  <a:solidFill>
                    <a:srgbClr val="000000"/>
                  </a:solidFill>
                  <a:latin typeface="Arial" panose="020B0604020202020204" pitchFamily="34" charset="0"/>
                  <a:ea typeface="Arial MT"/>
                  <a:cs typeface="Arial MT"/>
                  <a:sym typeface="Calibri"/>
                </a:rPr>
                <a:t>39</a:t>
              </a:r>
              <a:r>
                <a:rPr lang="en-US" sz="1080" b="1" kern="0">
                  <a:solidFill>
                    <a:srgbClr val="000000"/>
                  </a:solidFill>
                  <a:latin typeface="Arial" panose="020B0604020202020204" pitchFamily="34" charset="0"/>
                  <a:ea typeface="Arial MT"/>
                  <a:cs typeface="Arial MT"/>
                  <a:sym typeface="Calibri"/>
                </a:rPr>
                <a:t>	Age</a:t>
              </a:r>
              <a:r>
                <a:rPr lang="en-US" sz="1080" b="1" kern="0" spc="18">
                  <a:solidFill>
                    <a:srgbClr val="000000"/>
                  </a:solidFill>
                  <a:latin typeface="Arial" panose="020B0604020202020204" pitchFamily="34" charset="0"/>
                  <a:ea typeface="Arial MT"/>
                  <a:cs typeface="Arial MT"/>
                  <a:sym typeface="Calibri"/>
                </a:rPr>
                <a:t> </a:t>
              </a:r>
              <a:r>
                <a:rPr lang="en-US" sz="1080" b="1" kern="0">
                  <a:solidFill>
                    <a:srgbClr val="000000"/>
                  </a:solidFill>
                  <a:latin typeface="Arial" panose="020B0604020202020204" pitchFamily="34" charset="0"/>
                  <a:ea typeface="Arial MT"/>
                  <a:cs typeface="Arial MT"/>
                  <a:sym typeface="Calibri"/>
                </a:rPr>
                <a:t>40</a:t>
              </a:r>
              <a:r>
                <a:rPr lang="en-US" sz="1080" b="1" kern="0" spc="18">
                  <a:solidFill>
                    <a:srgbClr val="000000"/>
                  </a:solidFill>
                  <a:latin typeface="Arial" panose="020B0604020202020204" pitchFamily="34" charset="0"/>
                  <a:ea typeface="Arial MT"/>
                  <a:cs typeface="Arial MT"/>
                  <a:sym typeface="Calibri"/>
                </a:rPr>
                <a:t> </a:t>
              </a:r>
              <a:r>
                <a:rPr lang="en-US" sz="1080" b="1" kern="0">
                  <a:solidFill>
                    <a:srgbClr val="000000"/>
                  </a:solidFill>
                  <a:latin typeface="Arial" panose="020B0604020202020204" pitchFamily="34" charset="0"/>
                  <a:ea typeface="Arial MT"/>
                  <a:cs typeface="Arial MT"/>
                  <a:sym typeface="Calibri"/>
                </a:rPr>
                <a:t>and</a:t>
              </a:r>
              <a:r>
                <a:rPr lang="en-US" sz="1080" b="1" kern="0" spc="48">
                  <a:solidFill>
                    <a:srgbClr val="000000"/>
                  </a:solidFill>
                  <a:latin typeface="Arial" panose="020B0604020202020204" pitchFamily="34" charset="0"/>
                  <a:ea typeface="Arial MT"/>
                  <a:cs typeface="Arial MT"/>
                  <a:sym typeface="Calibri"/>
                </a:rPr>
                <a:t> </a:t>
              </a:r>
              <a:r>
                <a:rPr lang="en-US" sz="1080" b="1" kern="0" spc="-12">
                  <a:solidFill>
                    <a:srgbClr val="000000"/>
                  </a:solidFill>
                  <a:latin typeface="Arial" panose="020B0604020202020204" pitchFamily="34" charset="0"/>
                  <a:ea typeface="Arial MT"/>
                  <a:cs typeface="Arial MT"/>
                  <a:sym typeface="Calibri"/>
                </a:rPr>
                <a:t>older</a:t>
              </a:r>
              <a:endParaRPr lang="en-CI" sz="1320" kern="0">
                <a:solidFill>
                  <a:srgbClr val="000000"/>
                </a:solidFill>
                <a:latin typeface="Arial MT"/>
                <a:ea typeface="Arial MT"/>
                <a:cs typeface="Arial MT"/>
                <a:sym typeface="Calibri"/>
              </a:endParaRPr>
            </a:p>
          </p:txBody>
        </p:sp>
      </p:grpSp>
    </p:spTree>
    <p:extLst>
      <p:ext uri="{BB962C8B-B14F-4D97-AF65-F5344CB8AC3E}">
        <p14:creationId xmlns:p14="http://schemas.microsoft.com/office/powerpoint/2010/main" val="1472038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4D2F9-BEEF-F7EB-05AE-CEDE8E38CD66}"/>
              </a:ext>
            </a:extLst>
          </p:cNvPr>
          <p:cNvSpPr>
            <a:spLocks noGrp="1"/>
          </p:cNvSpPr>
          <p:nvPr>
            <p:ph type="title"/>
          </p:nvPr>
        </p:nvSpPr>
        <p:spPr/>
        <p:txBody>
          <a:bodyPr>
            <a:normAutofit/>
          </a:bodyPr>
          <a:lstStyle/>
          <a:p>
            <a:pPr algn="ctr"/>
            <a:r>
              <a:rPr lang="en-US" dirty="0">
                <a:solidFill>
                  <a:srgbClr val="FF0000"/>
                </a:solidFill>
                <a:latin typeface="Arial Rounded MT Bold" panose="020F0704030504030204" pitchFamily="34" charset="77"/>
              </a:rPr>
              <a:t>Age When Stopped Attending the Adventist Church</a:t>
            </a:r>
            <a:endParaRPr lang="en-CI" dirty="0">
              <a:solidFill>
                <a:srgbClr val="FF0000"/>
              </a:solidFill>
              <a:latin typeface="Arial Rounded MT Bold" panose="020F0704030504030204" pitchFamily="34" charset="77"/>
            </a:endParaRPr>
          </a:p>
        </p:txBody>
      </p:sp>
      <p:sp>
        <p:nvSpPr>
          <p:cNvPr id="4" name="Content Placeholder 3">
            <a:extLst>
              <a:ext uri="{FF2B5EF4-FFF2-40B4-BE49-F238E27FC236}">
                <a16:creationId xmlns:a16="http://schemas.microsoft.com/office/drawing/2014/main" id="{BE5ED82B-8038-C029-1DC1-A328EAE153C2}"/>
              </a:ext>
            </a:extLst>
          </p:cNvPr>
          <p:cNvSpPr>
            <a:spLocks noGrp="1"/>
          </p:cNvSpPr>
          <p:nvPr>
            <p:ph sz="half" idx="2"/>
          </p:nvPr>
        </p:nvSpPr>
        <p:spPr/>
        <p:txBody>
          <a:bodyPr>
            <a:normAutofit fontScale="92500" lnSpcReduction="20000"/>
          </a:bodyPr>
          <a:lstStyle/>
          <a:p>
            <a:pPr>
              <a:lnSpc>
                <a:spcPct val="110000"/>
              </a:lnSpc>
            </a:pPr>
            <a:r>
              <a:rPr lang="en-US" sz="2160" dirty="0">
                <a:highlight>
                  <a:srgbClr val="FFFF00"/>
                </a:highlight>
                <a:latin typeface="Arial Rounded MT Bold" panose="020F0704030504030204" pitchFamily="34" charset="77"/>
              </a:rPr>
              <a:t>The half of the church dropouts who left the church while still in their teen and young adult years could be understood to have lost contact because of the transitions that characterize this age group</a:t>
            </a:r>
            <a:r>
              <a:rPr lang="en-US" sz="2160" dirty="0">
                <a:latin typeface="Arial Rounded MT Bold" panose="020F0704030504030204" pitchFamily="34" charset="77"/>
              </a:rPr>
              <a:t>. These include leaving home to attend school or finding employment, discovering new ideas and perceptions in the process of education, joining the military or a similar experience, engaging in travel, and starting a family or entering into relationships that may cause shame (even privately) at church. In many parts of the world there is significant migration among young people from rural villages and small towns to large cities and this transition has been documented in previous research as a key factor in young Adventists losing contact with the Church.</a:t>
            </a:r>
            <a:endParaRPr lang="en-CI" sz="2160" dirty="0">
              <a:latin typeface="Arial Rounded MT Bold" panose="020F0704030504030204" pitchFamily="34" charset="77"/>
            </a:endParaRPr>
          </a:p>
        </p:txBody>
      </p:sp>
      <p:grpSp>
        <p:nvGrpSpPr>
          <p:cNvPr id="5" name="Group 4">
            <a:extLst>
              <a:ext uri="{FF2B5EF4-FFF2-40B4-BE49-F238E27FC236}">
                <a16:creationId xmlns:a16="http://schemas.microsoft.com/office/drawing/2014/main" id="{C143355F-31BF-DFFD-A091-090B21DED4C9}"/>
              </a:ext>
            </a:extLst>
          </p:cNvPr>
          <p:cNvGrpSpPr>
            <a:grpSpLocks/>
          </p:cNvGrpSpPr>
          <p:nvPr/>
        </p:nvGrpSpPr>
        <p:grpSpPr>
          <a:xfrm>
            <a:off x="1005840" y="2542092"/>
            <a:ext cx="5577840" cy="4183380"/>
            <a:chOff x="4762" y="4762"/>
            <a:chExt cx="4648200" cy="3486150"/>
          </a:xfrm>
        </p:grpSpPr>
        <p:sp>
          <p:nvSpPr>
            <p:cNvPr id="6" name="Graphic 136">
              <a:extLst>
                <a:ext uri="{FF2B5EF4-FFF2-40B4-BE49-F238E27FC236}">
                  <a16:creationId xmlns:a16="http://schemas.microsoft.com/office/drawing/2014/main" id="{EA132093-83BE-050C-B68A-83A8D05047BA}"/>
                </a:ext>
              </a:extLst>
            </p:cNvPr>
            <p:cNvSpPr/>
            <p:nvPr/>
          </p:nvSpPr>
          <p:spPr>
            <a:xfrm>
              <a:off x="4762" y="4762"/>
              <a:ext cx="4648200" cy="3486150"/>
            </a:xfrm>
            <a:custGeom>
              <a:avLst/>
              <a:gdLst/>
              <a:ahLst/>
              <a:cxnLst/>
              <a:rect l="l" t="t" r="r" b="b"/>
              <a:pathLst>
                <a:path w="4648200" h="3486150">
                  <a:moveTo>
                    <a:pt x="4648200" y="0"/>
                  </a:moveTo>
                  <a:lnTo>
                    <a:pt x="0" y="0"/>
                  </a:lnTo>
                  <a:lnTo>
                    <a:pt x="0" y="3486150"/>
                  </a:lnTo>
                  <a:lnTo>
                    <a:pt x="4648200" y="3486150"/>
                  </a:lnTo>
                  <a:lnTo>
                    <a:pt x="4648200" y="0"/>
                  </a:lnTo>
                  <a:close/>
                </a:path>
              </a:pathLst>
            </a:custGeom>
            <a:ln w="9525">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7" name="Graphic 137">
              <a:extLst>
                <a:ext uri="{FF2B5EF4-FFF2-40B4-BE49-F238E27FC236}">
                  <a16:creationId xmlns:a16="http://schemas.microsoft.com/office/drawing/2014/main" id="{4172A836-CD2A-25A9-9F14-A18D8F7F5D1B}"/>
                </a:ext>
              </a:extLst>
            </p:cNvPr>
            <p:cNvSpPr/>
            <p:nvPr/>
          </p:nvSpPr>
          <p:spPr>
            <a:xfrm>
              <a:off x="310324" y="2526982"/>
              <a:ext cx="4037329" cy="1270"/>
            </a:xfrm>
            <a:custGeom>
              <a:avLst/>
              <a:gdLst/>
              <a:ahLst/>
              <a:cxnLst/>
              <a:rect l="l" t="t" r="r" b="b"/>
              <a:pathLst>
                <a:path w="4037329">
                  <a:moveTo>
                    <a:pt x="0" y="0"/>
                  </a:moveTo>
                  <a:lnTo>
                    <a:pt x="300227" y="0"/>
                  </a:lnTo>
                </a:path>
                <a:path w="4037329">
                  <a:moveTo>
                    <a:pt x="3732276" y="0"/>
                  </a:moveTo>
                  <a:lnTo>
                    <a:pt x="4037076" y="0"/>
                  </a:lnTo>
                </a:path>
                <a:path w="4037329">
                  <a:moveTo>
                    <a:pt x="2725674" y="0"/>
                  </a:moveTo>
                  <a:lnTo>
                    <a:pt x="3330702" y="0"/>
                  </a:lnTo>
                </a:path>
                <a:path w="4037329">
                  <a:moveTo>
                    <a:pt x="706373" y="0"/>
                  </a:moveTo>
                  <a:lnTo>
                    <a:pt x="1312164" y="0"/>
                  </a:lnTo>
                </a:path>
                <a:path w="4037329">
                  <a:moveTo>
                    <a:pt x="1713738" y="0"/>
                  </a:moveTo>
                  <a:lnTo>
                    <a:pt x="2318766"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8" name="Graphic 138">
              <a:extLst>
                <a:ext uri="{FF2B5EF4-FFF2-40B4-BE49-F238E27FC236}">
                  <a16:creationId xmlns:a16="http://schemas.microsoft.com/office/drawing/2014/main" id="{D4B7ED0F-85A5-A759-7181-45D1A30FC2D5}"/>
                </a:ext>
              </a:extLst>
            </p:cNvPr>
            <p:cNvSpPr/>
            <p:nvPr/>
          </p:nvSpPr>
          <p:spPr>
            <a:xfrm>
              <a:off x="310324" y="1123378"/>
              <a:ext cx="4037329" cy="1171575"/>
            </a:xfrm>
            <a:custGeom>
              <a:avLst/>
              <a:gdLst/>
              <a:ahLst/>
              <a:cxnLst/>
              <a:rect l="l" t="t" r="r" b="b"/>
              <a:pathLst>
                <a:path w="4037329" h="1171575">
                  <a:moveTo>
                    <a:pt x="0" y="1171194"/>
                  </a:moveTo>
                  <a:lnTo>
                    <a:pt x="1312164" y="1171194"/>
                  </a:lnTo>
                </a:path>
                <a:path w="4037329" h="1171575">
                  <a:moveTo>
                    <a:pt x="1713738" y="1171194"/>
                  </a:moveTo>
                  <a:lnTo>
                    <a:pt x="2318766" y="1171194"/>
                  </a:lnTo>
                </a:path>
                <a:path w="4037329" h="1171575">
                  <a:moveTo>
                    <a:pt x="2725674" y="1171194"/>
                  </a:moveTo>
                  <a:lnTo>
                    <a:pt x="3330702" y="1171194"/>
                  </a:lnTo>
                </a:path>
                <a:path w="4037329" h="1171575">
                  <a:moveTo>
                    <a:pt x="3732276" y="1171194"/>
                  </a:moveTo>
                  <a:lnTo>
                    <a:pt x="4037076" y="1171194"/>
                  </a:lnTo>
                </a:path>
                <a:path w="4037329" h="1171575">
                  <a:moveTo>
                    <a:pt x="0" y="934211"/>
                  </a:moveTo>
                  <a:lnTo>
                    <a:pt x="1312164" y="934211"/>
                  </a:lnTo>
                </a:path>
                <a:path w="4037329" h="1171575">
                  <a:moveTo>
                    <a:pt x="1713738" y="934211"/>
                  </a:moveTo>
                  <a:lnTo>
                    <a:pt x="2318766" y="934211"/>
                  </a:lnTo>
                </a:path>
                <a:path w="4037329" h="1171575">
                  <a:moveTo>
                    <a:pt x="2725674" y="934211"/>
                  </a:moveTo>
                  <a:lnTo>
                    <a:pt x="4037076" y="934211"/>
                  </a:lnTo>
                </a:path>
                <a:path w="4037329" h="1171575">
                  <a:moveTo>
                    <a:pt x="0" y="701801"/>
                  </a:moveTo>
                  <a:lnTo>
                    <a:pt x="1312164" y="701801"/>
                  </a:lnTo>
                </a:path>
                <a:path w="4037329" h="1171575">
                  <a:moveTo>
                    <a:pt x="2725674" y="701801"/>
                  </a:moveTo>
                  <a:lnTo>
                    <a:pt x="4037076" y="701801"/>
                  </a:lnTo>
                </a:path>
                <a:path w="4037329" h="1171575">
                  <a:moveTo>
                    <a:pt x="1713738" y="701801"/>
                  </a:moveTo>
                  <a:lnTo>
                    <a:pt x="2318766" y="701801"/>
                  </a:lnTo>
                </a:path>
                <a:path w="4037329" h="1171575">
                  <a:moveTo>
                    <a:pt x="0" y="469392"/>
                  </a:moveTo>
                  <a:lnTo>
                    <a:pt x="1312164" y="469392"/>
                  </a:lnTo>
                </a:path>
                <a:path w="4037329" h="1171575">
                  <a:moveTo>
                    <a:pt x="1713738" y="469392"/>
                  </a:moveTo>
                  <a:lnTo>
                    <a:pt x="2318766" y="469392"/>
                  </a:lnTo>
                </a:path>
                <a:path w="4037329" h="1171575">
                  <a:moveTo>
                    <a:pt x="2725674" y="469392"/>
                  </a:moveTo>
                  <a:lnTo>
                    <a:pt x="4037076" y="469392"/>
                  </a:lnTo>
                </a:path>
                <a:path w="4037329" h="1171575">
                  <a:moveTo>
                    <a:pt x="0" y="236981"/>
                  </a:moveTo>
                  <a:lnTo>
                    <a:pt x="1312164" y="236981"/>
                  </a:lnTo>
                </a:path>
                <a:path w="4037329" h="1171575">
                  <a:moveTo>
                    <a:pt x="1713738" y="236981"/>
                  </a:moveTo>
                  <a:lnTo>
                    <a:pt x="4037076" y="236981"/>
                  </a:lnTo>
                </a:path>
                <a:path w="4037329" h="1171575">
                  <a:moveTo>
                    <a:pt x="1713738" y="0"/>
                  </a:moveTo>
                  <a:lnTo>
                    <a:pt x="4037076" y="0"/>
                  </a:lnTo>
                </a:path>
                <a:path w="4037329" h="1171575">
                  <a:moveTo>
                    <a:pt x="0" y="0"/>
                  </a:moveTo>
                  <a:lnTo>
                    <a:pt x="1312164"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9" name="Graphic 139">
              <a:extLst>
                <a:ext uri="{FF2B5EF4-FFF2-40B4-BE49-F238E27FC236}">
                  <a16:creationId xmlns:a16="http://schemas.microsoft.com/office/drawing/2014/main" id="{C31255B3-30EB-4ABC-5F9C-FF8B0BD951D8}"/>
                </a:ext>
              </a:extLst>
            </p:cNvPr>
            <p:cNvSpPr/>
            <p:nvPr/>
          </p:nvSpPr>
          <p:spPr>
            <a:xfrm>
              <a:off x="310324" y="890968"/>
              <a:ext cx="4037329" cy="1868805"/>
            </a:xfrm>
            <a:custGeom>
              <a:avLst/>
              <a:gdLst/>
              <a:ahLst/>
              <a:cxnLst/>
              <a:rect l="l" t="t" r="r" b="b"/>
              <a:pathLst>
                <a:path w="4037329" h="1868805">
                  <a:moveTo>
                    <a:pt x="0" y="0"/>
                  </a:moveTo>
                  <a:lnTo>
                    <a:pt x="4037076" y="0"/>
                  </a:lnTo>
                </a:path>
                <a:path w="4037329" h="1868805">
                  <a:moveTo>
                    <a:pt x="0" y="0"/>
                  </a:moveTo>
                  <a:lnTo>
                    <a:pt x="4037076" y="0"/>
                  </a:lnTo>
                  <a:lnTo>
                    <a:pt x="4037076" y="1868424"/>
                  </a:lnTo>
                  <a:lnTo>
                    <a:pt x="0" y="1868424"/>
                  </a:ln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0" name="Graphic 140">
              <a:extLst>
                <a:ext uri="{FF2B5EF4-FFF2-40B4-BE49-F238E27FC236}">
                  <a16:creationId xmlns:a16="http://schemas.microsoft.com/office/drawing/2014/main" id="{CFEA3891-4604-9EB9-08C8-85CFB52853D3}"/>
                </a:ext>
              </a:extLst>
            </p:cNvPr>
            <p:cNvSpPr/>
            <p:nvPr/>
          </p:nvSpPr>
          <p:spPr>
            <a:xfrm>
              <a:off x="610552" y="2294572"/>
              <a:ext cx="406400" cy="464820"/>
            </a:xfrm>
            <a:custGeom>
              <a:avLst/>
              <a:gdLst/>
              <a:ahLst/>
              <a:cxnLst/>
              <a:rect l="l" t="t" r="r" b="b"/>
              <a:pathLst>
                <a:path w="406400" h="464820">
                  <a:moveTo>
                    <a:pt x="406145" y="0"/>
                  </a:moveTo>
                  <a:lnTo>
                    <a:pt x="0" y="0"/>
                  </a:lnTo>
                  <a:lnTo>
                    <a:pt x="0" y="464820"/>
                  </a:lnTo>
                  <a:lnTo>
                    <a:pt x="406145" y="464820"/>
                  </a:lnTo>
                  <a:lnTo>
                    <a:pt x="406145"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1" name="Graphic 141">
              <a:extLst>
                <a:ext uri="{FF2B5EF4-FFF2-40B4-BE49-F238E27FC236}">
                  <a16:creationId xmlns:a16="http://schemas.microsoft.com/office/drawing/2014/main" id="{5B7781E5-2406-B986-6FA3-53F62BF23FCA}"/>
                </a:ext>
              </a:extLst>
            </p:cNvPr>
            <p:cNvSpPr/>
            <p:nvPr/>
          </p:nvSpPr>
          <p:spPr>
            <a:xfrm>
              <a:off x="610552" y="2294572"/>
              <a:ext cx="406400" cy="464820"/>
            </a:xfrm>
            <a:custGeom>
              <a:avLst/>
              <a:gdLst/>
              <a:ahLst/>
              <a:cxnLst/>
              <a:rect l="l" t="t" r="r" b="b"/>
              <a:pathLst>
                <a:path w="406400" h="464820">
                  <a:moveTo>
                    <a:pt x="0" y="0"/>
                  </a:moveTo>
                  <a:lnTo>
                    <a:pt x="406145" y="0"/>
                  </a:lnTo>
                  <a:lnTo>
                    <a:pt x="406145" y="464820"/>
                  </a:lnTo>
                  <a:lnTo>
                    <a:pt x="0" y="464820"/>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2" name="Graphic 142">
              <a:extLst>
                <a:ext uri="{FF2B5EF4-FFF2-40B4-BE49-F238E27FC236}">
                  <a16:creationId xmlns:a16="http://schemas.microsoft.com/office/drawing/2014/main" id="{AF5F2DAD-C49C-6CEC-ED9A-37876B1C3BF3}"/>
                </a:ext>
              </a:extLst>
            </p:cNvPr>
            <p:cNvSpPr/>
            <p:nvPr/>
          </p:nvSpPr>
          <p:spPr>
            <a:xfrm>
              <a:off x="1622488" y="1031176"/>
              <a:ext cx="401955" cy="1728470"/>
            </a:xfrm>
            <a:custGeom>
              <a:avLst/>
              <a:gdLst/>
              <a:ahLst/>
              <a:cxnLst/>
              <a:rect l="l" t="t" r="r" b="b"/>
              <a:pathLst>
                <a:path w="401955" h="1728470">
                  <a:moveTo>
                    <a:pt x="401574" y="0"/>
                  </a:moveTo>
                  <a:lnTo>
                    <a:pt x="0" y="0"/>
                  </a:lnTo>
                  <a:lnTo>
                    <a:pt x="0" y="1728216"/>
                  </a:lnTo>
                  <a:lnTo>
                    <a:pt x="401574" y="1728216"/>
                  </a:lnTo>
                  <a:lnTo>
                    <a:pt x="401574"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3" name="Graphic 143">
              <a:extLst>
                <a:ext uri="{FF2B5EF4-FFF2-40B4-BE49-F238E27FC236}">
                  <a16:creationId xmlns:a16="http://schemas.microsoft.com/office/drawing/2014/main" id="{855778B4-0EF4-0843-636B-3D63EEB07D86}"/>
                </a:ext>
              </a:extLst>
            </p:cNvPr>
            <p:cNvSpPr/>
            <p:nvPr/>
          </p:nvSpPr>
          <p:spPr>
            <a:xfrm>
              <a:off x="1622488" y="1031176"/>
              <a:ext cx="401955" cy="1728470"/>
            </a:xfrm>
            <a:custGeom>
              <a:avLst/>
              <a:gdLst/>
              <a:ahLst/>
              <a:cxnLst/>
              <a:rect l="l" t="t" r="r" b="b"/>
              <a:pathLst>
                <a:path w="401955" h="1728470">
                  <a:moveTo>
                    <a:pt x="0" y="0"/>
                  </a:moveTo>
                  <a:lnTo>
                    <a:pt x="401574" y="0"/>
                  </a:lnTo>
                  <a:lnTo>
                    <a:pt x="401574" y="1728216"/>
                  </a:lnTo>
                  <a:lnTo>
                    <a:pt x="0" y="1728216"/>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4" name="Graphic 144">
              <a:extLst>
                <a:ext uri="{FF2B5EF4-FFF2-40B4-BE49-F238E27FC236}">
                  <a16:creationId xmlns:a16="http://schemas.microsoft.com/office/drawing/2014/main" id="{FB036726-0B92-3B79-5BC4-A7727F862908}"/>
                </a:ext>
              </a:extLst>
            </p:cNvPr>
            <p:cNvSpPr/>
            <p:nvPr/>
          </p:nvSpPr>
          <p:spPr>
            <a:xfrm>
              <a:off x="2629090" y="1403794"/>
              <a:ext cx="407034" cy="1355725"/>
            </a:xfrm>
            <a:custGeom>
              <a:avLst/>
              <a:gdLst/>
              <a:ahLst/>
              <a:cxnLst/>
              <a:rect l="l" t="t" r="r" b="b"/>
              <a:pathLst>
                <a:path w="407034" h="1355725">
                  <a:moveTo>
                    <a:pt x="406908" y="0"/>
                  </a:moveTo>
                  <a:lnTo>
                    <a:pt x="0" y="0"/>
                  </a:lnTo>
                  <a:lnTo>
                    <a:pt x="0" y="1355598"/>
                  </a:lnTo>
                  <a:lnTo>
                    <a:pt x="406908" y="1355598"/>
                  </a:lnTo>
                  <a:lnTo>
                    <a:pt x="406908"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5" name="Graphic 145">
              <a:extLst>
                <a:ext uri="{FF2B5EF4-FFF2-40B4-BE49-F238E27FC236}">
                  <a16:creationId xmlns:a16="http://schemas.microsoft.com/office/drawing/2014/main" id="{11ECD4CC-1A6D-5179-9C5F-77335837A559}"/>
                </a:ext>
              </a:extLst>
            </p:cNvPr>
            <p:cNvSpPr/>
            <p:nvPr/>
          </p:nvSpPr>
          <p:spPr>
            <a:xfrm>
              <a:off x="2629090" y="1403794"/>
              <a:ext cx="407034" cy="1355725"/>
            </a:xfrm>
            <a:custGeom>
              <a:avLst/>
              <a:gdLst/>
              <a:ahLst/>
              <a:cxnLst/>
              <a:rect l="l" t="t" r="r" b="b"/>
              <a:pathLst>
                <a:path w="407034" h="1355725">
                  <a:moveTo>
                    <a:pt x="0" y="0"/>
                  </a:moveTo>
                  <a:lnTo>
                    <a:pt x="406908" y="0"/>
                  </a:lnTo>
                  <a:lnTo>
                    <a:pt x="406908" y="1355598"/>
                  </a:lnTo>
                  <a:lnTo>
                    <a:pt x="0" y="1355598"/>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6" name="Graphic 146">
              <a:extLst>
                <a:ext uri="{FF2B5EF4-FFF2-40B4-BE49-F238E27FC236}">
                  <a16:creationId xmlns:a16="http://schemas.microsoft.com/office/drawing/2014/main" id="{F18EE6D7-3D43-DF46-E2AB-BD7741E56D1A}"/>
                </a:ext>
              </a:extLst>
            </p:cNvPr>
            <p:cNvSpPr/>
            <p:nvPr/>
          </p:nvSpPr>
          <p:spPr>
            <a:xfrm>
              <a:off x="3641026" y="2057590"/>
              <a:ext cx="401955" cy="702310"/>
            </a:xfrm>
            <a:custGeom>
              <a:avLst/>
              <a:gdLst/>
              <a:ahLst/>
              <a:cxnLst/>
              <a:rect l="l" t="t" r="r" b="b"/>
              <a:pathLst>
                <a:path w="401955" h="702310">
                  <a:moveTo>
                    <a:pt x="401574" y="0"/>
                  </a:moveTo>
                  <a:lnTo>
                    <a:pt x="0" y="0"/>
                  </a:lnTo>
                  <a:lnTo>
                    <a:pt x="0" y="701801"/>
                  </a:lnTo>
                  <a:lnTo>
                    <a:pt x="401574" y="701801"/>
                  </a:lnTo>
                  <a:lnTo>
                    <a:pt x="401574"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7" name="Graphic 147">
              <a:extLst>
                <a:ext uri="{FF2B5EF4-FFF2-40B4-BE49-F238E27FC236}">
                  <a16:creationId xmlns:a16="http://schemas.microsoft.com/office/drawing/2014/main" id="{C9AC6D09-53C3-F8B3-488E-E5B3A42F97FB}"/>
                </a:ext>
              </a:extLst>
            </p:cNvPr>
            <p:cNvSpPr/>
            <p:nvPr/>
          </p:nvSpPr>
          <p:spPr>
            <a:xfrm>
              <a:off x="3641026" y="2057590"/>
              <a:ext cx="401955" cy="702310"/>
            </a:xfrm>
            <a:custGeom>
              <a:avLst/>
              <a:gdLst/>
              <a:ahLst/>
              <a:cxnLst/>
              <a:rect l="l" t="t" r="r" b="b"/>
              <a:pathLst>
                <a:path w="401955" h="702310">
                  <a:moveTo>
                    <a:pt x="0" y="0"/>
                  </a:moveTo>
                  <a:lnTo>
                    <a:pt x="401574" y="0"/>
                  </a:lnTo>
                  <a:lnTo>
                    <a:pt x="401574" y="701801"/>
                  </a:lnTo>
                  <a:lnTo>
                    <a:pt x="0" y="701801"/>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8" name="Graphic 148">
              <a:extLst>
                <a:ext uri="{FF2B5EF4-FFF2-40B4-BE49-F238E27FC236}">
                  <a16:creationId xmlns:a16="http://schemas.microsoft.com/office/drawing/2014/main" id="{AF5BE09A-32E6-18D3-4116-D86B5859A579}"/>
                </a:ext>
              </a:extLst>
            </p:cNvPr>
            <p:cNvSpPr/>
            <p:nvPr/>
          </p:nvSpPr>
          <p:spPr>
            <a:xfrm>
              <a:off x="310324" y="2759392"/>
              <a:ext cx="4037329" cy="1270"/>
            </a:xfrm>
            <a:custGeom>
              <a:avLst/>
              <a:gdLst/>
              <a:ahLst/>
              <a:cxnLst/>
              <a:rect l="l" t="t" r="r" b="b"/>
              <a:pathLst>
                <a:path w="4037329">
                  <a:moveTo>
                    <a:pt x="0" y="0"/>
                  </a:moveTo>
                  <a:lnTo>
                    <a:pt x="4037076"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9" name="Graphic 149">
              <a:extLst>
                <a:ext uri="{FF2B5EF4-FFF2-40B4-BE49-F238E27FC236}">
                  <a16:creationId xmlns:a16="http://schemas.microsoft.com/office/drawing/2014/main" id="{77AF8A59-1F07-66BC-6A87-D3629E4A5CA4}"/>
                </a:ext>
              </a:extLst>
            </p:cNvPr>
            <p:cNvSpPr/>
            <p:nvPr/>
          </p:nvSpPr>
          <p:spPr>
            <a:xfrm>
              <a:off x="310324" y="2759392"/>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0" name="Graphic 150">
              <a:extLst>
                <a:ext uri="{FF2B5EF4-FFF2-40B4-BE49-F238E27FC236}">
                  <a16:creationId xmlns:a16="http://schemas.microsoft.com/office/drawing/2014/main" id="{53BAA76E-4494-D804-BF7C-09ADEA565B64}"/>
                </a:ext>
              </a:extLst>
            </p:cNvPr>
            <p:cNvSpPr/>
            <p:nvPr/>
          </p:nvSpPr>
          <p:spPr>
            <a:xfrm>
              <a:off x="1322260" y="2759392"/>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1" name="Graphic 151">
              <a:extLst>
                <a:ext uri="{FF2B5EF4-FFF2-40B4-BE49-F238E27FC236}">
                  <a16:creationId xmlns:a16="http://schemas.microsoft.com/office/drawing/2014/main" id="{D198AA73-3AFA-2A44-AD5E-5C01C3B33D75}"/>
                </a:ext>
              </a:extLst>
            </p:cNvPr>
            <p:cNvSpPr/>
            <p:nvPr/>
          </p:nvSpPr>
          <p:spPr>
            <a:xfrm>
              <a:off x="2328862" y="2759392"/>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2" name="Graphic 152">
              <a:extLst>
                <a:ext uri="{FF2B5EF4-FFF2-40B4-BE49-F238E27FC236}">
                  <a16:creationId xmlns:a16="http://schemas.microsoft.com/office/drawing/2014/main" id="{1C850CEE-71E8-4266-797A-72E539B27880}"/>
                </a:ext>
              </a:extLst>
            </p:cNvPr>
            <p:cNvSpPr/>
            <p:nvPr/>
          </p:nvSpPr>
          <p:spPr>
            <a:xfrm>
              <a:off x="3340798" y="2759392"/>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3" name="Graphic 153">
              <a:extLst>
                <a:ext uri="{FF2B5EF4-FFF2-40B4-BE49-F238E27FC236}">
                  <a16:creationId xmlns:a16="http://schemas.microsoft.com/office/drawing/2014/main" id="{E0D27809-3BE4-EEC3-6C19-9A249998CC63}"/>
                </a:ext>
              </a:extLst>
            </p:cNvPr>
            <p:cNvSpPr/>
            <p:nvPr/>
          </p:nvSpPr>
          <p:spPr>
            <a:xfrm>
              <a:off x="4347400" y="2759392"/>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4" name="Textbox 154">
              <a:extLst>
                <a:ext uri="{FF2B5EF4-FFF2-40B4-BE49-F238E27FC236}">
                  <a16:creationId xmlns:a16="http://schemas.microsoft.com/office/drawing/2014/main" id="{8F4BAE14-8D20-9E65-2CEF-FBC96DCC4C0B}"/>
                </a:ext>
              </a:extLst>
            </p:cNvPr>
            <p:cNvSpPr txBox="1"/>
            <p:nvPr/>
          </p:nvSpPr>
          <p:spPr>
            <a:xfrm>
              <a:off x="627316" y="142008"/>
              <a:ext cx="3416300" cy="1210310"/>
            </a:xfrm>
            <a:prstGeom prst="rect">
              <a:avLst/>
            </a:prstGeom>
          </p:spPr>
          <p:txBody>
            <a:bodyPr wrap="square" lIns="0" tIns="0" rIns="0" bIns="0" rtlCol="0">
              <a:noAutofit/>
            </a:bodyPr>
            <a:lstStyle/>
            <a:p>
              <a:pPr marL="601980" indent="-602742" defTabSz="1097280" hangingPunct="0">
                <a:lnSpc>
                  <a:spcPct val="105000"/>
                </a:lnSpc>
              </a:pPr>
              <a:r>
                <a:rPr lang="en-US" sz="2400" kern="0" dirty="0">
                  <a:solidFill>
                    <a:srgbClr val="000000"/>
                  </a:solidFill>
                  <a:latin typeface="Arial MT"/>
                  <a:ea typeface="Arial MT"/>
                  <a:cs typeface="Arial MT"/>
                  <a:sym typeface="Calibri"/>
                </a:rPr>
                <a:t>Age When Stopped Attending the Adventist Church</a:t>
              </a:r>
              <a:endParaRPr lang="en-CI" sz="1320" kern="0" dirty="0">
                <a:solidFill>
                  <a:srgbClr val="000000"/>
                </a:solidFill>
                <a:latin typeface="Arial MT"/>
                <a:ea typeface="Arial MT"/>
                <a:cs typeface="Arial MT"/>
                <a:sym typeface="Calibri"/>
              </a:endParaRPr>
            </a:p>
            <a:p>
              <a:pPr marL="1304544" defTabSz="1097280" hangingPunct="0">
                <a:spcBef>
                  <a:spcPts val="1092"/>
                </a:spcBef>
              </a:pPr>
              <a:r>
                <a:rPr lang="en-US" sz="1080" b="1" kern="0" spc="-30" dirty="0">
                  <a:solidFill>
                    <a:srgbClr val="000000"/>
                  </a:solidFill>
                  <a:latin typeface="Arial" panose="020B0604020202020204" pitchFamily="34" charset="0"/>
                  <a:ea typeface="Arial MT"/>
                  <a:cs typeface="Arial MT"/>
                  <a:sym typeface="Calibri"/>
                </a:rPr>
                <a:t>37%</a:t>
              </a:r>
              <a:endParaRPr lang="en-CI" sz="1320" kern="0" dirty="0">
                <a:solidFill>
                  <a:srgbClr val="000000"/>
                </a:solidFill>
                <a:latin typeface="Arial MT"/>
                <a:ea typeface="Arial MT"/>
                <a:cs typeface="Arial MT"/>
                <a:sym typeface="Calibri"/>
              </a:endParaRPr>
            </a:p>
            <a:p>
              <a:pPr defTabSz="1097280" hangingPunct="0">
                <a:spcBef>
                  <a:spcPts val="762"/>
                </a:spcBef>
              </a:pPr>
              <a:r>
                <a:rPr lang="en-US" sz="108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marL="2517648" defTabSz="1097280" hangingPunct="0"/>
              <a:r>
                <a:rPr lang="en-US" sz="1080" b="1" kern="0" spc="-30" dirty="0">
                  <a:solidFill>
                    <a:srgbClr val="000000"/>
                  </a:solidFill>
                  <a:latin typeface="Arial" panose="020B0604020202020204" pitchFamily="34" charset="0"/>
                  <a:ea typeface="Arial MT"/>
                  <a:cs typeface="Arial MT"/>
                  <a:sym typeface="Calibri"/>
                </a:rPr>
                <a:t>29%</a:t>
              </a:r>
              <a:endParaRPr lang="en-CI" sz="1320" kern="0" dirty="0">
                <a:solidFill>
                  <a:srgbClr val="000000"/>
                </a:solidFill>
                <a:latin typeface="Arial MT"/>
                <a:ea typeface="Arial MT"/>
                <a:cs typeface="Arial MT"/>
                <a:sym typeface="Calibri"/>
              </a:endParaRPr>
            </a:p>
          </p:txBody>
        </p:sp>
        <p:sp>
          <p:nvSpPr>
            <p:cNvPr id="25" name="Textbox 155">
              <a:extLst>
                <a:ext uri="{FF2B5EF4-FFF2-40B4-BE49-F238E27FC236}">
                  <a16:creationId xmlns:a16="http://schemas.microsoft.com/office/drawing/2014/main" id="{C0E94056-A329-CA48-A10B-48248EE59F77}"/>
                </a:ext>
              </a:extLst>
            </p:cNvPr>
            <p:cNvSpPr txBox="1"/>
            <p:nvPr/>
          </p:nvSpPr>
          <p:spPr>
            <a:xfrm>
              <a:off x="3733095" y="1876131"/>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15%</a:t>
              </a:r>
              <a:endParaRPr lang="en-CI" sz="1320" kern="0">
                <a:solidFill>
                  <a:srgbClr val="000000"/>
                </a:solidFill>
                <a:latin typeface="Arial MT"/>
                <a:ea typeface="Arial MT"/>
                <a:cs typeface="Arial MT"/>
                <a:sym typeface="Calibri"/>
              </a:endParaRPr>
            </a:p>
          </p:txBody>
        </p:sp>
        <p:sp>
          <p:nvSpPr>
            <p:cNvPr id="26" name="Textbox 156">
              <a:extLst>
                <a:ext uri="{FF2B5EF4-FFF2-40B4-BE49-F238E27FC236}">
                  <a16:creationId xmlns:a16="http://schemas.microsoft.com/office/drawing/2014/main" id="{E5DCC29F-0A9C-05A7-700E-D22B98AA0511}"/>
                </a:ext>
              </a:extLst>
            </p:cNvPr>
            <p:cNvSpPr txBox="1"/>
            <p:nvPr/>
          </p:nvSpPr>
          <p:spPr>
            <a:xfrm>
              <a:off x="707326" y="2113215"/>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10%</a:t>
              </a:r>
              <a:endParaRPr lang="en-CI" sz="1320" kern="0">
                <a:solidFill>
                  <a:srgbClr val="000000"/>
                </a:solidFill>
                <a:latin typeface="Arial MT"/>
                <a:ea typeface="Arial MT"/>
                <a:cs typeface="Arial MT"/>
                <a:sym typeface="Calibri"/>
              </a:endParaRPr>
            </a:p>
          </p:txBody>
        </p:sp>
        <p:sp>
          <p:nvSpPr>
            <p:cNvPr id="27" name="Textbox 157">
              <a:extLst>
                <a:ext uri="{FF2B5EF4-FFF2-40B4-BE49-F238E27FC236}">
                  <a16:creationId xmlns:a16="http://schemas.microsoft.com/office/drawing/2014/main" id="{A6B1C1E0-327E-3545-FB4C-EF97EED03E8C}"/>
                </a:ext>
              </a:extLst>
            </p:cNvPr>
            <p:cNvSpPr txBox="1"/>
            <p:nvPr/>
          </p:nvSpPr>
          <p:spPr>
            <a:xfrm>
              <a:off x="451195" y="2872789"/>
              <a:ext cx="739140" cy="130175"/>
            </a:xfrm>
            <a:prstGeom prst="rect">
              <a:avLst/>
            </a:prstGeom>
          </p:spPr>
          <p:txBody>
            <a:bodyPr wrap="square" lIns="0" tIns="0" rIns="0" bIns="0" rtlCol="0">
              <a:noAutofit/>
            </a:bodyPr>
            <a:lstStyle/>
            <a:p>
              <a:pPr defTabSz="1097280" hangingPunct="0">
                <a:lnSpc>
                  <a:spcPts val="1224"/>
                </a:lnSpc>
              </a:pPr>
              <a:r>
                <a:rPr lang="en-US" sz="1080" b="1" kern="0">
                  <a:solidFill>
                    <a:srgbClr val="000000"/>
                  </a:solidFill>
                  <a:latin typeface="Arial" panose="020B0604020202020204" pitchFamily="34" charset="0"/>
                  <a:ea typeface="Arial MT"/>
                  <a:cs typeface="Arial MT"/>
                  <a:sym typeface="Calibri"/>
                </a:rPr>
                <a:t>Under</a:t>
              </a:r>
              <a:r>
                <a:rPr lang="en-US" sz="1080" b="1" kern="0" spc="30">
                  <a:solidFill>
                    <a:srgbClr val="000000"/>
                  </a:solidFill>
                  <a:latin typeface="Arial" panose="020B0604020202020204" pitchFamily="34" charset="0"/>
                  <a:ea typeface="Arial MT"/>
                  <a:cs typeface="Arial MT"/>
                  <a:sym typeface="Calibri"/>
                </a:rPr>
                <a:t> </a:t>
              </a:r>
              <a:r>
                <a:rPr lang="en-US" sz="1080" b="1" kern="0">
                  <a:solidFill>
                    <a:srgbClr val="000000"/>
                  </a:solidFill>
                  <a:latin typeface="Arial" panose="020B0604020202020204" pitchFamily="34" charset="0"/>
                  <a:ea typeface="Arial MT"/>
                  <a:cs typeface="Arial MT"/>
                  <a:sym typeface="Calibri"/>
                </a:rPr>
                <a:t>age</a:t>
              </a:r>
              <a:r>
                <a:rPr lang="en-US" sz="1080" b="1" kern="0" spc="30">
                  <a:solidFill>
                    <a:srgbClr val="000000"/>
                  </a:solidFill>
                  <a:latin typeface="Arial" panose="020B0604020202020204" pitchFamily="34" charset="0"/>
                  <a:ea typeface="Arial MT"/>
                  <a:cs typeface="Arial MT"/>
                  <a:sym typeface="Calibri"/>
                </a:rPr>
                <a:t> </a:t>
              </a:r>
              <a:r>
                <a:rPr lang="en-US" sz="1080" b="1" kern="0" spc="-30">
                  <a:solidFill>
                    <a:srgbClr val="000000"/>
                  </a:solidFill>
                  <a:latin typeface="Arial" panose="020B0604020202020204" pitchFamily="34" charset="0"/>
                  <a:ea typeface="Arial MT"/>
                  <a:cs typeface="Arial MT"/>
                  <a:sym typeface="Calibri"/>
                </a:rPr>
                <a:t>18</a:t>
              </a:r>
              <a:endParaRPr lang="en-CI" sz="1320" kern="0">
                <a:solidFill>
                  <a:srgbClr val="000000"/>
                </a:solidFill>
                <a:latin typeface="Arial MT"/>
                <a:ea typeface="Arial MT"/>
                <a:cs typeface="Arial MT"/>
                <a:sym typeface="Calibri"/>
              </a:endParaRPr>
            </a:p>
          </p:txBody>
        </p:sp>
        <p:sp>
          <p:nvSpPr>
            <p:cNvPr id="28" name="Textbox 158">
              <a:extLst>
                <a:ext uri="{FF2B5EF4-FFF2-40B4-BE49-F238E27FC236}">
                  <a16:creationId xmlns:a16="http://schemas.microsoft.com/office/drawing/2014/main" id="{0BD74947-07B6-030D-0C2C-0597E18DAB86}"/>
                </a:ext>
              </a:extLst>
            </p:cNvPr>
            <p:cNvSpPr txBox="1"/>
            <p:nvPr/>
          </p:nvSpPr>
          <p:spPr>
            <a:xfrm>
              <a:off x="1525893" y="2872789"/>
              <a:ext cx="619760" cy="130175"/>
            </a:xfrm>
            <a:prstGeom prst="rect">
              <a:avLst/>
            </a:prstGeom>
          </p:spPr>
          <p:txBody>
            <a:bodyPr wrap="square" lIns="0" tIns="0" rIns="0" bIns="0" rtlCol="0">
              <a:noAutofit/>
            </a:bodyPr>
            <a:lstStyle/>
            <a:p>
              <a:pPr defTabSz="1097280" hangingPunct="0">
                <a:lnSpc>
                  <a:spcPts val="1224"/>
                </a:lnSpc>
              </a:pPr>
              <a:r>
                <a:rPr lang="en-US" sz="1080" b="1" kern="0">
                  <a:solidFill>
                    <a:srgbClr val="000000"/>
                  </a:solidFill>
                  <a:latin typeface="Arial" panose="020B0604020202020204" pitchFamily="34" charset="0"/>
                  <a:ea typeface="Arial MT"/>
                  <a:cs typeface="Arial MT"/>
                  <a:sym typeface="Calibri"/>
                </a:rPr>
                <a:t>Ages</a:t>
              </a:r>
              <a:r>
                <a:rPr lang="en-US" sz="1080" b="1" kern="0" spc="6">
                  <a:solidFill>
                    <a:srgbClr val="000000"/>
                  </a:solidFill>
                  <a:latin typeface="Arial" panose="020B0604020202020204" pitchFamily="34" charset="0"/>
                  <a:ea typeface="Arial MT"/>
                  <a:cs typeface="Arial MT"/>
                  <a:sym typeface="Calibri"/>
                </a:rPr>
                <a:t> </a:t>
              </a:r>
              <a:r>
                <a:rPr lang="en-US" sz="1080" b="1" kern="0">
                  <a:solidFill>
                    <a:srgbClr val="000000"/>
                  </a:solidFill>
                  <a:latin typeface="Arial" panose="020B0604020202020204" pitchFamily="34" charset="0"/>
                  <a:ea typeface="Arial MT"/>
                  <a:cs typeface="Arial MT"/>
                  <a:sym typeface="Calibri"/>
                </a:rPr>
                <a:t>18-</a:t>
              </a:r>
              <a:r>
                <a:rPr lang="en-US" sz="1080" b="1" kern="0" spc="-30">
                  <a:solidFill>
                    <a:srgbClr val="000000"/>
                  </a:solidFill>
                  <a:latin typeface="Arial" panose="020B0604020202020204" pitchFamily="34" charset="0"/>
                  <a:ea typeface="Arial MT"/>
                  <a:cs typeface="Arial MT"/>
                  <a:sym typeface="Calibri"/>
                </a:rPr>
                <a:t>29</a:t>
              </a:r>
              <a:endParaRPr lang="en-CI" sz="1320" kern="0">
                <a:solidFill>
                  <a:srgbClr val="000000"/>
                </a:solidFill>
                <a:latin typeface="Arial MT"/>
                <a:ea typeface="Arial MT"/>
                <a:cs typeface="Arial MT"/>
                <a:sym typeface="Calibri"/>
              </a:endParaRPr>
            </a:p>
          </p:txBody>
        </p:sp>
        <p:sp>
          <p:nvSpPr>
            <p:cNvPr id="29" name="Textbox 159">
              <a:extLst>
                <a:ext uri="{FF2B5EF4-FFF2-40B4-BE49-F238E27FC236}">
                  <a16:creationId xmlns:a16="http://schemas.microsoft.com/office/drawing/2014/main" id="{F99C98B9-B6D8-3F7C-EFC3-965D56A3B88F}"/>
                </a:ext>
              </a:extLst>
            </p:cNvPr>
            <p:cNvSpPr txBox="1"/>
            <p:nvPr/>
          </p:nvSpPr>
          <p:spPr>
            <a:xfrm>
              <a:off x="2532376" y="2872789"/>
              <a:ext cx="1796414" cy="130175"/>
            </a:xfrm>
            <a:prstGeom prst="rect">
              <a:avLst/>
            </a:prstGeom>
          </p:spPr>
          <p:txBody>
            <a:bodyPr wrap="square" lIns="0" tIns="0" rIns="0" bIns="0" rtlCol="0">
              <a:noAutofit/>
            </a:bodyPr>
            <a:lstStyle/>
            <a:p>
              <a:pPr defTabSz="1097280" hangingPunct="0">
                <a:lnSpc>
                  <a:spcPts val="1224"/>
                </a:lnSpc>
                <a:tabLst>
                  <a:tab pos="1011174" algn="l"/>
                </a:tabLst>
              </a:pPr>
              <a:r>
                <a:rPr lang="en-US" sz="1080" b="1" kern="0">
                  <a:solidFill>
                    <a:srgbClr val="000000"/>
                  </a:solidFill>
                  <a:latin typeface="Arial" panose="020B0604020202020204" pitchFamily="34" charset="0"/>
                  <a:ea typeface="Arial MT"/>
                  <a:cs typeface="Arial MT"/>
                  <a:sym typeface="Calibri"/>
                </a:rPr>
                <a:t>Ages</a:t>
              </a:r>
              <a:r>
                <a:rPr lang="en-US" sz="1080" b="1" kern="0" spc="12">
                  <a:solidFill>
                    <a:srgbClr val="000000"/>
                  </a:solidFill>
                  <a:latin typeface="Arial" panose="020B0604020202020204" pitchFamily="34" charset="0"/>
                  <a:ea typeface="Arial MT"/>
                  <a:cs typeface="Arial MT"/>
                  <a:sym typeface="Calibri"/>
                </a:rPr>
                <a:t> </a:t>
              </a:r>
              <a:r>
                <a:rPr lang="en-US" sz="1080" b="1" kern="0">
                  <a:solidFill>
                    <a:srgbClr val="000000"/>
                  </a:solidFill>
                  <a:latin typeface="Arial" panose="020B0604020202020204" pitchFamily="34" charset="0"/>
                  <a:ea typeface="Arial MT"/>
                  <a:cs typeface="Arial MT"/>
                  <a:sym typeface="Calibri"/>
                </a:rPr>
                <a:t>30-</a:t>
              </a:r>
              <a:r>
                <a:rPr lang="en-US" sz="1080" b="1" kern="0" spc="-30">
                  <a:solidFill>
                    <a:srgbClr val="000000"/>
                  </a:solidFill>
                  <a:latin typeface="Arial" panose="020B0604020202020204" pitchFamily="34" charset="0"/>
                  <a:ea typeface="Arial MT"/>
                  <a:cs typeface="Arial MT"/>
                  <a:sym typeface="Calibri"/>
                </a:rPr>
                <a:t>39</a:t>
              </a:r>
              <a:r>
                <a:rPr lang="en-US" sz="1080" b="1" kern="0">
                  <a:solidFill>
                    <a:srgbClr val="000000"/>
                  </a:solidFill>
                  <a:latin typeface="Arial" panose="020B0604020202020204" pitchFamily="34" charset="0"/>
                  <a:ea typeface="Arial MT"/>
                  <a:cs typeface="Arial MT"/>
                  <a:sym typeface="Calibri"/>
                </a:rPr>
                <a:t>	Age</a:t>
              </a:r>
              <a:r>
                <a:rPr lang="en-US" sz="1080" b="1" kern="0" spc="18">
                  <a:solidFill>
                    <a:srgbClr val="000000"/>
                  </a:solidFill>
                  <a:latin typeface="Arial" panose="020B0604020202020204" pitchFamily="34" charset="0"/>
                  <a:ea typeface="Arial MT"/>
                  <a:cs typeface="Arial MT"/>
                  <a:sym typeface="Calibri"/>
                </a:rPr>
                <a:t> </a:t>
              </a:r>
              <a:r>
                <a:rPr lang="en-US" sz="1080" b="1" kern="0">
                  <a:solidFill>
                    <a:srgbClr val="000000"/>
                  </a:solidFill>
                  <a:latin typeface="Arial" panose="020B0604020202020204" pitchFamily="34" charset="0"/>
                  <a:ea typeface="Arial MT"/>
                  <a:cs typeface="Arial MT"/>
                  <a:sym typeface="Calibri"/>
                </a:rPr>
                <a:t>40</a:t>
              </a:r>
              <a:r>
                <a:rPr lang="en-US" sz="1080" b="1" kern="0" spc="18">
                  <a:solidFill>
                    <a:srgbClr val="000000"/>
                  </a:solidFill>
                  <a:latin typeface="Arial" panose="020B0604020202020204" pitchFamily="34" charset="0"/>
                  <a:ea typeface="Arial MT"/>
                  <a:cs typeface="Arial MT"/>
                  <a:sym typeface="Calibri"/>
                </a:rPr>
                <a:t> </a:t>
              </a:r>
              <a:r>
                <a:rPr lang="en-US" sz="1080" b="1" kern="0">
                  <a:solidFill>
                    <a:srgbClr val="000000"/>
                  </a:solidFill>
                  <a:latin typeface="Arial" panose="020B0604020202020204" pitchFamily="34" charset="0"/>
                  <a:ea typeface="Arial MT"/>
                  <a:cs typeface="Arial MT"/>
                  <a:sym typeface="Calibri"/>
                </a:rPr>
                <a:t>and</a:t>
              </a:r>
              <a:r>
                <a:rPr lang="en-US" sz="1080" b="1" kern="0" spc="48">
                  <a:solidFill>
                    <a:srgbClr val="000000"/>
                  </a:solidFill>
                  <a:latin typeface="Arial" panose="020B0604020202020204" pitchFamily="34" charset="0"/>
                  <a:ea typeface="Arial MT"/>
                  <a:cs typeface="Arial MT"/>
                  <a:sym typeface="Calibri"/>
                </a:rPr>
                <a:t> </a:t>
              </a:r>
              <a:r>
                <a:rPr lang="en-US" sz="1080" b="1" kern="0" spc="-12">
                  <a:solidFill>
                    <a:srgbClr val="000000"/>
                  </a:solidFill>
                  <a:latin typeface="Arial" panose="020B0604020202020204" pitchFamily="34" charset="0"/>
                  <a:ea typeface="Arial MT"/>
                  <a:cs typeface="Arial MT"/>
                  <a:sym typeface="Calibri"/>
                </a:rPr>
                <a:t>older</a:t>
              </a:r>
              <a:endParaRPr lang="en-CI" sz="1320" kern="0">
                <a:solidFill>
                  <a:srgbClr val="000000"/>
                </a:solidFill>
                <a:latin typeface="Arial MT"/>
                <a:ea typeface="Arial MT"/>
                <a:cs typeface="Arial MT"/>
                <a:sym typeface="Calibri"/>
              </a:endParaRPr>
            </a:p>
          </p:txBody>
        </p:sp>
      </p:grpSp>
    </p:spTree>
    <p:extLst>
      <p:ext uri="{BB962C8B-B14F-4D97-AF65-F5344CB8AC3E}">
        <p14:creationId xmlns:p14="http://schemas.microsoft.com/office/powerpoint/2010/main" val="1613805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1BD7-E0C1-251D-9845-D2B5B9AEC5A2}"/>
              </a:ext>
            </a:extLst>
          </p:cNvPr>
          <p:cNvSpPr>
            <a:spLocks noGrp="1"/>
          </p:cNvSpPr>
          <p:nvPr>
            <p:ph type="title"/>
          </p:nvPr>
        </p:nvSpPr>
        <p:spPr/>
        <p:txBody>
          <a:bodyPr>
            <a:normAutofit/>
          </a:bodyPr>
          <a:lstStyle/>
          <a:p>
            <a:pPr algn="ctr"/>
            <a:r>
              <a:rPr lang="en-US" dirty="0">
                <a:solidFill>
                  <a:srgbClr val="FF0000"/>
                </a:solidFill>
                <a:latin typeface="Arial Rounded MT Bold" panose="020F0704030504030204" pitchFamily="34" charset="77"/>
                <a:ea typeface="Arial MT"/>
                <a:cs typeface="Arial MT"/>
              </a:rPr>
              <a:t>Number of Years Regularly Attended an Adventist Church</a:t>
            </a:r>
            <a:endParaRPr lang="en-CI" dirty="0">
              <a:solidFill>
                <a:srgbClr val="FF0000"/>
              </a:solidFill>
              <a:latin typeface="Arial Rounded MT Bold" panose="020F0704030504030204" pitchFamily="34" charset="77"/>
            </a:endParaRPr>
          </a:p>
        </p:txBody>
      </p:sp>
      <p:sp>
        <p:nvSpPr>
          <p:cNvPr id="4" name="Content Placeholder 3">
            <a:extLst>
              <a:ext uri="{FF2B5EF4-FFF2-40B4-BE49-F238E27FC236}">
                <a16:creationId xmlns:a16="http://schemas.microsoft.com/office/drawing/2014/main" id="{B4A4D016-198C-F466-3C23-581F4A132F8B}"/>
              </a:ext>
            </a:extLst>
          </p:cNvPr>
          <p:cNvSpPr>
            <a:spLocks noGrp="1"/>
          </p:cNvSpPr>
          <p:nvPr>
            <p:ph sz="half" idx="2"/>
          </p:nvPr>
        </p:nvSpPr>
        <p:spPr/>
        <p:txBody>
          <a:bodyPr>
            <a:normAutofit lnSpcReduction="10000"/>
          </a:bodyPr>
          <a:lstStyle/>
          <a:p>
            <a:pPr>
              <a:lnSpc>
                <a:spcPct val="100000"/>
              </a:lnSpc>
            </a:pPr>
            <a:r>
              <a:rPr lang="en-US" sz="2160" dirty="0">
                <a:latin typeface="Arial Rounded MT Bold" panose="020F0704030504030204" pitchFamily="34" charset="77"/>
                <a:ea typeface="Arial MT"/>
                <a:cs typeface="Arial MT"/>
              </a:rPr>
              <a:t>Only </a:t>
            </a:r>
            <a:r>
              <a:rPr lang="en-US" sz="2160" dirty="0">
                <a:highlight>
                  <a:srgbClr val="00FFFF"/>
                </a:highlight>
                <a:latin typeface="Arial Rounded MT Bold" panose="020F0704030504030204" pitchFamily="34" charset="77"/>
                <a:ea typeface="Arial MT"/>
                <a:cs typeface="Arial MT"/>
              </a:rPr>
              <a:t>nine percent </a:t>
            </a:r>
            <a:r>
              <a:rPr lang="en-US" sz="2160" dirty="0">
                <a:latin typeface="Arial Rounded MT Bold" panose="020F0704030504030204" pitchFamily="34" charset="77"/>
                <a:ea typeface="Arial MT"/>
                <a:cs typeface="Arial MT"/>
              </a:rPr>
              <a:t>of the inactive and former members interviewed had attended an Adventist church for a year or less. Two thirds had attended an Adventist church for five years or longer before they dropped out. Only about one</a:t>
            </a:r>
            <a:r>
              <a:rPr lang="en-US" sz="2160" spc="-30" dirty="0">
                <a:latin typeface="Arial Rounded MT Bold" panose="020F0704030504030204" pitchFamily="34" charset="77"/>
                <a:ea typeface="Arial MT"/>
                <a:cs typeface="Arial MT"/>
              </a:rPr>
              <a:t> </a:t>
            </a:r>
            <a:r>
              <a:rPr lang="en-US" sz="2160" dirty="0">
                <a:latin typeface="Arial Rounded MT Bold" panose="020F0704030504030204" pitchFamily="34" charset="77"/>
                <a:ea typeface="Arial MT"/>
                <a:cs typeface="Arial MT"/>
              </a:rPr>
              <a:t>in</a:t>
            </a:r>
            <a:r>
              <a:rPr lang="en-US" sz="2160" spc="-30" dirty="0">
                <a:latin typeface="Arial Rounded MT Bold" panose="020F0704030504030204" pitchFamily="34" charset="77"/>
                <a:ea typeface="Arial MT"/>
                <a:cs typeface="Arial MT"/>
              </a:rPr>
              <a:t> </a:t>
            </a:r>
            <a:r>
              <a:rPr lang="en-US" sz="2160" dirty="0">
                <a:latin typeface="Arial Rounded MT Bold" panose="020F0704030504030204" pitchFamily="34" charset="77"/>
                <a:ea typeface="Arial MT"/>
                <a:cs typeface="Arial MT"/>
              </a:rPr>
              <a:t>four</a:t>
            </a:r>
            <a:r>
              <a:rPr lang="en-US" sz="2160" spc="-30" dirty="0">
                <a:latin typeface="Arial Rounded MT Bold" panose="020F0704030504030204" pitchFamily="34" charset="77"/>
                <a:ea typeface="Arial MT"/>
                <a:cs typeface="Arial MT"/>
              </a:rPr>
              <a:t> </a:t>
            </a:r>
            <a:r>
              <a:rPr lang="en-US" sz="2160" dirty="0">
                <a:latin typeface="Arial Rounded MT Bold" panose="020F0704030504030204" pitchFamily="34" charset="77"/>
                <a:ea typeface="Arial MT"/>
                <a:cs typeface="Arial MT"/>
              </a:rPr>
              <a:t>reported</a:t>
            </a:r>
            <a:r>
              <a:rPr lang="en-US" sz="2160" spc="-36" dirty="0">
                <a:latin typeface="Arial Rounded MT Bold" panose="020F0704030504030204" pitchFamily="34" charset="77"/>
                <a:ea typeface="Arial MT"/>
                <a:cs typeface="Arial MT"/>
              </a:rPr>
              <a:t> </a:t>
            </a:r>
            <a:r>
              <a:rPr lang="en-US" sz="2160" dirty="0">
                <a:latin typeface="Arial Rounded MT Bold" panose="020F0704030504030204" pitchFamily="34" charset="77"/>
                <a:ea typeface="Arial MT"/>
                <a:cs typeface="Arial MT"/>
              </a:rPr>
              <a:t>attending</a:t>
            </a:r>
            <a:r>
              <a:rPr lang="en-US" sz="2160" spc="-30" dirty="0">
                <a:latin typeface="Arial Rounded MT Bold" panose="020F0704030504030204" pitchFamily="34" charset="77"/>
                <a:ea typeface="Arial MT"/>
                <a:cs typeface="Arial MT"/>
              </a:rPr>
              <a:t> </a:t>
            </a:r>
            <a:r>
              <a:rPr lang="en-US" sz="2160" dirty="0">
                <a:latin typeface="Arial Rounded MT Bold" panose="020F0704030504030204" pitchFamily="34" charset="77"/>
                <a:ea typeface="Arial MT"/>
                <a:cs typeface="Arial MT"/>
              </a:rPr>
              <a:t>less</a:t>
            </a:r>
            <a:r>
              <a:rPr lang="en-US" sz="2160" spc="-30" dirty="0">
                <a:latin typeface="Arial Rounded MT Bold" panose="020F0704030504030204" pitchFamily="34" charset="77"/>
                <a:ea typeface="Arial MT"/>
                <a:cs typeface="Arial MT"/>
              </a:rPr>
              <a:t> </a:t>
            </a:r>
            <a:r>
              <a:rPr lang="en-US" sz="2160" dirty="0">
                <a:latin typeface="Arial Rounded MT Bold" panose="020F0704030504030204" pitchFamily="34" charset="77"/>
                <a:ea typeface="Arial MT"/>
                <a:cs typeface="Arial MT"/>
              </a:rPr>
              <a:t>than</a:t>
            </a:r>
            <a:r>
              <a:rPr lang="en-US" sz="2160" spc="-30" dirty="0">
                <a:latin typeface="Arial Rounded MT Bold" panose="020F0704030504030204" pitchFamily="34" charset="77"/>
                <a:ea typeface="Arial MT"/>
                <a:cs typeface="Arial MT"/>
              </a:rPr>
              <a:t> </a:t>
            </a:r>
            <a:r>
              <a:rPr lang="en-US" sz="2160" dirty="0">
                <a:latin typeface="Arial Rounded MT Bold" panose="020F0704030504030204" pitchFamily="34" charset="77"/>
                <a:ea typeface="Arial MT"/>
                <a:cs typeface="Arial MT"/>
              </a:rPr>
              <a:t>five</a:t>
            </a:r>
            <a:r>
              <a:rPr lang="en-US" sz="2160" spc="-30" dirty="0">
                <a:latin typeface="Arial Rounded MT Bold" panose="020F0704030504030204" pitchFamily="34" charset="77"/>
                <a:ea typeface="Arial MT"/>
                <a:cs typeface="Arial MT"/>
              </a:rPr>
              <a:t> </a:t>
            </a:r>
            <a:r>
              <a:rPr lang="en-US" sz="2160" dirty="0">
                <a:latin typeface="Arial Rounded MT Bold" panose="020F0704030504030204" pitchFamily="34" charset="77"/>
                <a:ea typeface="Arial MT"/>
                <a:cs typeface="Arial MT"/>
              </a:rPr>
              <a:t>years.</a:t>
            </a:r>
            <a:r>
              <a:rPr lang="en-US" sz="2160" spc="-36" dirty="0">
                <a:latin typeface="Arial Rounded MT Bold" panose="020F0704030504030204" pitchFamily="34" charset="77"/>
                <a:ea typeface="Arial MT"/>
                <a:cs typeface="Arial MT"/>
              </a:rPr>
              <a:t> </a:t>
            </a:r>
            <a:r>
              <a:rPr lang="en-US" sz="2160" dirty="0">
                <a:highlight>
                  <a:srgbClr val="FFFF00"/>
                </a:highlight>
                <a:latin typeface="Arial Rounded MT Bold" panose="020F0704030504030204" pitchFamily="34" charset="77"/>
                <a:ea typeface="Arial MT"/>
                <a:cs typeface="Arial MT"/>
              </a:rPr>
              <a:t>These</a:t>
            </a:r>
            <a:r>
              <a:rPr lang="en-US" sz="2160" spc="-30" dirty="0">
                <a:highlight>
                  <a:srgbClr val="FFFF00"/>
                </a:highlight>
                <a:latin typeface="Arial Rounded MT Bold" panose="020F0704030504030204" pitchFamily="34" charset="77"/>
                <a:ea typeface="Arial MT"/>
                <a:cs typeface="Arial MT"/>
              </a:rPr>
              <a:t> </a:t>
            </a:r>
            <a:r>
              <a:rPr lang="en-US" sz="2160" dirty="0">
                <a:highlight>
                  <a:srgbClr val="FFFF00"/>
                </a:highlight>
                <a:latin typeface="Arial Rounded MT Bold" panose="020F0704030504030204" pitchFamily="34" charset="77"/>
                <a:ea typeface="Arial MT"/>
                <a:cs typeface="Arial MT"/>
              </a:rPr>
              <a:t>data</a:t>
            </a:r>
            <a:r>
              <a:rPr lang="en-US" sz="2160" spc="-30" dirty="0">
                <a:highlight>
                  <a:srgbClr val="FFFF00"/>
                </a:highlight>
                <a:latin typeface="Arial Rounded MT Bold" panose="020F0704030504030204" pitchFamily="34" charset="77"/>
                <a:ea typeface="Arial MT"/>
                <a:cs typeface="Arial MT"/>
              </a:rPr>
              <a:t> </a:t>
            </a:r>
            <a:r>
              <a:rPr lang="en-US" sz="2160" dirty="0">
                <a:highlight>
                  <a:srgbClr val="FFFF00"/>
                </a:highlight>
                <a:latin typeface="Arial Rounded MT Bold" panose="020F0704030504030204" pitchFamily="34" charset="77"/>
                <a:ea typeface="Arial MT"/>
                <a:cs typeface="Arial MT"/>
              </a:rPr>
              <a:t>clearly</a:t>
            </a:r>
            <a:r>
              <a:rPr lang="en-US" sz="2160" spc="-30" dirty="0">
                <a:highlight>
                  <a:srgbClr val="FFFF00"/>
                </a:highlight>
                <a:latin typeface="Arial Rounded MT Bold" panose="020F0704030504030204" pitchFamily="34" charset="77"/>
                <a:ea typeface="Arial MT"/>
                <a:cs typeface="Arial MT"/>
              </a:rPr>
              <a:t> </a:t>
            </a:r>
            <a:r>
              <a:rPr lang="en-US" sz="2160" dirty="0">
                <a:highlight>
                  <a:srgbClr val="FFFF00"/>
                </a:highlight>
                <a:latin typeface="Arial Rounded MT Bold" panose="020F0704030504030204" pitchFamily="34" charset="77"/>
                <a:ea typeface="Arial MT"/>
                <a:cs typeface="Arial MT"/>
              </a:rPr>
              <a:t>indicate that the retention issues among Seventh-day Adventists have little to do with the common theory that the methods of evangelism used do not provide for sufficient time for instruction and bonding with the congregation</a:t>
            </a:r>
            <a:r>
              <a:rPr lang="en-US" sz="2160" dirty="0">
                <a:latin typeface="Arial Rounded MT Bold" panose="020F0704030504030204" pitchFamily="34" charset="77"/>
                <a:ea typeface="Arial MT"/>
                <a:cs typeface="Arial MT"/>
              </a:rPr>
              <a:t>. </a:t>
            </a:r>
            <a:r>
              <a:rPr lang="en-US" sz="2160" dirty="0">
                <a:highlight>
                  <a:srgbClr val="00FF00"/>
                </a:highlight>
                <a:latin typeface="Arial Rounded MT Bold" panose="020F0704030504030204" pitchFamily="34" charset="77"/>
                <a:ea typeface="Arial MT"/>
                <a:cs typeface="Arial MT"/>
              </a:rPr>
              <a:t>Clearly the issues</a:t>
            </a:r>
            <a:r>
              <a:rPr lang="en-US" sz="2160" spc="-30" dirty="0">
                <a:highlight>
                  <a:srgbClr val="00FF00"/>
                </a:highlight>
                <a:latin typeface="Arial Rounded MT Bold" panose="020F0704030504030204" pitchFamily="34" charset="77"/>
                <a:ea typeface="Arial MT"/>
                <a:cs typeface="Arial MT"/>
              </a:rPr>
              <a:t> </a:t>
            </a:r>
            <a:r>
              <a:rPr lang="en-US" sz="2160" dirty="0">
                <a:highlight>
                  <a:srgbClr val="00FF00"/>
                </a:highlight>
                <a:latin typeface="Arial Rounded MT Bold" panose="020F0704030504030204" pitchFamily="34" charset="77"/>
                <a:ea typeface="Arial MT"/>
                <a:cs typeface="Arial MT"/>
              </a:rPr>
              <a:t>related</a:t>
            </a:r>
            <a:r>
              <a:rPr lang="en-US" sz="2160" spc="-30" dirty="0">
                <a:highlight>
                  <a:srgbClr val="00FF00"/>
                </a:highlight>
                <a:latin typeface="Arial Rounded MT Bold" panose="020F0704030504030204" pitchFamily="34" charset="77"/>
                <a:ea typeface="Arial MT"/>
                <a:cs typeface="Arial MT"/>
              </a:rPr>
              <a:t> </a:t>
            </a:r>
            <a:r>
              <a:rPr lang="en-US" sz="2160" dirty="0">
                <a:highlight>
                  <a:srgbClr val="00FF00"/>
                </a:highlight>
                <a:latin typeface="Arial Rounded MT Bold" panose="020F0704030504030204" pitchFamily="34" charset="77"/>
                <a:ea typeface="Arial MT"/>
                <a:cs typeface="Arial MT"/>
              </a:rPr>
              <a:t>to</a:t>
            </a:r>
            <a:r>
              <a:rPr lang="en-US" sz="2160" spc="-30" dirty="0">
                <a:highlight>
                  <a:srgbClr val="00FF00"/>
                </a:highlight>
                <a:latin typeface="Arial Rounded MT Bold" panose="020F0704030504030204" pitchFamily="34" charset="77"/>
                <a:ea typeface="Arial MT"/>
                <a:cs typeface="Arial MT"/>
              </a:rPr>
              <a:t> </a:t>
            </a:r>
            <a:r>
              <a:rPr lang="en-US" sz="2160" dirty="0">
                <a:highlight>
                  <a:srgbClr val="00FF00"/>
                </a:highlight>
                <a:latin typeface="Arial Rounded MT Bold" panose="020F0704030504030204" pitchFamily="34" charset="77"/>
                <a:ea typeface="Arial MT"/>
                <a:cs typeface="Arial MT"/>
              </a:rPr>
              <a:t>retention</a:t>
            </a:r>
            <a:r>
              <a:rPr lang="en-US" sz="2160" spc="-30" dirty="0">
                <a:highlight>
                  <a:srgbClr val="00FF00"/>
                </a:highlight>
                <a:latin typeface="Arial Rounded MT Bold" panose="020F0704030504030204" pitchFamily="34" charset="77"/>
                <a:ea typeface="Arial MT"/>
                <a:cs typeface="Arial MT"/>
              </a:rPr>
              <a:t> </a:t>
            </a:r>
            <a:r>
              <a:rPr lang="en-US" sz="2160" dirty="0">
                <a:highlight>
                  <a:srgbClr val="00FF00"/>
                </a:highlight>
                <a:latin typeface="Arial Rounded MT Bold" panose="020F0704030504030204" pitchFamily="34" charset="77"/>
                <a:ea typeface="Arial MT"/>
                <a:cs typeface="Arial MT"/>
              </a:rPr>
              <a:t>occur</a:t>
            </a:r>
            <a:r>
              <a:rPr lang="en-US" sz="2160" spc="-30" dirty="0">
                <a:highlight>
                  <a:srgbClr val="00FF00"/>
                </a:highlight>
                <a:latin typeface="Arial Rounded MT Bold" panose="020F0704030504030204" pitchFamily="34" charset="77"/>
                <a:ea typeface="Arial MT"/>
                <a:cs typeface="Arial MT"/>
              </a:rPr>
              <a:t> </a:t>
            </a:r>
            <a:r>
              <a:rPr lang="en-US" sz="2160" dirty="0">
                <a:highlight>
                  <a:srgbClr val="00FF00"/>
                </a:highlight>
                <a:latin typeface="Arial Rounded MT Bold" panose="020F0704030504030204" pitchFamily="34" charset="77"/>
                <a:ea typeface="Arial MT"/>
                <a:cs typeface="Arial MT"/>
              </a:rPr>
              <a:t>for</a:t>
            </a:r>
            <a:r>
              <a:rPr lang="en-US" sz="2160" spc="-30" dirty="0">
                <a:highlight>
                  <a:srgbClr val="00FF00"/>
                </a:highlight>
                <a:latin typeface="Arial Rounded MT Bold" panose="020F0704030504030204" pitchFamily="34" charset="77"/>
                <a:ea typeface="Arial MT"/>
                <a:cs typeface="Arial MT"/>
              </a:rPr>
              <a:t> </a:t>
            </a:r>
            <a:r>
              <a:rPr lang="en-US" sz="2160" dirty="0">
                <a:highlight>
                  <a:srgbClr val="00FF00"/>
                </a:highlight>
                <a:latin typeface="Arial Rounded MT Bold" panose="020F0704030504030204" pitchFamily="34" charset="77"/>
                <a:ea typeface="Arial MT"/>
                <a:cs typeface="Arial MT"/>
              </a:rPr>
              <a:t>most</a:t>
            </a:r>
            <a:r>
              <a:rPr lang="en-US" sz="2160" spc="-30" dirty="0">
                <a:highlight>
                  <a:srgbClr val="00FF00"/>
                </a:highlight>
                <a:latin typeface="Arial Rounded MT Bold" panose="020F0704030504030204" pitchFamily="34" charset="77"/>
                <a:ea typeface="Arial MT"/>
                <a:cs typeface="Arial MT"/>
              </a:rPr>
              <a:t> </a:t>
            </a:r>
            <a:r>
              <a:rPr lang="en-US" sz="2160" dirty="0">
                <a:highlight>
                  <a:srgbClr val="00FF00"/>
                </a:highlight>
                <a:latin typeface="Arial Rounded MT Bold" panose="020F0704030504030204" pitchFamily="34" charset="77"/>
                <a:ea typeface="Arial MT"/>
                <a:cs typeface="Arial MT"/>
              </a:rPr>
              <a:t>people</a:t>
            </a:r>
            <a:r>
              <a:rPr lang="en-US" sz="2160" spc="-30" dirty="0">
                <a:highlight>
                  <a:srgbClr val="00FF00"/>
                </a:highlight>
                <a:latin typeface="Arial Rounded MT Bold" panose="020F0704030504030204" pitchFamily="34" charset="77"/>
                <a:ea typeface="Arial MT"/>
                <a:cs typeface="Arial MT"/>
              </a:rPr>
              <a:t> </a:t>
            </a:r>
            <a:r>
              <a:rPr lang="en-US" sz="2160" dirty="0">
                <a:highlight>
                  <a:srgbClr val="00FF00"/>
                </a:highlight>
                <a:latin typeface="Arial Rounded MT Bold" panose="020F0704030504030204" pitchFamily="34" charset="77"/>
                <a:ea typeface="Arial MT"/>
                <a:cs typeface="Arial MT"/>
              </a:rPr>
              <a:t>after</a:t>
            </a:r>
            <a:r>
              <a:rPr lang="en-US" sz="2160" spc="-30" dirty="0">
                <a:highlight>
                  <a:srgbClr val="00FF00"/>
                </a:highlight>
                <a:latin typeface="Arial Rounded MT Bold" panose="020F0704030504030204" pitchFamily="34" charset="77"/>
                <a:ea typeface="Arial MT"/>
                <a:cs typeface="Arial MT"/>
              </a:rPr>
              <a:t> </a:t>
            </a:r>
            <a:r>
              <a:rPr lang="en-US" sz="2160" dirty="0">
                <a:highlight>
                  <a:srgbClr val="00FF00"/>
                </a:highlight>
                <a:latin typeface="Arial Rounded MT Bold" panose="020F0704030504030204" pitchFamily="34" charset="77"/>
                <a:ea typeface="Arial MT"/>
                <a:cs typeface="Arial MT"/>
              </a:rPr>
              <a:t>they</a:t>
            </a:r>
            <a:r>
              <a:rPr lang="en-US" sz="2160" spc="-30" dirty="0">
                <a:highlight>
                  <a:srgbClr val="00FF00"/>
                </a:highlight>
                <a:latin typeface="Arial Rounded MT Bold" panose="020F0704030504030204" pitchFamily="34" charset="77"/>
                <a:ea typeface="Arial MT"/>
                <a:cs typeface="Arial MT"/>
              </a:rPr>
              <a:t> </a:t>
            </a:r>
            <a:r>
              <a:rPr lang="en-US" sz="2160" dirty="0">
                <a:highlight>
                  <a:srgbClr val="00FF00"/>
                </a:highlight>
                <a:latin typeface="Arial Rounded MT Bold" panose="020F0704030504030204" pitchFamily="34" charset="77"/>
                <a:ea typeface="Arial MT"/>
                <a:cs typeface="Arial MT"/>
              </a:rPr>
              <a:t>have</a:t>
            </a:r>
            <a:r>
              <a:rPr lang="en-US" sz="2160" spc="-30" dirty="0">
                <a:highlight>
                  <a:srgbClr val="00FF00"/>
                </a:highlight>
                <a:latin typeface="Arial Rounded MT Bold" panose="020F0704030504030204" pitchFamily="34" charset="77"/>
                <a:ea typeface="Arial MT"/>
                <a:cs typeface="Arial MT"/>
              </a:rPr>
              <a:t> </a:t>
            </a:r>
            <a:r>
              <a:rPr lang="en-US" sz="2160" dirty="0">
                <a:highlight>
                  <a:srgbClr val="00FF00"/>
                </a:highlight>
                <a:latin typeface="Arial Rounded MT Bold" panose="020F0704030504030204" pitchFamily="34" charset="77"/>
                <a:ea typeface="Arial MT"/>
                <a:cs typeface="Arial MT"/>
              </a:rPr>
              <a:t>had</a:t>
            </a:r>
            <a:r>
              <a:rPr lang="en-US" sz="2160" spc="-30" dirty="0">
                <a:highlight>
                  <a:srgbClr val="00FF00"/>
                </a:highlight>
                <a:latin typeface="Arial Rounded MT Bold" panose="020F0704030504030204" pitchFamily="34" charset="77"/>
                <a:ea typeface="Arial MT"/>
                <a:cs typeface="Arial MT"/>
              </a:rPr>
              <a:t> </a:t>
            </a:r>
            <a:r>
              <a:rPr lang="en-US" sz="2160" dirty="0">
                <a:highlight>
                  <a:srgbClr val="00FF00"/>
                </a:highlight>
                <a:latin typeface="Arial Rounded MT Bold" panose="020F0704030504030204" pitchFamily="34" charset="77"/>
                <a:ea typeface="Arial MT"/>
                <a:cs typeface="Arial MT"/>
              </a:rPr>
              <a:t>sufficient time to become fully a part of the Adventist Church</a:t>
            </a:r>
            <a:r>
              <a:rPr lang="en-US" sz="2160" dirty="0">
                <a:latin typeface="Arial Rounded MT Bold" panose="020F0704030504030204" pitchFamily="34" charset="77"/>
                <a:ea typeface="Arial MT"/>
                <a:cs typeface="Arial MT"/>
              </a:rPr>
              <a:t>.</a:t>
            </a:r>
            <a:endParaRPr lang="en-CI" sz="2160" dirty="0">
              <a:latin typeface="Arial Rounded MT Bold" panose="020F0704030504030204" pitchFamily="34" charset="77"/>
              <a:ea typeface="Arial MT"/>
              <a:cs typeface="Arial MT"/>
            </a:endParaRPr>
          </a:p>
        </p:txBody>
      </p:sp>
      <p:grpSp>
        <p:nvGrpSpPr>
          <p:cNvPr id="5" name="Group 4">
            <a:extLst>
              <a:ext uri="{FF2B5EF4-FFF2-40B4-BE49-F238E27FC236}">
                <a16:creationId xmlns:a16="http://schemas.microsoft.com/office/drawing/2014/main" id="{155BB80C-ED7A-C75A-9232-351D0BEA4DC4}"/>
              </a:ext>
            </a:extLst>
          </p:cNvPr>
          <p:cNvGrpSpPr>
            <a:grpSpLocks/>
          </p:cNvGrpSpPr>
          <p:nvPr/>
        </p:nvGrpSpPr>
        <p:grpSpPr>
          <a:xfrm>
            <a:off x="1005840" y="2709863"/>
            <a:ext cx="5577840" cy="4183380"/>
            <a:chOff x="4762" y="4762"/>
            <a:chExt cx="4648200" cy="3486150"/>
          </a:xfrm>
        </p:grpSpPr>
        <p:sp>
          <p:nvSpPr>
            <p:cNvPr id="6" name="Graphic 161">
              <a:extLst>
                <a:ext uri="{FF2B5EF4-FFF2-40B4-BE49-F238E27FC236}">
                  <a16:creationId xmlns:a16="http://schemas.microsoft.com/office/drawing/2014/main" id="{2565D069-610E-0DE9-B0A0-51BE22E3DEDD}"/>
                </a:ext>
              </a:extLst>
            </p:cNvPr>
            <p:cNvSpPr/>
            <p:nvPr/>
          </p:nvSpPr>
          <p:spPr>
            <a:xfrm>
              <a:off x="4762" y="4762"/>
              <a:ext cx="4648200" cy="3486150"/>
            </a:xfrm>
            <a:custGeom>
              <a:avLst/>
              <a:gdLst/>
              <a:ahLst/>
              <a:cxnLst/>
              <a:rect l="l" t="t" r="r" b="b"/>
              <a:pathLst>
                <a:path w="4648200" h="3486150">
                  <a:moveTo>
                    <a:pt x="4648200" y="0"/>
                  </a:moveTo>
                  <a:lnTo>
                    <a:pt x="0" y="0"/>
                  </a:lnTo>
                  <a:lnTo>
                    <a:pt x="0" y="3486150"/>
                  </a:lnTo>
                  <a:lnTo>
                    <a:pt x="4648200" y="3486150"/>
                  </a:lnTo>
                  <a:lnTo>
                    <a:pt x="4648200" y="0"/>
                  </a:lnTo>
                  <a:close/>
                </a:path>
              </a:pathLst>
            </a:custGeom>
            <a:ln w="9525">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7" name="Graphic 162">
              <a:extLst>
                <a:ext uri="{FF2B5EF4-FFF2-40B4-BE49-F238E27FC236}">
                  <a16:creationId xmlns:a16="http://schemas.microsoft.com/office/drawing/2014/main" id="{650380CA-0881-A011-1110-59B9BFF05526}"/>
                </a:ext>
              </a:extLst>
            </p:cNvPr>
            <p:cNvSpPr/>
            <p:nvPr/>
          </p:nvSpPr>
          <p:spPr>
            <a:xfrm>
              <a:off x="310324" y="1176718"/>
              <a:ext cx="4037329" cy="1146810"/>
            </a:xfrm>
            <a:custGeom>
              <a:avLst/>
              <a:gdLst/>
              <a:ahLst/>
              <a:cxnLst/>
              <a:rect l="l" t="t" r="r" b="b"/>
              <a:pathLst>
                <a:path w="4037329" h="1146810">
                  <a:moveTo>
                    <a:pt x="0" y="1146810"/>
                  </a:moveTo>
                  <a:lnTo>
                    <a:pt x="198119" y="1146810"/>
                  </a:lnTo>
                </a:path>
                <a:path w="4037329" h="1146810">
                  <a:moveTo>
                    <a:pt x="3160776" y="1146810"/>
                  </a:moveTo>
                  <a:lnTo>
                    <a:pt x="4037076" y="1146810"/>
                  </a:lnTo>
                </a:path>
                <a:path w="4037329" h="1146810">
                  <a:moveTo>
                    <a:pt x="2487930" y="1146810"/>
                  </a:moveTo>
                  <a:lnTo>
                    <a:pt x="2890266" y="1146810"/>
                  </a:lnTo>
                </a:path>
                <a:path w="4037329" h="1146810">
                  <a:moveTo>
                    <a:pt x="1142238" y="1146810"/>
                  </a:moveTo>
                  <a:lnTo>
                    <a:pt x="1543812" y="1146810"/>
                  </a:lnTo>
                </a:path>
                <a:path w="4037329" h="1146810">
                  <a:moveTo>
                    <a:pt x="469391" y="1146810"/>
                  </a:moveTo>
                  <a:lnTo>
                    <a:pt x="870965" y="1146810"/>
                  </a:lnTo>
                </a:path>
                <a:path w="4037329" h="1146810">
                  <a:moveTo>
                    <a:pt x="1815084" y="1146810"/>
                  </a:moveTo>
                  <a:lnTo>
                    <a:pt x="2217420" y="1146810"/>
                  </a:lnTo>
                </a:path>
                <a:path w="4037329" h="1146810">
                  <a:moveTo>
                    <a:pt x="0" y="861060"/>
                  </a:moveTo>
                  <a:lnTo>
                    <a:pt x="870965" y="861060"/>
                  </a:lnTo>
                </a:path>
                <a:path w="4037329" h="1146810">
                  <a:moveTo>
                    <a:pt x="1142238" y="861060"/>
                  </a:moveTo>
                  <a:lnTo>
                    <a:pt x="1543812" y="861060"/>
                  </a:lnTo>
                </a:path>
                <a:path w="4037329" h="1146810">
                  <a:moveTo>
                    <a:pt x="1815084" y="861060"/>
                  </a:moveTo>
                  <a:lnTo>
                    <a:pt x="2217420" y="861060"/>
                  </a:lnTo>
                </a:path>
                <a:path w="4037329" h="1146810">
                  <a:moveTo>
                    <a:pt x="2487930" y="861060"/>
                  </a:moveTo>
                  <a:lnTo>
                    <a:pt x="2890266" y="861060"/>
                  </a:lnTo>
                </a:path>
                <a:path w="4037329" h="1146810">
                  <a:moveTo>
                    <a:pt x="3160776" y="861060"/>
                  </a:moveTo>
                  <a:lnTo>
                    <a:pt x="4037076" y="861060"/>
                  </a:lnTo>
                </a:path>
                <a:path w="4037329" h="1146810">
                  <a:moveTo>
                    <a:pt x="1815084" y="575310"/>
                  </a:moveTo>
                  <a:lnTo>
                    <a:pt x="2217420" y="575310"/>
                  </a:lnTo>
                </a:path>
                <a:path w="4037329" h="1146810">
                  <a:moveTo>
                    <a:pt x="2487930" y="575310"/>
                  </a:moveTo>
                  <a:lnTo>
                    <a:pt x="4037076" y="575310"/>
                  </a:lnTo>
                </a:path>
                <a:path w="4037329" h="1146810">
                  <a:moveTo>
                    <a:pt x="1142238" y="575310"/>
                  </a:moveTo>
                  <a:lnTo>
                    <a:pt x="1543812" y="575310"/>
                  </a:lnTo>
                </a:path>
                <a:path w="4037329" h="1146810">
                  <a:moveTo>
                    <a:pt x="0" y="575310"/>
                  </a:moveTo>
                  <a:lnTo>
                    <a:pt x="870965" y="575310"/>
                  </a:lnTo>
                </a:path>
                <a:path w="4037329" h="1146810">
                  <a:moveTo>
                    <a:pt x="0" y="284988"/>
                  </a:moveTo>
                  <a:lnTo>
                    <a:pt x="1543812" y="284988"/>
                  </a:lnTo>
                </a:path>
                <a:path w="4037329" h="1146810">
                  <a:moveTo>
                    <a:pt x="1815084" y="284988"/>
                  </a:moveTo>
                  <a:lnTo>
                    <a:pt x="2217420" y="284988"/>
                  </a:lnTo>
                </a:path>
                <a:path w="4037329" h="1146810">
                  <a:moveTo>
                    <a:pt x="2487930" y="284988"/>
                  </a:moveTo>
                  <a:lnTo>
                    <a:pt x="4037076" y="284988"/>
                  </a:lnTo>
                </a:path>
                <a:path w="4037329" h="1146810">
                  <a:moveTo>
                    <a:pt x="0" y="0"/>
                  </a:moveTo>
                  <a:lnTo>
                    <a:pt x="2217420" y="0"/>
                  </a:lnTo>
                </a:path>
                <a:path w="4037329" h="1146810">
                  <a:moveTo>
                    <a:pt x="2487930" y="0"/>
                  </a:moveTo>
                  <a:lnTo>
                    <a:pt x="4037076"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8" name="Graphic 163">
              <a:extLst>
                <a:ext uri="{FF2B5EF4-FFF2-40B4-BE49-F238E27FC236}">
                  <a16:creationId xmlns:a16="http://schemas.microsoft.com/office/drawing/2014/main" id="{0242E4A6-93CF-65AD-C291-CCC2D00400B4}"/>
                </a:ext>
              </a:extLst>
            </p:cNvPr>
            <p:cNvSpPr/>
            <p:nvPr/>
          </p:nvSpPr>
          <p:spPr>
            <a:xfrm>
              <a:off x="310324" y="890968"/>
              <a:ext cx="4037329" cy="1718310"/>
            </a:xfrm>
            <a:custGeom>
              <a:avLst/>
              <a:gdLst/>
              <a:ahLst/>
              <a:cxnLst/>
              <a:rect l="l" t="t" r="r" b="b"/>
              <a:pathLst>
                <a:path w="4037329" h="1718310">
                  <a:moveTo>
                    <a:pt x="0" y="0"/>
                  </a:moveTo>
                  <a:lnTo>
                    <a:pt x="4037076" y="0"/>
                  </a:lnTo>
                </a:path>
                <a:path w="4037329" h="1718310">
                  <a:moveTo>
                    <a:pt x="0" y="0"/>
                  </a:moveTo>
                  <a:lnTo>
                    <a:pt x="4037076" y="0"/>
                  </a:lnTo>
                  <a:lnTo>
                    <a:pt x="4037076" y="1718310"/>
                  </a:lnTo>
                  <a:lnTo>
                    <a:pt x="0" y="1718310"/>
                  </a:ln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9" name="Graphic 164">
              <a:extLst>
                <a:ext uri="{FF2B5EF4-FFF2-40B4-BE49-F238E27FC236}">
                  <a16:creationId xmlns:a16="http://schemas.microsoft.com/office/drawing/2014/main" id="{318F5B22-A0A0-26FB-2DB1-E69F6B4DC068}"/>
                </a:ext>
              </a:extLst>
            </p:cNvPr>
            <p:cNvSpPr/>
            <p:nvPr/>
          </p:nvSpPr>
          <p:spPr>
            <a:xfrm>
              <a:off x="508444" y="2095690"/>
              <a:ext cx="271780" cy="513715"/>
            </a:xfrm>
            <a:custGeom>
              <a:avLst/>
              <a:gdLst/>
              <a:ahLst/>
              <a:cxnLst/>
              <a:rect l="l" t="t" r="r" b="b"/>
              <a:pathLst>
                <a:path w="271780" h="513715">
                  <a:moveTo>
                    <a:pt x="271271" y="0"/>
                  </a:moveTo>
                  <a:lnTo>
                    <a:pt x="0" y="0"/>
                  </a:lnTo>
                  <a:lnTo>
                    <a:pt x="0" y="513588"/>
                  </a:lnTo>
                  <a:lnTo>
                    <a:pt x="271271" y="513588"/>
                  </a:lnTo>
                  <a:lnTo>
                    <a:pt x="271271"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0" name="Graphic 165">
              <a:extLst>
                <a:ext uri="{FF2B5EF4-FFF2-40B4-BE49-F238E27FC236}">
                  <a16:creationId xmlns:a16="http://schemas.microsoft.com/office/drawing/2014/main" id="{EC94500A-6F42-805A-DE31-216E6C73F6C3}"/>
                </a:ext>
              </a:extLst>
            </p:cNvPr>
            <p:cNvSpPr/>
            <p:nvPr/>
          </p:nvSpPr>
          <p:spPr>
            <a:xfrm>
              <a:off x="508444" y="2095690"/>
              <a:ext cx="271780" cy="513715"/>
            </a:xfrm>
            <a:custGeom>
              <a:avLst/>
              <a:gdLst/>
              <a:ahLst/>
              <a:cxnLst/>
              <a:rect l="l" t="t" r="r" b="b"/>
              <a:pathLst>
                <a:path w="271780" h="513715">
                  <a:moveTo>
                    <a:pt x="0" y="0"/>
                  </a:moveTo>
                  <a:lnTo>
                    <a:pt x="271271" y="0"/>
                  </a:lnTo>
                  <a:lnTo>
                    <a:pt x="271271" y="513588"/>
                  </a:lnTo>
                  <a:lnTo>
                    <a:pt x="0" y="513588"/>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1" name="Graphic 166">
              <a:extLst>
                <a:ext uri="{FF2B5EF4-FFF2-40B4-BE49-F238E27FC236}">
                  <a16:creationId xmlns:a16="http://schemas.microsoft.com/office/drawing/2014/main" id="{F3BED7FF-48EF-0CA0-D7E8-8419229E2AD8}"/>
                </a:ext>
              </a:extLst>
            </p:cNvPr>
            <p:cNvSpPr/>
            <p:nvPr/>
          </p:nvSpPr>
          <p:spPr>
            <a:xfrm>
              <a:off x="1181290" y="1636204"/>
              <a:ext cx="271780" cy="973455"/>
            </a:xfrm>
            <a:custGeom>
              <a:avLst/>
              <a:gdLst/>
              <a:ahLst/>
              <a:cxnLst/>
              <a:rect l="l" t="t" r="r" b="b"/>
              <a:pathLst>
                <a:path w="271780" h="973455">
                  <a:moveTo>
                    <a:pt x="271272" y="0"/>
                  </a:moveTo>
                  <a:lnTo>
                    <a:pt x="0" y="0"/>
                  </a:lnTo>
                  <a:lnTo>
                    <a:pt x="0" y="973074"/>
                  </a:lnTo>
                  <a:lnTo>
                    <a:pt x="271272" y="973074"/>
                  </a:lnTo>
                  <a:lnTo>
                    <a:pt x="271272"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2" name="Graphic 167">
              <a:extLst>
                <a:ext uri="{FF2B5EF4-FFF2-40B4-BE49-F238E27FC236}">
                  <a16:creationId xmlns:a16="http://schemas.microsoft.com/office/drawing/2014/main" id="{C60B7DF0-4DAE-1441-9799-F4A52A8B6A20}"/>
                </a:ext>
              </a:extLst>
            </p:cNvPr>
            <p:cNvSpPr/>
            <p:nvPr/>
          </p:nvSpPr>
          <p:spPr>
            <a:xfrm>
              <a:off x="1181290" y="1636204"/>
              <a:ext cx="271780" cy="973455"/>
            </a:xfrm>
            <a:custGeom>
              <a:avLst/>
              <a:gdLst/>
              <a:ahLst/>
              <a:cxnLst/>
              <a:rect l="l" t="t" r="r" b="b"/>
              <a:pathLst>
                <a:path w="271780" h="973455">
                  <a:moveTo>
                    <a:pt x="0" y="0"/>
                  </a:moveTo>
                  <a:lnTo>
                    <a:pt x="271272" y="0"/>
                  </a:lnTo>
                  <a:lnTo>
                    <a:pt x="271272" y="973074"/>
                  </a:lnTo>
                  <a:lnTo>
                    <a:pt x="0" y="973074"/>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3" name="Graphic 168">
              <a:extLst>
                <a:ext uri="{FF2B5EF4-FFF2-40B4-BE49-F238E27FC236}">
                  <a16:creationId xmlns:a16="http://schemas.microsoft.com/office/drawing/2014/main" id="{DC49D74C-E9E8-13A2-1DEE-97290F0A3186}"/>
                </a:ext>
              </a:extLst>
            </p:cNvPr>
            <p:cNvSpPr/>
            <p:nvPr/>
          </p:nvSpPr>
          <p:spPr>
            <a:xfrm>
              <a:off x="1854136" y="1408366"/>
              <a:ext cx="271780" cy="1201420"/>
            </a:xfrm>
            <a:custGeom>
              <a:avLst/>
              <a:gdLst/>
              <a:ahLst/>
              <a:cxnLst/>
              <a:rect l="l" t="t" r="r" b="b"/>
              <a:pathLst>
                <a:path w="271780" h="1201420">
                  <a:moveTo>
                    <a:pt x="271272" y="0"/>
                  </a:moveTo>
                  <a:lnTo>
                    <a:pt x="0" y="0"/>
                  </a:lnTo>
                  <a:lnTo>
                    <a:pt x="0" y="1200912"/>
                  </a:lnTo>
                  <a:lnTo>
                    <a:pt x="271272" y="1200912"/>
                  </a:lnTo>
                  <a:lnTo>
                    <a:pt x="271272"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4" name="Graphic 169">
              <a:extLst>
                <a:ext uri="{FF2B5EF4-FFF2-40B4-BE49-F238E27FC236}">
                  <a16:creationId xmlns:a16="http://schemas.microsoft.com/office/drawing/2014/main" id="{7090185F-4C12-CF48-B3C6-815639C85119}"/>
                </a:ext>
              </a:extLst>
            </p:cNvPr>
            <p:cNvSpPr/>
            <p:nvPr/>
          </p:nvSpPr>
          <p:spPr>
            <a:xfrm>
              <a:off x="1854136" y="1408366"/>
              <a:ext cx="271780" cy="1201420"/>
            </a:xfrm>
            <a:custGeom>
              <a:avLst/>
              <a:gdLst/>
              <a:ahLst/>
              <a:cxnLst/>
              <a:rect l="l" t="t" r="r" b="b"/>
              <a:pathLst>
                <a:path w="271780" h="1201420">
                  <a:moveTo>
                    <a:pt x="0" y="0"/>
                  </a:moveTo>
                  <a:lnTo>
                    <a:pt x="271272" y="0"/>
                  </a:lnTo>
                  <a:lnTo>
                    <a:pt x="271272" y="1200912"/>
                  </a:lnTo>
                  <a:lnTo>
                    <a:pt x="0" y="1200912"/>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5" name="Graphic 170">
              <a:extLst>
                <a:ext uri="{FF2B5EF4-FFF2-40B4-BE49-F238E27FC236}">
                  <a16:creationId xmlns:a16="http://schemas.microsoft.com/office/drawing/2014/main" id="{66DC9FA9-DD61-4806-EBB5-FC16106420DD}"/>
                </a:ext>
              </a:extLst>
            </p:cNvPr>
            <p:cNvSpPr/>
            <p:nvPr/>
          </p:nvSpPr>
          <p:spPr>
            <a:xfrm>
              <a:off x="2527744" y="1064704"/>
              <a:ext cx="270510" cy="1544955"/>
            </a:xfrm>
            <a:custGeom>
              <a:avLst/>
              <a:gdLst/>
              <a:ahLst/>
              <a:cxnLst/>
              <a:rect l="l" t="t" r="r" b="b"/>
              <a:pathLst>
                <a:path w="270510" h="1544955">
                  <a:moveTo>
                    <a:pt x="270510" y="0"/>
                  </a:moveTo>
                  <a:lnTo>
                    <a:pt x="0" y="0"/>
                  </a:lnTo>
                  <a:lnTo>
                    <a:pt x="0" y="1544574"/>
                  </a:lnTo>
                  <a:lnTo>
                    <a:pt x="270510" y="1544574"/>
                  </a:lnTo>
                  <a:lnTo>
                    <a:pt x="270510"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6" name="Graphic 171">
              <a:extLst>
                <a:ext uri="{FF2B5EF4-FFF2-40B4-BE49-F238E27FC236}">
                  <a16:creationId xmlns:a16="http://schemas.microsoft.com/office/drawing/2014/main" id="{8E035C6E-6C52-B572-D019-2ADA89AA04A0}"/>
                </a:ext>
              </a:extLst>
            </p:cNvPr>
            <p:cNvSpPr/>
            <p:nvPr/>
          </p:nvSpPr>
          <p:spPr>
            <a:xfrm>
              <a:off x="2527744" y="1064704"/>
              <a:ext cx="270510" cy="1544955"/>
            </a:xfrm>
            <a:custGeom>
              <a:avLst/>
              <a:gdLst/>
              <a:ahLst/>
              <a:cxnLst/>
              <a:rect l="l" t="t" r="r" b="b"/>
              <a:pathLst>
                <a:path w="270510" h="1544955">
                  <a:moveTo>
                    <a:pt x="0" y="0"/>
                  </a:moveTo>
                  <a:lnTo>
                    <a:pt x="270510" y="0"/>
                  </a:lnTo>
                  <a:lnTo>
                    <a:pt x="270510" y="1544574"/>
                  </a:lnTo>
                  <a:lnTo>
                    <a:pt x="0" y="1544574"/>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7" name="Graphic 172">
              <a:extLst>
                <a:ext uri="{FF2B5EF4-FFF2-40B4-BE49-F238E27FC236}">
                  <a16:creationId xmlns:a16="http://schemas.microsoft.com/office/drawing/2014/main" id="{79C2F099-E57E-0B7E-7318-7D6494584BD6}"/>
                </a:ext>
              </a:extLst>
            </p:cNvPr>
            <p:cNvSpPr/>
            <p:nvPr/>
          </p:nvSpPr>
          <p:spPr>
            <a:xfrm>
              <a:off x="3200590" y="1864042"/>
              <a:ext cx="270510" cy="745490"/>
            </a:xfrm>
            <a:custGeom>
              <a:avLst/>
              <a:gdLst/>
              <a:ahLst/>
              <a:cxnLst/>
              <a:rect l="l" t="t" r="r" b="b"/>
              <a:pathLst>
                <a:path w="270510" h="745490">
                  <a:moveTo>
                    <a:pt x="270510" y="0"/>
                  </a:moveTo>
                  <a:lnTo>
                    <a:pt x="0" y="0"/>
                  </a:lnTo>
                  <a:lnTo>
                    <a:pt x="0" y="745236"/>
                  </a:lnTo>
                  <a:lnTo>
                    <a:pt x="270510" y="745236"/>
                  </a:lnTo>
                  <a:lnTo>
                    <a:pt x="270510"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8" name="Graphic 173">
              <a:extLst>
                <a:ext uri="{FF2B5EF4-FFF2-40B4-BE49-F238E27FC236}">
                  <a16:creationId xmlns:a16="http://schemas.microsoft.com/office/drawing/2014/main" id="{BFE42B05-304A-F6C0-D9B6-FD6F09D64C21}"/>
                </a:ext>
              </a:extLst>
            </p:cNvPr>
            <p:cNvSpPr/>
            <p:nvPr/>
          </p:nvSpPr>
          <p:spPr>
            <a:xfrm>
              <a:off x="3200590" y="1864042"/>
              <a:ext cx="270510" cy="745490"/>
            </a:xfrm>
            <a:custGeom>
              <a:avLst/>
              <a:gdLst/>
              <a:ahLst/>
              <a:cxnLst/>
              <a:rect l="l" t="t" r="r" b="b"/>
              <a:pathLst>
                <a:path w="270510" h="745490">
                  <a:moveTo>
                    <a:pt x="0" y="0"/>
                  </a:moveTo>
                  <a:lnTo>
                    <a:pt x="270510" y="0"/>
                  </a:lnTo>
                  <a:lnTo>
                    <a:pt x="270510" y="745236"/>
                  </a:lnTo>
                  <a:lnTo>
                    <a:pt x="0" y="745236"/>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9" name="Graphic 174">
              <a:extLst>
                <a:ext uri="{FF2B5EF4-FFF2-40B4-BE49-F238E27FC236}">
                  <a16:creationId xmlns:a16="http://schemas.microsoft.com/office/drawing/2014/main" id="{F0F94D1C-E6AB-A2A6-A91D-C5A912B0FAD7}"/>
                </a:ext>
              </a:extLst>
            </p:cNvPr>
            <p:cNvSpPr/>
            <p:nvPr/>
          </p:nvSpPr>
          <p:spPr>
            <a:xfrm>
              <a:off x="3873436" y="2323528"/>
              <a:ext cx="270510" cy="285750"/>
            </a:xfrm>
            <a:custGeom>
              <a:avLst/>
              <a:gdLst/>
              <a:ahLst/>
              <a:cxnLst/>
              <a:rect l="l" t="t" r="r" b="b"/>
              <a:pathLst>
                <a:path w="270510" h="285750">
                  <a:moveTo>
                    <a:pt x="270510" y="0"/>
                  </a:moveTo>
                  <a:lnTo>
                    <a:pt x="0" y="0"/>
                  </a:lnTo>
                  <a:lnTo>
                    <a:pt x="0" y="285750"/>
                  </a:lnTo>
                  <a:lnTo>
                    <a:pt x="270510" y="285750"/>
                  </a:lnTo>
                  <a:lnTo>
                    <a:pt x="270510"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0" name="Graphic 175">
              <a:extLst>
                <a:ext uri="{FF2B5EF4-FFF2-40B4-BE49-F238E27FC236}">
                  <a16:creationId xmlns:a16="http://schemas.microsoft.com/office/drawing/2014/main" id="{6D5B62FA-3C64-65CB-DE92-FF2A8FD14236}"/>
                </a:ext>
              </a:extLst>
            </p:cNvPr>
            <p:cNvSpPr/>
            <p:nvPr/>
          </p:nvSpPr>
          <p:spPr>
            <a:xfrm>
              <a:off x="3873436" y="2323528"/>
              <a:ext cx="270510" cy="285750"/>
            </a:xfrm>
            <a:custGeom>
              <a:avLst/>
              <a:gdLst/>
              <a:ahLst/>
              <a:cxnLst/>
              <a:rect l="l" t="t" r="r" b="b"/>
              <a:pathLst>
                <a:path w="270510" h="285750">
                  <a:moveTo>
                    <a:pt x="0" y="0"/>
                  </a:moveTo>
                  <a:lnTo>
                    <a:pt x="270510" y="0"/>
                  </a:lnTo>
                  <a:lnTo>
                    <a:pt x="270510" y="285750"/>
                  </a:lnTo>
                  <a:lnTo>
                    <a:pt x="0" y="285750"/>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1" name="Graphic 176">
              <a:extLst>
                <a:ext uri="{FF2B5EF4-FFF2-40B4-BE49-F238E27FC236}">
                  <a16:creationId xmlns:a16="http://schemas.microsoft.com/office/drawing/2014/main" id="{829EE463-980F-A91D-BB48-86D1DB945549}"/>
                </a:ext>
              </a:extLst>
            </p:cNvPr>
            <p:cNvSpPr/>
            <p:nvPr/>
          </p:nvSpPr>
          <p:spPr>
            <a:xfrm>
              <a:off x="310324" y="2609278"/>
              <a:ext cx="4037329" cy="1270"/>
            </a:xfrm>
            <a:custGeom>
              <a:avLst/>
              <a:gdLst/>
              <a:ahLst/>
              <a:cxnLst/>
              <a:rect l="l" t="t" r="r" b="b"/>
              <a:pathLst>
                <a:path w="4037329">
                  <a:moveTo>
                    <a:pt x="0" y="0"/>
                  </a:moveTo>
                  <a:lnTo>
                    <a:pt x="4037076"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2" name="Graphic 177">
              <a:extLst>
                <a:ext uri="{FF2B5EF4-FFF2-40B4-BE49-F238E27FC236}">
                  <a16:creationId xmlns:a16="http://schemas.microsoft.com/office/drawing/2014/main" id="{04D77BC2-2760-AA1C-9CBF-AE4F81EF9513}"/>
                </a:ext>
              </a:extLst>
            </p:cNvPr>
            <p:cNvSpPr/>
            <p:nvPr/>
          </p:nvSpPr>
          <p:spPr>
            <a:xfrm>
              <a:off x="310324" y="2609278"/>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3" name="Graphic 178">
              <a:extLst>
                <a:ext uri="{FF2B5EF4-FFF2-40B4-BE49-F238E27FC236}">
                  <a16:creationId xmlns:a16="http://schemas.microsoft.com/office/drawing/2014/main" id="{BFE1D31D-2A33-C02A-6DD9-CA1968C0E55E}"/>
                </a:ext>
              </a:extLst>
            </p:cNvPr>
            <p:cNvSpPr/>
            <p:nvPr/>
          </p:nvSpPr>
          <p:spPr>
            <a:xfrm>
              <a:off x="983170" y="2609278"/>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4" name="Graphic 179">
              <a:extLst>
                <a:ext uri="{FF2B5EF4-FFF2-40B4-BE49-F238E27FC236}">
                  <a16:creationId xmlns:a16="http://schemas.microsoft.com/office/drawing/2014/main" id="{D07368E7-87F8-E8DE-9B42-6F7B1ABBBE09}"/>
                </a:ext>
              </a:extLst>
            </p:cNvPr>
            <p:cNvSpPr/>
            <p:nvPr/>
          </p:nvSpPr>
          <p:spPr>
            <a:xfrm>
              <a:off x="1656016" y="2609278"/>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5" name="Graphic 180">
              <a:extLst>
                <a:ext uri="{FF2B5EF4-FFF2-40B4-BE49-F238E27FC236}">
                  <a16:creationId xmlns:a16="http://schemas.microsoft.com/office/drawing/2014/main" id="{CC4A0C77-2E93-78A4-1A50-21E94027FD37}"/>
                </a:ext>
              </a:extLst>
            </p:cNvPr>
            <p:cNvSpPr/>
            <p:nvPr/>
          </p:nvSpPr>
          <p:spPr>
            <a:xfrm>
              <a:off x="2328862" y="2609278"/>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6" name="Graphic 181">
              <a:extLst>
                <a:ext uri="{FF2B5EF4-FFF2-40B4-BE49-F238E27FC236}">
                  <a16:creationId xmlns:a16="http://schemas.microsoft.com/office/drawing/2014/main" id="{7EABF368-8029-5C28-FABC-F16409019D21}"/>
                </a:ext>
              </a:extLst>
            </p:cNvPr>
            <p:cNvSpPr/>
            <p:nvPr/>
          </p:nvSpPr>
          <p:spPr>
            <a:xfrm>
              <a:off x="3001708" y="2609278"/>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7" name="Graphic 182">
              <a:extLst>
                <a:ext uri="{FF2B5EF4-FFF2-40B4-BE49-F238E27FC236}">
                  <a16:creationId xmlns:a16="http://schemas.microsoft.com/office/drawing/2014/main" id="{0B7F4D2C-59E5-91C6-CC15-EA1747DC514E}"/>
                </a:ext>
              </a:extLst>
            </p:cNvPr>
            <p:cNvSpPr/>
            <p:nvPr/>
          </p:nvSpPr>
          <p:spPr>
            <a:xfrm>
              <a:off x="3674554" y="2609278"/>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8" name="Graphic 183">
              <a:extLst>
                <a:ext uri="{FF2B5EF4-FFF2-40B4-BE49-F238E27FC236}">
                  <a16:creationId xmlns:a16="http://schemas.microsoft.com/office/drawing/2014/main" id="{0AC86C4C-5E9F-F602-A493-07B570D700F8}"/>
                </a:ext>
              </a:extLst>
            </p:cNvPr>
            <p:cNvSpPr/>
            <p:nvPr/>
          </p:nvSpPr>
          <p:spPr>
            <a:xfrm>
              <a:off x="4347400" y="2609278"/>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9" name="Textbox 184">
              <a:extLst>
                <a:ext uri="{FF2B5EF4-FFF2-40B4-BE49-F238E27FC236}">
                  <a16:creationId xmlns:a16="http://schemas.microsoft.com/office/drawing/2014/main" id="{5617829F-E9B7-9359-3B0A-308EBEDFD616}"/>
                </a:ext>
              </a:extLst>
            </p:cNvPr>
            <p:cNvSpPr txBox="1"/>
            <p:nvPr/>
          </p:nvSpPr>
          <p:spPr>
            <a:xfrm>
              <a:off x="571690" y="142008"/>
              <a:ext cx="3541395" cy="2130425"/>
            </a:xfrm>
            <a:prstGeom prst="rect">
              <a:avLst/>
            </a:prstGeom>
          </p:spPr>
          <p:txBody>
            <a:bodyPr wrap="square" lIns="0" tIns="0" rIns="0" bIns="0" rtlCol="0">
              <a:noAutofit/>
            </a:bodyPr>
            <a:lstStyle/>
            <a:p>
              <a:pPr marL="48006" indent="189738" defTabSz="1097280" hangingPunct="0">
                <a:lnSpc>
                  <a:spcPct val="105000"/>
                </a:lnSpc>
              </a:pPr>
              <a:r>
                <a:rPr lang="en-US" sz="2400" kern="0" dirty="0">
                  <a:solidFill>
                    <a:srgbClr val="000000"/>
                  </a:solidFill>
                  <a:latin typeface="Arial MT"/>
                  <a:ea typeface="Arial MT"/>
                  <a:cs typeface="Arial MT"/>
                  <a:sym typeface="Calibri"/>
                </a:rPr>
                <a:t>Number of Years Regularly Attended an Adventist Church</a:t>
              </a:r>
              <a:endParaRPr lang="en-CI" sz="1320" kern="0" dirty="0">
                <a:solidFill>
                  <a:srgbClr val="000000"/>
                </a:solidFill>
                <a:latin typeface="Arial MT"/>
                <a:ea typeface="Arial MT"/>
                <a:cs typeface="Arial MT"/>
                <a:sym typeface="Calibri"/>
              </a:endParaRPr>
            </a:p>
            <a:p>
              <a:pPr marL="788670" algn="ctr" defTabSz="1097280" hangingPunct="0">
                <a:spcBef>
                  <a:spcPts val="1140"/>
                </a:spcBef>
              </a:pPr>
              <a:r>
                <a:rPr lang="en-US" sz="1080" b="1" kern="0" spc="-30" dirty="0">
                  <a:solidFill>
                    <a:srgbClr val="000000"/>
                  </a:solidFill>
                  <a:latin typeface="Arial" panose="020B0604020202020204" pitchFamily="34" charset="0"/>
                  <a:ea typeface="Arial MT"/>
                  <a:cs typeface="Arial MT"/>
                  <a:sym typeface="Calibri"/>
                </a:rPr>
                <a:t>27%</a:t>
              </a:r>
              <a:endParaRPr lang="en-CI" sz="1320" kern="0" dirty="0">
                <a:solidFill>
                  <a:srgbClr val="000000"/>
                </a:solidFill>
                <a:latin typeface="Arial MT"/>
                <a:ea typeface="Arial MT"/>
                <a:cs typeface="Arial MT"/>
                <a:sym typeface="Calibri"/>
              </a:endParaRPr>
            </a:p>
            <a:p>
              <a:pPr defTabSz="1097280" hangingPunct="0">
                <a:spcBef>
                  <a:spcPts val="762"/>
                </a:spcBef>
              </a:pPr>
              <a:r>
                <a:rPr lang="en-US" sz="108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marR="824484" algn="ctr" defTabSz="1097280" hangingPunct="0"/>
              <a:r>
                <a:rPr lang="en-US" sz="1080" b="1" kern="0" spc="-30" dirty="0">
                  <a:solidFill>
                    <a:srgbClr val="000000"/>
                  </a:solidFill>
                  <a:latin typeface="Arial" panose="020B0604020202020204" pitchFamily="34" charset="0"/>
                  <a:ea typeface="Arial MT"/>
                  <a:cs typeface="Arial MT"/>
                  <a:sym typeface="Calibri"/>
                </a:rPr>
                <a:t>21%</a:t>
              </a:r>
              <a:endParaRPr lang="en-CI" sz="1320" kern="0" dirty="0">
                <a:solidFill>
                  <a:srgbClr val="000000"/>
                </a:solidFill>
                <a:latin typeface="Arial MT"/>
                <a:ea typeface="Arial MT"/>
                <a:cs typeface="Arial MT"/>
                <a:sym typeface="Calibri"/>
              </a:endParaRPr>
            </a:p>
            <a:p>
              <a:pPr marL="766572" defTabSz="1097280" hangingPunct="0">
                <a:spcBef>
                  <a:spcPts val="906"/>
                </a:spcBef>
              </a:pPr>
              <a:r>
                <a:rPr lang="en-US" sz="1080" b="1" kern="0" spc="-30" dirty="0">
                  <a:solidFill>
                    <a:srgbClr val="000000"/>
                  </a:solidFill>
                  <a:latin typeface="Arial" panose="020B0604020202020204" pitchFamily="34" charset="0"/>
                  <a:ea typeface="Arial MT"/>
                  <a:cs typeface="Arial MT"/>
                  <a:sym typeface="Calibri"/>
                </a:rPr>
                <a:t>17%</a:t>
              </a:r>
              <a:endParaRPr lang="en-CI" sz="1320" kern="0" dirty="0">
                <a:solidFill>
                  <a:srgbClr val="000000"/>
                </a:solidFill>
                <a:latin typeface="Arial MT"/>
                <a:ea typeface="Arial MT"/>
                <a:cs typeface="Arial MT"/>
                <a:sym typeface="Calibri"/>
              </a:endParaRPr>
            </a:p>
            <a:p>
              <a:pPr marR="784098" algn="r" defTabSz="1097280" hangingPunct="0">
                <a:spcBef>
                  <a:spcPts val="912"/>
                </a:spcBef>
              </a:pPr>
              <a:r>
                <a:rPr lang="en-US" sz="1080" b="1" kern="0" spc="-30" dirty="0">
                  <a:solidFill>
                    <a:srgbClr val="000000"/>
                  </a:solidFill>
                  <a:latin typeface="Arial" panose="020B0604020202020204" pitchFamily="34" charset="0"/>
                  <a:ea typeface="Arial MT"/>
                  <a:cs typeface="Arial MT"/>
                  <a:sym typeface="Calibri"/>
                </a:rPr>
                <a:t>13%</a:t>
              </a:r>
              <a:endParaRPr lang="en-CI" sz="1320" kern="0" dirty="0">
                <a:solidFill>
                  <a:srgbClr val="000000"/>
                </a:solidFill>
                <a:latin typeface="Arial MT"/>
                <a:ea typeface="Arial MT"/>
                <a:cs typeface="Arial MT"/>
                <a:sym typeface="Calibri"/>
              </a:endParaRPr>
            </a:p>
            <a:p>
              <a:pPr defTabSz="1097280" hangingPunct="0">
                <a:spcBef>
                  <a:spcPts val="954"/>
                </a:spcBef>
              </a:pPr>
              <a:r>
                <a:rPr lang="en-US" sz="1080" b="1" kern="0" spc="-30" dirty="0">
                  <a:solidFill>
                    <a:srgbClr val="000000"/>
                  </a:solidFill>
                  <a:latin typeface="Arial" panose="020B0604020202020204" pitchFamily="34" charset="0"/>
                  <a:ea typeface="Arial MT"/>
                  <a:cs typeface="Arial MT"/>
                  <a:sym typeface="Calibri"/>
                </a:rPr>
                <a:t>9%</a:t>
              </a:r>
              <a:endParaRPr lang="en-CI" sz="1320" kern="0" dirty="0">
                <a:solidFill>
                  <a:srgbClr val="000000"/>
                </a:solidFill>
                <a:latin typeface="Arial MT"/>
                <a:ea typeface="Arial MT"/>
                <a:cs typeface="Arial MT"/>
                <a:sym typeface="Calibri"/>
              </a:endParaRPr>
            </a:p>
            <a:p>
              <a:pPr marR="13716" algn="r" defTabSz="1097280" hangingPunct="0">
                <a:spcBef>
                  <a:spcPts val="906"/>
                </a:spcBef>
              </a:pPr>
              <a:r>
                <a:rPr lang="en-US" sz="1080" b="1" kern="0" spc="-30" dirty="0">
                  <a:solidFill>
                    <a:srgbClr val="000000"/>
                  </a:solidFill>
                  <a:latin typeface="Arial" panose="020B0604020202020204" pitchFamily="34" charset="0"/>
                  <a:ea typeface="Arial MT"/>
                  <a:cs typeface="Arial MT"/>
                  <a:sym typeface="Calibri"/>
                </a:rPr>
                <a:t>5%</a:t>
              </a:r>
              <a:endParaRPr lang="en-CI" sz="1320" kern="0" dirty="0">
                <a:solidFill>
                  <a:srgbClr val="000000"/>
                </a:solidFill>
                <a:latin typeface="Arial MT"/>
                <a:ea typeface="Arial MT"/>
                <a:cs typeface="Arial MT"/>
                <a:sym typeface="Calibri"/>
              </a:endParaRPr>
            </a:p>
          </p:txBody>
        </p:sp>
        <p:sp>
          <p:nvSpPr>
            <p:cNvPr id="30" name="Textbox 185">
              <a:extLst>
                <a:ext uri="{FF2B5EF4-FFF2-40B4-BE49-F238E27FC236}">
                  <a16:creationId xmlns:a16="http://schemas.microsoft.com/office/drawing/2014/main" id="{4362C18C-9438-4E4D-4FD8-38E6711CBF79}"/>
                </a:ext>
              </a:extLst>
            </p:cNvPr>
            <p:cNvSpPr txBox="1"/>
            <p:nvPr/>
          </p:nvSpPr>
          <p:spPr>
            <a:xfrm>
              <a:off x="407133" y="2722992"/>
              <a:ext cx="1788160" cy="130175"/>
            </a:xfrm>
            <a:prstGeom prst="rect">
              <a:avLst/>
            </a:prstGeom>
          </p:spPr>
          <p:txBody>
            <a:bodyPr wrap="square" lIns="0" tIns="0" rIns="0" bIns="0" rtlCol="0">
              <a:noAutofit/>
            </a:bodyPr>
            <a:lstStyle/>
            <a:p>
              <a:pPr defTabSz="1097280" hangingPunct="0">
                <a:lnSpc>
                  <a:spcPts val="1224"/>
                </a:lnSpc>
                <a:tabLst>
                  <a:tab pos="870966" algn="l"/>
                  <a:tab pos="1678686" algn="l"/>
                </a:tabLst>
              </a:pPr>
              <a:r>
                <a:rPr lang="en-US" sz="1080" b="1" kern="0">
                  <a:solidFill>
                    <a:srgbClr val="000000"/>
                  </a:solidFill>
                  <a:latin typeface="Arial" panose="020B0604020202020204" pitchFamily="34" charset="0"/>
                  <a:ea typeface="Arial MT"/>
                  <a:cs typeface="Arial MT"/>
                  <a:sym typeface="Calibri"/>
                </a:rPr>
                <a:t>One</a:t>
              </a:r>
              <a:r>
                <a:rPr lang="en-US" sz="1080" b="1" kern="0" spc="12">
                  <a:solidFill>
                    <a:srgbClr val="000000"/>
                  </a:solidFill>
                  <a:latin typeface="Arial" panose="020B0604020202020204" pitchFamily="34" charset="0"/>
                  <a:ea typeface="Arial MT"/>
                  <a:cs typeface="Arial MT"/>
                  <a:sym typeface="Calibri"/>
                </a:rPr>
                <a:t> </a:t>
              </a:r>
              <a:r>
                <a:rPr lang="en-US" sz="1080" b="1" kern="0" spc="-24">
                  <a:solidFill>
                    <a:srgbClr val="000000"/>
                  </a:solidFill>
                  <a:latin typeface="Arial" panose="020B0604020202020204" pitchFamily="34" charset="0"/>
                  <a:ea typeface="Arial MT"/>
                  <a:cs typeface="Arial MT"/>
                  <a:sym typeface="Calibri"/>
                </a:rPr>
                <a:t>year</a:t>
              </a:r>
              <a:r>
                <a:rPr lang="en-US" sz="1080" b="1" kern="0">
                  <a:solidFill>
                    <a:srgbClr val="000000"/>
                  </a:solidFill>
                  <a:latin typeface="Arial" panose="020B0604020202020204" pitchFamily="34" charset="0"/>
                  <a:ea typeface="Arial MT"/>
                  <a:cs typeface="Arial MT"/>
                  <a:sym typeface="Calibri"/>
                </a:rPr>
                <a:t>	Two</a:t>
              </a:r>
              <a:r>
                <a:rPr lang="en-US" sz="1080" b="1" kern="0" spc="90">
                  <a:solidFill>
                    <a:srgbClr val="000000"/>
                  </a:solidFill>
                  <a:latin typeface="Arial" panose="020B0604020202020204" pitchFamily="34" charset="0"/>
                  <a:ea typeface="Arial MT"/>
                  <a:cs typeface="Arial MT"/>
                  <a:sym typeface="Calibri"/>
                </a:rPr>
                <a:t> </a:t>
              </a:r>
              <a:r>
                <a:rPr lang="en-US" sz="1080" b="1" kern="0" spc="-30">
                  <a:solidFill>
                    <a:srgbClr val="000000"/>
                  </a:solidFill>
                  <a:latin typeface="Arial" panose="020B0604020202020204" pitchFamily="34" charset="0"/>
                  <a:ea typeface="Arial MT"/>
                  <a:cs typeface="Arial MT"/>
                  <a:sym typeface="Calibri"/>
                </a:rPr>
                <a:t>to</a:t>
              </a:r>
              <a:r>
                <a:rPr lang="en-US" sz="1080" b="1" kern="0">
                  <a:solidFill>
                    <a:srgbClr val="000000"/>
                  </a:solidFill>
                  <a:latin typeface="Arial" panose="020B0604020202020204" pitchFamily="34" charset="0"/>
                  <a:ea typeface="Arial MT"/>
                  <a:cs typeface="Arial MT"/>
                  <a:sym typeface="Calibri"/>
                </a:rPr>
                <a:t>	Five</a:t>
              </a:r>
              <a:r>
                <a:rPr lang="en-US" sz="1080" b="1" kern="0" spc="30">
                  <a:solidFill>
                    <a:srgbClr val="000000"/>
                  </a:solidFill>
                  <a:latin typeface="Arial" panose="020B0604020202020204" pitchFamily="34" charset="0"/>
                  <a:ea typeface="Arial MT"/>
                  <a:cs typeface="Arial MT"/>
                  <a:sym typeface="Calibri"/>
                </a:rPr>
                <a:t> </a:t>
              </a:r>
              <a:r>
                <a:rPr lang="en-US" sz="1080" b="1" kern="0" spc="-30">
                  <a:solidFill>
                    <a:srgbClr val="000000"/>
                  </a:solidFill>
                  <a:latin typeface="Arial" panose="020B0604020202020204" pitchFamily="34" charset="0"/>
                  <a:ea typeface="Arial MT"/>
                  <a:cs typeface="Arial MT"/>
                  <a:sym typeface="Calibri"/>
                </a:rPr>
                <a:t>to</a:t>
              </a:r>
              <a:endParaRPr lang="en-CI" sz="1320" kern="0">
                <a:solidFill>
                  <a:srgbClr val="000000"/>
                </a:solidFill>
                <a:latin typeface="Arial MT"/>
                <a:ea typeface="Arial MT"/>
                <a:cs typeface="Arial MT"/>
                <a:sym typeface="Calibri"/>
              </a:endParaRPr>
            </a:p>
          </p:txBody>
        </p:sp>
        <p:sp>
          <p:nvSpPr>
            <p:cNvPr id="31" name="Textbox 186">
              <a:extLst>
                <a:ext uri="{FF2B5EF4-FFF2-40B4-BE49-F238E27FC236}">
                  <a16:creationId xmlns:a16="http://schemas.microsoft.com/office/drawing/2014/main" id="{1E8B67C0-C972-D762-6623-8EF25BA77B20}"/>
                </a:ext>
              </a:extLst>
            </p:cNvPr>
            <p:cNvSpPr txBox="1"/>
            <p:nvPr/>
          </p:nvSpPr>
          <p:spPr>
            <a:xfrm>
              <a:off x="465796" y="2873071"/>
              <a:ext cx="1827530" cy="130175"/>
            </a:xfrm>
            <a:prstGeom prst="rect">
              <a:avLst/>
            </a:prstGeom>
          </p:spPr>
          <p:txBody>
            <a:bodyPr wrap="square" lIns="0" tIns="0" rIns="0" bIns="0" rtlCol="0">
              <a:noAutofit/>
            </a:bodyPr>
            <a:lstStyle/>
            <a:p>
              <a:pPr defTabSz="1097280" hangingPunct="0">
                <a:lnSpc>
                  <a:spcPts val="1224"/>
                </a:lnSpc>
                <a:tabLst>
                  <a:tab pos="696468" algn="l"/>
                </a:tabLst>
              </a:pPr>
              <a:r>
                <a:rPr lang="en-US" sz="1080" b="1" kern="0">
                  <a:solidFill>
                    <a:srgbClr val="000000"/>
                  </a:solidFill>
                  <a:latin typeface="Arial" panose="020B0604020202020204" pitchFamily="34" charset="0"/>
                  <a:ea typeface="Arial MT"/>
                  <a:cs typeface="Arial MT"/>
                  <a:sym typeface="Calibri"/>
                </a:rPr>
                <a:t>or</a:t>
              </a:r>
              <a:r>
                <a:rPr lang="en-US" sz="1080" b="1" kern="0" spc="24">
                  <a:solidFill>
                    <a:srgbClr val="000000"/>
                  </a:solidFill>
                  <a:latin typeface="Arial" panose="020B0604020202020204" pitchFamily="34" charset="0"/>
                  <a:ea typeface="Arial MT"/>
                  <a:cs typeface="Arial MT"/>
                  <a:sym typeface="Calibri"/>
                </a:rPr>
                <a:t> </a:t>
              </a:r>
              <a:r>
                <a:rPr lang="en-US" sz="1080" b="1" kern="0" spc="-24">
                  <a:solidFill>
                    <a:srgbClr val="000000"/>
                  </a:solidFill>
                  <a:latin typeface="Arial" panose="020B0604020202020204" pitchFamily="34" charset="0"/>
                  <a:ea typeface="Arial MT"/>
                  <a:cs typeface="Arial MT"/>
                  <a:sym typeface="Calibri"/>
                </a:rPr>
                <a:t>less</a:t>
              </a:r>
              <a:r>
                <a:rPr lang="en-US" sz="1080" b="1" kern="0">
                  <a:solidFill>
                    <a:srgbClr val="000000"/>
                  </a:solidFill>
                  <a:latin typeface="Arial" panose="020B0604020202020204" pitchFamily="34" charset="0"/>
                  <a:ea typeface="Arial MT"/>
                  <a:cs typeface="Arial MT"/>
                  <a:sym typeface="Calibri"/>
                </a:rPr>
                <a:t>	four</a:t>
              </a:r>
              <a:r>
                <a:rPr lang="en-US" sz="1080" b="1" kern="0" spc="12">
                  <a:solidFill>
                    <a:srgbClr val="000000"/>
                  </a:solidFill>
                  <a:latin typeface="Arial" panose="020B0604020202020204" pitchFamily="34" charset="0"/>
                  <a:ea typeface="Arial MT"/>
                  <a:cs typeface="Arial MT"/>
                  <a:sym typeface="Calibri"/>
                </a:rPr>
                <a:t> </a:t>
              </a:r>
              <a:r>
                <a:rPr lang="en-US" sz="1080" b="1" kern="0">
                  <a:solidFill>
                    <a:srgbClr val="000000"/>
                  </a:solidFill>
                  <a:latin typeface="Arial" panose="020B0604020202020204" pitchFamily="34" charset="0"/>
                  <a:ea typeface="Arial MT"/>
                  <a:cs typeface="Arial MT"/>
                  <a:sym typeface="Calibri"/>
                </a:rPr>
                <a:t>years</a:t>
              </a:r>
              <a:r>
                <a:rPr lang="en-US" sz="1080" b="1" kern="0" spc="222">
                  <a:solidFill>
                    <a:srgbClr val="000000"/>
                  </a:solidFill>
                  <a:latin typeface="Arial" panose="020B0604020202020204" pitchFamily="34" charset="0"/>
                  <a:ea typeface="Arial MT"/>
                  <a:cs typeface="Arial MT"/>
                  <a:sym typeface="Calibri"/>
                </a:rPr>
                <a:t>  </a:t>
              </a:r>
              <a:r>
                <a:rPr lang="en-US" sz="1080" b="1" kern="0">
                  <a:solidFill>
                    <a:srgbClr val="000000"/>
                  </a:solidFill>
                  <a:latin typeface="Arial" panose="020B0604020202020204" pitchFamily="34" charset="0"/>
                  <a:ea typeface="Arial MT"/>
                  <a:cs typeface="Arial MT"/>
                  <a:sym typeface="Calibri"/>
                </a:rPr>
                <a:t>nine</a:t>
              </a:r>
              <a:r>
                <a:rPr lang="en-US" sz="1080" b="1" kern="0" spc="30">
                  <a:solidFill>
                    <a:srgbClr val="000000"/>
                  </a:solidFill>
                  <a:latin typeface="Arial" panose="020B0604020202020204" pitchFamily="34" charset="0"/>
                  <a:ea typeface="Arial MT"/>
                  <a:cs typeface="Arial MT"/>
                  <a:sym typeface="Calibri"/>
                </a:rPr>
                <a:t> </a:t>
              </a:r>
              <a:r>
                <a:rPr lang="en-US" sz="1080" b="1" kern="0" spc="-12">
                  <a:solidFill>
                    <a:srgbClr val="000000"/>
                  </a:solidFill>
                  <a:latin typeface="Arial" panose="020B0604020202020204" pitchFamily="34" charset="0"/>
                  <a:ea typeface="Arial MT"/>
                  <a:cs typeface="Arial MT"/>
                  <a:sym typeface="Calibri"/>
                </a:rPr>
                <a:t>years</a:t>
              </a:r>
              <a:endParaRPr lang="en-CI" sz="1320" kern="0">
                <a:solidFill>
                  <a:srgbClr val="000000"/>
                </a:solidFill>
                <a:latin typeface="Arial MT"/>
                <a:ea typeface="Arial MT"/>
                <a:cs typeface="Arial MT"/>
                <a:sym typeface="Calibri"/>
              </a:endParaRPr>
            </a:p>
          </p:txBody>
        </p:sp>
        <p:sp>
          <p:nvSpPr>
            <p:cNvPr id="32" name="Textbox 187">
              <a:extLst>
                <a:ext uri="{FF2B5EF4-FFF2-40B4-BE49-F238E27FC236}">
                  <a16:creationId xmlns:a16="http://schemas.microsoft.com/office/drawing/2014/main" id="{65C1D6AA-E919-4F6D-8D0A-99CB9AB4D1E7}"/>
                </a:ext>
              </a:extLst>
            </p:cNvPr>
            <p:cNvSpPr txBox="1"/>
            <p:nvPr/>
          </p:nvSpPr>
          <p:spPr>
            <a:xfrm>
              <a:off x="2455376" y="2722992"/>
              <a:ext cx="1866264" cy="280035"/>
            </a:xfrm>
            <a:prstGeom prst="rect">
              <a:avLst/>
            </a:prstGeom>
          </p:spPr>
          <p:txBody>
            <a:bodyPr wrap="square" lIns="0" tIns="0" rIns="0" bIns="0" rtlCol="0">
              <a:noAutofit/>
            </a:bodyPr>
            <a:lstStyle/>
            <a:p>
              <a:pPr marL="80772" marR="13716" indent="-81534" defTabSz="1097280" hangingPunct="0">
                <a:lnSpc>
                  <a:spcPct val="113000"/>
                </a:lnSpc>
                <a:tabLst>
                  <a:tab pos="806958" algn="l"/>
                  <a:tab pos="888492" algn="l"/>
                  <a:tab pos="1515618" algn="l"/>
                  <a:tab pos="1695450" algn="l"/>
                </a:tabLst>
              </a:pPr>
              <a:r>
                <a:rPr lang="en-US" sz="1080" b="1" kern="0">
                  <a:solidFill>
                    <a:srgbClr val="000000"/>
                  </a:solidFill>
                  <a:latin typeface="Arial" panose="020B0604020202020204" pitchFamily="34" charset="0"/>
                  <a:ea typeface="Arial MT"/>
                  <a:cs typeface="Arial MT"/>
                  <a:sym typeface="Calibri"/>
                </a:rPr>
                <a:t>10 to 19	20 to 29	30</a:t>
              </a:r>
              <a:r>
                <a:rPr lang="en-US" sz="1080" b="1" kern="0" spc="-90">
                  <a:solidFill>
                    <a:srgbClr val="000000"/>
                  </a:solidFill>
                  <a:latin typeface="Arial" panose="020B0604020202020204" pitchFamily="34" charset="0"/>
                  <a:ea typeface="Arial MT"/>
                  <a:cs typeface="Arial MT"/>
                  <a:sym typeface="Calibri"/>
                </a:rPr>
                <a:t> </a:t>
              </a:r>
              <a:r>
                <a:rPr lang="en-US" sz="1080" b="1" kern="0">
                  <a:solidFill>
                    <a:srgbClr val="000000"/>
                  </a:solidFill>
                  <a:latin typeface="Arial" panose="020B0604020202020204" pitchFamily="34" charset="0"/>
                  <a:ea typeface="Arial MT"/>
                  <a:cs typeface="Arial MT"/>
                  <a:sym typeface="Calibri"/>
                </a:rPr>
                <a:t>or</a:t>
              </a:r>
              <a:r>
                <a:rPr lang="en-US" sz="1080" b="1" kern="0" spc="-78">
                  <a:solidFill>
                    <a:srgbClr val="000000"/>
                  </a:solidFill>
                  <a:latin typeface="Arial" panose="020B0604020202020204" pitchFamily="34" charset="0"/>
                  <a:ea typeface="Arial MT"/>
                  <a:cs typeface="Arial MT"/>
                  <a:sym typeface="Calibri"/>
                </a:rPr>
                <a:t> </a:t>
              </a:r>
              <a:r>
                <a:rPr lang="en-US" sz="1080" b="1" kern="0">
                  <a:solidFill>
                    <a:srgbClr val="000000"/>
                  </a:solidFill>
                  <a:latin typeface="Arial" panose="020B0604020202020204" pitchFamily="34" charset="0"/>
                  <a:ea typeface="Arial MT"/>
                  <a:cs typeface="Arial MT"/>
                  <a:sym typeface="Calibri"/>
                </a:rPr>
                <a:t>more </a:t>
              </a:r>
              <a:r>
                <a:rPr lang="en-US" sz="1080" b="1" kern="0" spc="-12">
                  <a:solidFill>
                    <a:srgbClr val="000000"/>
                  </a:solidFill>
                  <a:latin typeface="Arial" panose="020B0604020202020204" pitchFamily="34" charset="0"/>
                  <a:ea typeface="Arial MT"/>
                  <a:cs typeface="Arial MT"/>
                  <a:sym typeface="Calibri"/>
                </a:rPr>
                <a:t>years</a:t>
              </a:r>
              <a:r>
                <a:rPr lang="en-US" sz="1080" b="1" kern="0">
                  <a:solidFill>
                    <a:srgbClr val="000000"/>
                  </a:solidFill>
                  <a:latin typeface="Arial" panose="020B0604020202020204" pitchFamily="34" charset="0"/>
                  <a:ea typeface="Arial MT"/>
                  <a:cs typeface="Arial MT"/>
                  <a:sym typeface="Calibri"/>
                </a:rPr>
                <a:t>		</a:t>
              </a:r>
              <a:r>
                <a:rPr lang="en-US" sz="1080" b="1" kern="0" spc="-12">
                  <a:solidFill>
                    <a:srgbClr val="000000"/>
                  </a:solidFill>
                  <a:latin typeface="Arial" panose="020B0604020202020204" pitchFamily="34" charset="0"/>
                  <a:ea typeface="Arial MT"/>
                  <a:cs typeface="Arial MT"/>
                  <a:sym typeface="Calibri"/>
                </a:rPr>
                <a:t>years</a:t>
              </a:r>
              <a:r>
                <a:rPr lang="en-US" sz="1080" b="1" kern="0">
                  <a:solidFill>
                    <a:srgbClr val="000000"/>
                  </a:solidFill>
                  <a:latin typeface="Arial" panose="020B0604020202020204" pitchFamily="34" charset="0"/>
                  <a:ea typeface="Arial MT"/>
                  <a:cs typeface="Arial MT"/>
                  <a:sym typeface="Calibri"/>
                </a:rPr>
                <a:t>		</a:t>
              </a:r>
              <a:r>
                <a:rPr lang="en-US" sz="1080" b="1" kern="0" spc="-12">
                  <a:solidFill>
                    <a:srgbClr val="000000"/>
                  </a:solidFill>
                  <a:latin typeface="Arial" panose="020B0604020202020204" pitchFamily="34" charset="0"/>
                  <a:ea typeface="Arial MT"/>
                  <a:cs typeface="Arial MT"/>
                  <a:sym typeface="Calibri"/>
                </a:rPr>
                <a:t>years</a:t>
              </a:r>
              <a:endParaRPr lang="en-CI" sz="1320" kern="0">
                <a:solidFill>
                  <a:srgbClr val="000000"/>
                </a:solidFill>
                <a:latin typeface="Arial MT"/>
                <a:ea typeface="Arial MT"/>
                <a:cs typeface="Arial MT"/>
                <a:sym typeface="Calibri"/>
              </a:endParaRPr>
            </a:p>
          </p:txBody>
        </p:sp>
      </p:grpSp>
    </p:spTree>
    <p:extLst>
      <p:ext uri="{BB962C8B-B14F-4D97-AF65-F5344CB8AC3E}">
        <p14:creationId xmlns:p14="http://schemas.microsoft.com/office/powerpoint/2010/main" val="3029094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853ED-1427-0FCE-E6A4-5D68174AC023}"/>
              </a:ext>
            </a:extLst>
          </p:cNvPr>
          <p:cNvSpPr>
            <a:spLocks noGrp="1"/>
          </p:cNvSpPr>
          <p:nvPr>
            <p:ph type="title"/>
          </p:nvPr>
        </p:nvSpPr>
        <p:spPr/>
        <p:txBody>
          <a:bodyPr>
            <a:normAutofit/>
          </a:bodyPr>
          <a:lstStyle/>
          <a:p>
            <a:pPr algn="ctr"/>
            <a:r>
              <a:rPr lang="en-US" dirty="0">
                <a:solidFill>
                  <a:srgbClr val="FF0000"/>
                </a:solidFill>
                <a:latin typeface="Arial Rounded MT Bold" panose="020F0704030504030204" pitchFamily="34" charset="77"/>
              </a:rPr>
              <a:t>Held a Volunteer Leadership Role in the Adventist Church</a:t>
            </a:r>
            <a:endParaRPr lang="en-CI" dirty="0">
              <a:solidFill>
                <a:srgbClr val="FF0000"/>
              </a:solidFill>
              <a:latin typeface="Arial Rounded MT Bold" panose="020F0704030504030204" pitchFamily="34" charset="77"/>
            </a:endParaRPr>
          </a:p>
        </p:txBody>
      </p:sp>
      <p:sp>
        <p:nvSpPr>
          <p:cNvPr id="4" name="Content Placeholder 3">
            <a:extLst>
              <a:ext uri="{FF2B5EF4-FFF2-40B4-BE49-F238E27FC236}">
                <a16:creationId xmlns:a16="http://schemas.microsoft.com/office/drawing/2014/main" id="{8D0974B8-1ACC-A698-8FCF-07069A62199D}"/>
              </a:ext>
            </a:extLst>
          </p:cNvPr>
          <p:cNvSpPr>
            <a:spLocks noGrp="1"/>
          </p:cNvSpPr>
          <p:nvPr>
            <p:ph sz="half" idx="2"/>
          </p:nvPr>
        </p:nvSpPr>
        <p:spPr/>
        <p:txBody>
          <a:bodyPr>
            <a:normAutofit lnSpcReduction="10000"/>
          </a:bodyPr>
          <a:lstStyle/>
          <a:p>
            <a:pPr>
              <a:lnSpc>
                <a:spcPct val="100000"/>
              </a:lnSpc>
            </a:pPr>
            <a:r>
              <a:rPr lang="en-US" sz="2160" dirty="0">
                <a:highlight>
                  <a:srgbClr val="00FF00"/>
                </a:highlight>
                <a:latin typeface="Arial Rounded MT Bold" panose="020F0704030504030204" pitchFamily="34" charset="77"/>
                <a:ea typeface="Arial MT"/>
                <a:cs typeface="Arial MT"/>
              </a:rPr>
              <a:t>Less</a:t>
            </a:r>
            <a:r>
              <a:rPr lang="en-US" sz="2160" spc="-24" dirty="0">
                <a:highlight>
                  <a:srgbClr val="00FF00"/>
                </a:highlight>
                <a:latin typeface="Arial Rounded MT Bold" panose="020F0704030504030204" pitchFamily="34" charset="77"/>
                <a:ea typeface="Arial MT"/>
                <a:cs typeface="Arial MT"/>
              </a:rPr>
              <a:t> </a:t>
            </a:r>
            <a:r>
              <a:rPr lang="en-US" sz="2160" dirty="0">
                <a:highlight>
                  <a:srgbClr val="00FF00"/>
                </a:highlight>
                <a:latin typeface="Arial Rounded MT Bold" panose="020F0704030504030204" pitchFamily="34" charset="77"/>
                <a:ea typeface="Arial MT"/>
                <a:cs typeface="Arial MT"/>
              </a:rPr>
              <a:t>than</a:t>
            </a:r>
            <a:r>
              <a:rPr lang="en-US" sz="2160" spc="-30" dirty="0">
                <a:highlight>
                  <a:srgbClr val="00FF00"/>
                </a:highlight>
                <a:latin typeface="Arial Rounded MT Bold" panose="020F0704030504030204" pitchFamily="34" charset="77"/>
                <a:ea typeface="Arial MT"/>
                <a:cs typeface="Arial MT"/>
              </a:rPr>
              <a:t> </a:t>
            </a:r>
            <a:r>
              <a:rPr lang="en-US" sz="2160" dirty="0">
                <a:highlight>
                  <a:srgbClr val="00FF00"/>
                </a:highlight>
                <a:latin typeface="Arial Rounded MT Bold" panose="020F0704030504030204" pitchFamily="34" charset="77"/>
                <a:ea typeface="Arial MT"/>
                <a:cs typeface="Arial MT"/>
              </a:rPr>
              <a:t>one</a:t>
            </a:r>
            <a:r>
              <a:rPr lang="en-US" sz="2160" spc="-30" dirty="0">
                <a:highlight>
                  <a:srgbClr val="00FF00"/>
                </a:highlight>
                <a:latin typeface="Arial Rounded MT Bold" panose="020F0704030504030204" pitchFamily="34" charset="77"/>
                <a:ea typeface="Arial MT"/>
                <a:cs typeface="Arial MT"/>
              </a:rPr>
              <a:t> </a:t>
            </a:r>
            <a:r>
              <a:rPr lang="en-US" sz="2160" dirty="0">
                <a:highlight>
                  <a:srgbClr val="00FF00"/>
                </a:highlight>
                <a:latin typeface="Arial Rounded MT Bold" panose="020F0704030504030204" pitchFamily="34" charset="77"/>
                <a:ea typeface="Arial MT"/>
                <a:cs typeface="Arial MT"/>
              </a:rPr>
              <a:t>in</a:t>
            </a:r>
            <a:r>
              <a:rPr lang="en-US" sz="2160" spc="-30" dirty="0">
                <a:highlight>
                  <a:srgbClr val="00FF00"/>
                </a:highlight>
                <a:latin typeface="Arial Rounded MT Bold" panose="020F0704030504030204" pitchFamily="34" charset="77"/>
                <a:ea typeface="Arial MT"/>
                <a:cs typeface="Arial MT"/>
              </a:rPr>
              <a:t> </a:t>
            </a:r>
            <a:r>
              <a:rPr lang="en-US" sz="2160" dirty="0">
                <a:highlight>
                  <a:srgbClr val="00FF00"/>
                </a:highlight>
                <a:latin typeface="Arial Rounded MT Bold" panose="020F0704030504030204" pitchFamily="34" charset="77"/>
                <a:ea typeface="Arial MT"/>
                <a:cs typeface="Arial MT"/>
              </a:rPr>
              <a:t>five</a:t>
            </a:r>
            <a:r>
              <a:rPr lang="en-US" sz="2160" spc="-30" dirty="0">
                <a:highlight>
                  <a:srgbClr val="00FF00"/>
                </a:highlight>
                <a:latin typeface="Arial Rounded MT Bold" panose="020F0704030504030204" pitchFamily="34" charset="77"/>
                <a:ea typeface="Arial MT"/>
                <a:cs typeface="Arial MT"/>
              </a:rPr>
              <a:t> </a:t>
            </a:r>
            <a:r>
              <a:rPr lang="en-US" sz="2160" dirty="0">
                <a:latin typeface="Arial Rounded MT Bold" panose="020F0704030504030204" pitchFamily="34" charset="77"/>
                <a:ea typeface="Arial MT"/>
                <a:cs typeface="Arial MT"/>
              </a:rPr>
              <a:t>former</a:t>
            </a:r>
            <a:r>
              <a:rPr lang="en-US" sz="2160" spc="-24" dirty="0">
                <a:latin typeface="Arial Rounded MT Bold" panose="020F0704030504030204" pitchFamily="34" charset="77"/>
                <a:ea typeface="Arial MT"/>
                <a:cs typeface="Arial MT"/>
              </a:rPr>
              <a:t> </a:t>
            </a:r>
            <a:r>
              <a:rPr lang="en-US" sz="2160" dirty="0">
                <a:latin typeface="Arial Rounded MT Bold" panose="020F0704030504030204" pitchFamily="34" charset="77"/>
                <a:ea typeface="Arial MT"/>
                <a:cs typeface="Arial MT"/>
              </a:rPr>
              <a:t>and</a:t>
            </a:r>
            <a:r>
              <a:rPr lang="en-US" sz="2160" spc="-30" dirty="0">
                <a:latin typeface="Arial Rounded MT Bold" panose="020F0704030504030204" pitchFamily="34" charset="77"/>
                <a:ea typeface="Arial MT"/>
                <a:cs typeface="Arial MT"/>
              </a:rPr>
              <a:t> </a:t>
            </a:r>
            <a:r>
              <a:rPr lang="en-US" sz="2160" dirty="0">
                <a:latin typeface="Arial Rounded MT Bold" panose="020F0704030504030204" pitchFamily="34" charset="77"/>
                <a:ea typeface="Arial MT"/>
                <a:cs typeface="Arial MT"/>
              </a:rPr>
              <a:t>inactive</a:t>
            </a:r>
            <a:r>
              <a:rPr lang="en-US" sz="2160" spc="-36" dirty="0">
                <a:latin typeface="Arial Rounded MT Bold" panose="020F0704030504030204" pitchFamily="34" charset="77"/>
                <a:ea typeface="Arial MT"/>
                <a:cs typeface="Arial MT"/>
              </a:rPr>
              <a:t> </a:t>
            </a:r>
            <a:r>
              <a:rPr lang="en-US" sz="2160" dirty="0">
                <a:latin typeface="Arial Rounded MT Bold" panose="020F0704030504030204" pitchFamily="34" charset="77"/>
                <a:ea typeface="Arial MT"/>
                <a:cs typeface="Arial MT"/>
              </a:rPr>
              <a:t>members</a:t>
            </a:r>
            <a:r>
              <a:rPr lang="en-US" sz="2160" spc="-24" dirty="0">
                <a:latin typeface="Arial Rounded MT Bold" panose="020F0704030504030204" pitchFamily="34" charset="77"/>
                <a:ea typeface="Arial MT"/>
                <a:cs typeface="Arial MT"/>
              </a:rPr>
              <a:t> </a:t>
            </a:r>
            <a:r>
              <a:rPr lang="en-US" sz="2160" dirty="0">
                <a:latin typeface="Arial Rounded MT Bold" panose="020F0704030504030204" pitchFamily="34" charset="77"/>
                <a:ea typeface="Arial MT"/>
                <a:cs typeface="Arial MT"/>
              </a:rPr>
              <a:t>have</a:t>
            </a:r>
            <a:r>
              <a:rPr lang="en-US" sz="2160" spc="-24" dirty="0">
                <a:latin typeface="Arial Rounded MT Bold" panose="020F0704030504030204" pitchFamily="34" charset="77"/>
                <a:ea typeface="Arial MT"/>
                <a:cs typeface="Arial MT"/>
              </a:rPr>
              <a:t> </a:t>
            </a:r>
            <a:r>
              <a:rPr lang="en-US" sz="2160" dirty="0">
                <a:latin typeface="Arial Rounded MT Bold" panose="020F0704030504030204" pitchFamily="34" charset="77"/>
                <a:ea typeface="Arial MT"/>
                <a:cs typeface="Arial MT"/>
              </a:rPr>
              <a:t>ever</a:t>
            </a:r>
            <a:r>
              <a:rPr lang="en-US" sz="2160" spc="-24" dirty="0">
                <a:latin typeface="Arial Rounded MT Bold" panose="020F0704030504030204" pitchFamily="34" charset="77"/>
                <a:ea typeface="Arial MT"/>
                <a:cs typeface="Arial MT"/>
              </a:rPr>
              <a:t> </a:t>
            </a:r>
            <a:r>
              <a:rPr lang="en-US" sz="2160" dirty="0">
                <a:latin typeface="Arial Rounded MT Bold" panose="020F0704030504030204" pitchFamily="34" charset="77"/>
                <a:ea typeface="Arial MT"/>
                <a:cs typeface="Arial MT"/>
              </a:rPr>
              <a:t>served</a:t>
            </a:r>
            <a:r>
              <a:rPr lang="en-US" sz="2160" spc="-24" dirty="0">
                <a:latin typeface="Arial Rounded MT Bold" panose="020F0704030504030204" pitchFamily="34" charset="77"/>
                <a:ea typeface="Arial MT"/>
                <a:cs typeface="Arial MT"/>
              </a:rPr>
              <a:t> </a:t>
            </a:r>
            <a:r>
              <a:rPr lang="en-US" sz="2160" dirty="0">
                <a:latin typeface="Arial Rounded MT Bold" panose="020F0704030504030204" pitchFamily="34" charset="77"/>
                <a:ea typeface="Arial MT"/>
                <a:cs typeface="Arial MT"/>
              </a:rPr>
              <a:t>as</a:t>
            </a:r>
            <a:r>
              <a:rPr lang="en-US" sz="2160" spc="-24" dirty="0">
                <a:latin typeface="Arial Rounded MT Bold" panose="020F0704030504030204" pitchFamily="34" charset="77"/>
                <a:ea typeface="Arial MT"/>
                <a:cs typeface="Arial MT"/>
              </a:rPr>
              <a:t> </a:t>
            </a:r>
            <a:r>
              <a:rPr lang="en-US" sz="2160" dirty="0">
                <a:latin typeface="Arial Rounded MT Bold" panose="020F0704030504030204" pitchFamily="34" charset="77"/>
                <a:ea typeface="Arial MT"/>
                <a:cs typeface="Arial MT"/>
              </a:rPr>
              <a:t>a</a:t>
            </a:r>
            <a:r>
              <a:rPr lang="en-US" sz="2160" spc="-24" dirty="0">
                <a:latin typeface="Arial Rounded MT Bold" panose="020F0704030504030204" pitchFamily="34" charset="77"/>
                <a:ea typeface="Arial MT"/>
                <a:cs typeface="Arial MT"/>
              </a:rPr>
              <a:t> </a:t>
            </a:r>
            <a:r>
              <a:rPr lang="en-US" sz="2160" dirty="0">
                <a:latin typeface="Arial Rounded MT Bold" panose="020F0704030504030204" pitchFamily="34" charset="77"/>
                <a:ea typeface="Arial MT"/>
                <a:cs typeface="Arial MT"/>
              </a:rPr>
              <a:t>local church officer or held some other volunteer position in the Seventh-day Adventist Church. A number of surveys in North America and other world divisions have resulted in a significantly higher percentage among active members.</a:t>
            </a:r>
            <a:r>
              <a:rPr lang="en-US" sz="2160" spc="-36" dirty="0">
                <a:latin typeface="Arial Rounded MT Bold" panose="020F0704030504030204" pitchFamily="34" charset="77"/>
                <a:ea typeface="Arial MT"/>
                <a:cs typeface="Arial MT"/>
              </a:rPr>
              <a:t> </a:t>
            </a:r>
            <a:r>
              <a:rPr lang="en-US" sz="2160" dirty="0">
                <a:highlight>
                  <a:srgbClr val="FFFF00"/>
                </a:highlight>
                <a:latin typeface="Arial Rounded MT Bold" panose="020F0704030504030204" pitchFamily="34" charset="77"/>
                <a:ea typeface="Arial MT"/>
                <a:cs typeface="Arial MT"/>
              </a:rPr>
              <a:t>This</a:t>
            </a:r>
            <a:r>
              <a:rPr lang="en-US" sz="2160" spc="-36" dirty="0">
                <a:highlight>
                  <a:srgbClr val="FFFF00"/>
                </a:highlight>
                <a:latin typeface="Arial Rounded MT Bold" panose="020F0704030504030204" pitchFamily="34" charset="77"/>
                <a:ea typeface="Arial MT"/>
                <a:cs typeface="Arial MT"/>
              </a:rPr>
              <a:t> </a:t>
            </a:r>
            <a:r>
              <a:rPr lang="en-US" sz="2160" dirty="0">
                <a:highlight>
                  <a:srgbClr val="FFFF00"/>
                </a:highlight>
                <a:latin typeface="Arial Rounded MT Bold" panose="020F0704030504030204" pitchFamily="34" charset="77"/>
                <a:ea typeface="Arial MT"/>
                <a:cs typeface="Arial MT"/>
              </a:rPr>
              <a:t>suggests</a:t>
            </a:r>
            <a:r>
              <a:rPr lang="en-US" sz="2160" spc="-36" dirty="0">
                <a:highlight>
                  <a:srgbClr val="FFFF00"/>
                </a:highlight>
                <a:latin typeface="Arial Rounded MT Bold" panose="020F0704030504030204" pitchFamily="34" charset="77"/>
                <a:ea typeface="Arial MT"/>
                <a:cs typeface="Arial MT"/>
              </a:rPr>
              <a:t> </a:t>
            </a:r>
            <a:r>
              <a:rPr lang="en-US" sz="2160" dirty="0">
                <a:highlight>
                  <a:srgbClr val="FFFF00"/>
                </a:highlight>
                <a:latin typeface="Arial Rounded MT Bold" panose="020F0704030504030204" pitchFamily="34" charset="77"/>
                <a:ea typeface="Arial MT"/>
                <a:cs typeface="Arial MT"/>
              </a:rPr>
              <a:t>that</a:t>
            </a:r>
            <a:r>
              <a:rPr lang="en-US" sz="2160" spc="-36" dirty="0">
                <a:highlight>
                  <a:srgbClr val="FFFF00"/>
                </a:highlight>
                <a:latin typeface="Arial Rounded MT Bold" panose="020F0704030504030204" pitchFamily="34" charset="77"/>
                <a:ea typeface="Arial MT"/>
                <a:cs typeface="Arial MT"/>
              </a:rPr>
              <a:t> </a:t>
            </a:r>
            <a:r>
              <a:rPr lang="en-US" sz="2160" dirty="0">
                <a:highlight>
                  <a:srgbClr val="FFFF00"/>
                </a:highlight>
                <a:latin typeface="Arial Rounded MT Bold" panose="020F0704030504030204" pitchFamily="34" charset="77"/>
                <a:ea typeface="Arial MT"/>
                <a:cs typeface="Arial MT"/>
              </a:rPr>
              <a:t>there</a:t>
            </a:r>
            <a:r>
              <a:rPr lang="en-US" sz="2160" spc="-36" dirty="0">
                <a:highlight>
                  <a:srgbClr val="FFFF00"/>
                </a:highlight>
                <a:latin typeface="Arial Rounded MT Bold" panose="020F0704030504030204" pitchFamily="34" charset="77"/>
                <a:ea typeface="Arial MT"/>
                <a:cs typeface="Arial MT"/>
              </a:rPr>
              <a:t> </a:t>
            </a:r>
            <a:r>
              <a:rPr lang="en-US" sz="2160" dirty="0">
                <a:highlight>
                  <a:srgbClr val="FFFF00"/>
                </a:highlight>
                <a:latin typeface="Arial Rounded MT Bold" panose="020F0704030504030204" pitchFamily="34" charset="77"/>
                <a:ea typeface="Arial MT"/>
                <a:cs typeface="Arial MT"/>
              </a:rPr>
              <a:t>may</a:t>
            </a:r>
            <a:r>
              <a:rPr lang="en-US" sz="2160" spc="-36" dirty="0">
                <a:highlight>
                  <a:srgbClr val="FFFF00"/>
                </a:highlight>
                <a:latin typeface="Arial Rounded MT Bold" panose="020F0704030504030204" pitchFamily="34" charset="77"/>
                <a:ea typeface="Arial MT"/>
                <a:cs typeface="Arial MT"/>
              </a:rPr>
              <a:t> </a:t>
            </a:r>
            <a:r>
              <a:rPr lang="en-US" sz="2160" dirty="0">
                <a:highlight>
                  <a:srgbClr val="FFFF00"/>
                </a:highlight>
                <a:latin typeface="Arial Rounded MT Bold" panose="020F0704030504030204" pitchFamily="34" charset="77"/>
                <a:ea typeface="Arial MT"/>
                <a:cs typeface="Arial MT"/>
              </a:rPr>
              <a:t>be</a:t>
            </a:r>
            <a:r>
              <a:rPr lang="en-US" sz="2160" spc="-36" dirty="0">
                <a:highlight>
                  <a:srgbClr val="FFFF00"/>
                </a:highlight>
                <a:latin typeface="Arial Rounded MT Bold" panose="020F0704030504030204" pitchFamily="34" charset="77"/>
                <a:ea typeface="Arial MT"/>
                <a:cs typeface="Arial MT"/>
              </a:rPr>
              <a:t> </a:t>
            </a:r>
            <a:r>
              <a:rPr lang="en-US" sz="2160" dirty="0">
                <a:highlight>
                  <a:srgbClr val="FFFF00"/>
                </a:highlight>
                <a:latin typeface="Arial Rounded MT Bold" panose="020F0704030504030204" pitchFamily="34" charset="77"/>
                <a:ea typeface="Arial MT"/>
                <a:cs typeface="Arial MT"/>
              </a:rPr>
              <a:t>some</a:t>
            </a:r>
            <a:r>
              <a:rPr lang="en-US" sz="2160" spc="-36" dirty="0">
                <a:highlight>
                  <a:srgbClr val="FFFF00"/>
                </a:highlight>
                <a:latin typeface="Arial Rounded MT Bold" panose="020F0704030504030204" pitchFamily="34" charset="77"/>
                <a:ea typeface="Arial MT"/>
                <a:cs typeface="Arial MT"/>
              </a:rPr>
              <a:t> </a:t>
            </a:r>
            <a:r>
              <a:rPr lang="en-US" sz="2160" dirty="0">
                <a:highlight>
                  <a:srgbClr val="FFFF00"/>
                </a:highlight>
                <a:latin typeface="Arial Rounded MT Bold" panose="020F0704030504030204" pitchFamily="34" charset="77"/>
                <a:ea typeface="Arial MT"/>
                <a:cs typeface="Arial MT"/>
              </a:rPr>
              <a:t>correlation</a:t>
            </a:r>
            <a:r>
              <a:rPr lang="en-US" sz="2160" spc="-36" dirty="0">
                <a:highlight>
                  <a:srgbClr val="FFFF00"/>
                </a:highlight>
                <a:latin typeface="Arial Rounded MT Bold" panose="020F0704030504030204" pitchFamily="34" charset="77"/>
                <a:ea typeface="Arial MT"/>
                <a:cs typeface="Arial MT"/>
              </a:rPr>
              <a:t> </a:t>
            </a:r>
            <a:r>
              <a:rPr lang="en-US" sz="2160" dirty="0">
                <a:highlight>
                  <a:srgbClr val="FFFF00"/>
                </a:highlight>
                <a:latin typeface="Arial Rounded MT Bold" panose="020F0704030504030204" pitchFamily="34" charset="77"/>
                <a:ea typeface="Arial MT"/>
                <a:cs typeface="Arial MT"/>
              </a:rPr>
              <a:t>between</a:t>
            </a:r>
            <a:r>
              <a:rPr lang="en-US" sz="2160" spc="-36" dirty="0">
                <a:highlight>
                  <a:srgbClr val="FFFF00"/>
                </a:highlight>
                <a:latin typeface="Arial Rounded MT Bold" panose="020F0704030504030204" pitchFamily="34" charset="77"/>
                <a:ea typeface="Arial MT"/>
                <a:cs typeface="Arial MT"/>
              </a:rPr>
              <a:t> </a:t>
            </a:r>
            <a:r>
              <a:rPr lang="en-US" sz="2160" dirty="0">
                <a:highlight>
                  <a:srgbClr val="FFFF00"/>
                </a:highlight>
                <a:latin typeface="Arial Rounded MT Bold" panose="020F0704030504030204" pitchFamily="34" charset="77"/>
                <a:ea typeface="Arial MT"/>
                <a:cs typeface="Arial MT"/>
              </a:rPr>
              <a:t>involving members in volunteer work for the church and retention</a:t>
            </a:r>
            <a:r>
              <a:rPr lang="en-US" sz="2160" dirty="0">
                <a:latin typeface="Arial Rounded MT Bold" panose="020F0704030504030204" pitchFamily="34" charset="77"/>
                <a:ea typeface="Arial MT"/>
                <a:cs typeface="Arial MT"/>
              </a:rPr>
              <a:t>. Further research will be necessary to confirm this possibility and qualitative research will be necessary to understand the dynamics involved. Correlation, if it exists, is not proof of causation.</a:t>
            </a:r>
            <a:endParaRPr lang="en-CI" sz="2160" dirty="0">
              <a:latin typeface="Arial Rounded MT Bold" panose="020F0704030504030204" pitchFamily="34" charset="77"/>
              <a:ea typeface="Arial MT"/>
              <a:cs typeface="Arial MT"/>
            </a:endParaRPr>
          </a:p>
        </p:txBody>
      </p:sp>
      <p:grpSp>
        <p:nvGrpSpPr>
          <p:cNvPr id="5" name="Group 4">
            <a:extLst>
              <a:ext uri="{FF2B5EF4-FFF2-40B4-BE49-F238E27FC236}">
                <a16:creationId xmlns:a16="http://schemas.microsoft.com/office/drawing/2014/main" id="{0695FF15-9A13-8FE7-D873-787735093592}"/>
              </a:ext>
            </a:extLst>
          </p:cNvPr>
          <p:cNvGrpSpPr>
            <a:grpSpLocks/>
          </p:cNvGrpSpPr>
          <p:nvPr/>
        </p:nvGrpSpPr>
        <p:grpSpPr>
          <a:xfrm>
            <a:off x="1005840" y="2709863"/>
            <a:ext cx="5577840" cy="4183380"/>
            <a:chOff x="4762" y="4762"/>
            <a:chExt cx="4648200" cy="3486150"/>
          </a:xfrm>
        </p:grpSpPr>
        <p:pic>
          <p:nvPicPr>
            <p:cNvPr id="6" name="Image 189">
              <a:extLst>
                <a:ext uri="{FF2B5EF4-FFF2-40B4-BE49-F238E27FC236}">
                  <a16:creationId xmlns:a16="http://schemas.microsoft.com/office/drawing/2014/main" id="{B028F3C4-ED5D-D6D3-8DD4-08A2DE1B9308}"/>
                </a:ext>
              </a:extLst>
            </p:cNvPr>
            <p:cNvPicPr/>
            <p:nvPr/>
          </p:nvPicPr>
          <p:blipFill>
            <a:blip r:embed="rId2" cstate="print"/>
            <a:stretch>
              <a:fillRect/>
            </a:stretch>
          </p:blipFill>
          <p:spPr>
            <a:xfrm>
              <a:off x="1077525" y="839781"/>
              <a:ext cx="2498102" cy="2255786"/>
            </a:xfrm>
            <a:prstGeom prst="rect">
              <a:avLst/>
            </a:prstGeom>
          </p:spPr>
        </p:pic>
        <p:sp>
          <p:nvSpPr>
            <p:cNvPr id="7" name="Textbox 190">
              <a:extLst>
                <a:ext uri="{FF2B5EF4-FFF2-40B4-BE49-F238E27FC236}">
                  <a16:creationId xmlns:a16="http://schemas.microsoft.com/office/drawing/2014/main" id="{7172B9FB-BC48-F51F-A80D-008146A954BF}"/>
                </a:ext>
              </a:extLst>
            </p:cNvPr>
            <p:cNvSpPr txBox="1"/>
            <p:nvPr/>
          </p:nvSpPr>
          <p:spPr>
            <a:xfrm>
              <a:off x="4762" y="4762"/>
              <a:ext cx="4648200" cy="3486150"/>
            </a:xfrm>
            <a:prstGeom prst="rect">
              <a:avLst/>
            </a:prstGeom>
            <a:ln w="9525">
              <a:solidFill>
                <a:srgbClr val="000000"/>
              </a:solidFill>
              <a:prstDash val="solid"/>
            </a:ln>
          </p:spPr>
          <p:txBody>
            <a:bodyPr wrap="square" lIns="0" tIns="0" rIns="0" bIns="0" rtlCol="0">
              <a:noAutofit/>
            </a:bodyPr>
            <a:lstStyle/>
            <a:p>
              <a:pPr marL="391668" marR="391668" algn="ctr" defTabSz="1097280" hangingPunct="0">
                <a:lnSpc>
                  <a:spcPct val="105000"/>
                </a:lnSpc>
                <a:spcBef>
                  <a:spcPts val="1206"/>
                </a:spcBef>
              </a:pPr>
              <a:r>
                <a:rPr lang="en-US" sz="2400" kern="0" dirty="0">
                  <a:solidFill>
                    <a:srgbClr val="000000"/>
                  </a:solidFill>
                  <a:latin typeface="Arial MT"/>
                  <a:ea typeface="Arial MT"/>
                  <a:cs typeface="Arial MT"/>
                  <a:sym typeface="Calibri"/>
                </a:rPr>
                <a:t>Held a Volunteer Leadership Role in the Adventist Church</a:t>
              </a:r>
              <a:endParaRPr lang="en-CI" sz="1320" kern="0" dirty="0">
                <a:solidFill>
                  <a:srgbClr val="000000"/>
                </a:solidFill>
                <a:latin typeface="Arial MT"/>
                <a:ea typeface="Arial MT"/>
                <a:cs typeface="Arial MT"/>
                <a:sym typeface="Calibri"/>
              </a:endParaRPr>
            </a:p>
            <a:p>
              <a:pPr defTabSz="1097280" hangingPunct="0">
                <a:spcBef>
                  <a:spcPts val="1374"/>
                </a:spcBef>
              </a:pPr>
              <a:r>
                <a:rPr lang="en-US" sz="2400" kern="0" dirty="0">
                  <a:solidFill>
                    <a:srgbClr val="000000"/>
                  </a:solidFill>
                  <a:latin typeface="Arial MT"/>
                  <a:ea typeface="Arial MT"/>
                  <a:cs typeface="Arial MT"/>
                  <a:sym typeface="Calibri"/>
                </a:rPr>
                <a:t> </a:t>
              </a:r>
              <a:endParaRPr lang="en-CI" sz="1320" kern="0" dirty="0">
                <a:solidFill>
                  <a:srgbClr val="000000"/>
                </a:solidFill>
                <a:latin typeface="Arial MT"/>
                <a:ea typeface="Arial MT"/>
                <a:cs typeface="Arial MT"/>
                <a:sym typeface="Calibri"/>
              </a:endParaRPr>
            </a:p>
            <a:p>
              <a:pPr marL="3195828" marR="2119122" indent="-14478" algn="ctr" defTabSz="1097280" hangingPunct="0">
                <a:lnSpc>
                  <a:spcPct val="111000"/>
                </a:lnSpc>
              </a:pPr>
              <a:r>
                <a:rPr lang="en-US" sz="960" b="1" kern="0" spc="-24" dirty="0">
                  <a:solidFill>
                    <a:srgbClr val="000000"/>
                  </a:solidFill>
                  <a:latin typeface="Arial" panose="020B0604020202020204" pitchFamily="34" charset="0"/>
                  <a:ea typeface="Arial MT"/>
                  <a:cs typeface="Arial MT"/>
                  <a:sym typeface="Calibri"/>
                </a:rPr>
                <a:t>Yes </a:t>
              </a:r>
              <a:r>
                <a:rPr lang="en-US" sz="960" b="1" kern="0" spc="-30" dirty="0">
                  <a:solidFill>
                    <a:srgbClr val="000000"/>
                  </a:solidFill>
                  <a:latin typeface="Arial" panose="020B0604020202020204" pitchFamily="34" charset="0"/>
                  <a:ea typeface="Arial MT"/>
                  <a:cs typeface="Arial MT"/>
                  <a:sym typeface="Calibri"/>
                </a:rPr>
                <a:t>19%</a:t>
              </a:r>
              <a:endParaRPr lang="en-CI" sz="1320" kern="0" dirty="0">
                <a:solidFill>
                  <a:srgbClr val="000000"/>
                </a:solidFill>
                <a:latin typeface="Arial MT"/>
                <a:ea typeface="Arial MT"/>
                <a:cs typeface="Arial MT"/>
                <a:sym typeface="Calibri"/>
              </a:endParaRPr>
            </a:p>
            <a:p>
              <a:pPr defTabSz="1097280" hangingPunct="0"/>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defTabSz="1097280" hangingPunct="0"/>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defTabSz="1097280" hangingPunct="0"/>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defTabSz="1097280" hangingPunct="0"/>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defTabSz="1097280" hangingPunct="0"/>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defTabSz="1097280" hangingPunct="0">
                <a:spcBef>
                  <a:spcPts val="150"/>
                </a:spcBef>
              </a:pPr>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marL="2690622" marR="2625090" indent="-19050" algn="ctr" defTabSz="1097280" hangingPunct="0">
                <a:lnSpc>
                  <a:spcPct val="111000"/>
                </a:lnSpc>
              </a:pPr>
              <a:r>
                <a:rPr lang="en-US" sz="960" b="1" kern="0" spc="-36" dirty="0">
                  <a:solidFill>
                    <a:srgbClr val="000000"/>
                  </a:solidFill>
                  <a:latin typeface="Arial" panose="020B0604020202020204" pitchFamily="34" charset="0"/>
                  <a:ea typeface="Arial MT"/>
                  <a:cs typeface="Arial MT"/>
                  <a:sym typeface="Calibri"/>
                </a:rPr>
                <a:t>No</a:t>
              </a:r>
              <a:r>
                <a:rPr lang="en-US" sz="960" b="1" kern="0" spc="-24" dirty="0">
                  <a:solidFill>
                    <a:srgbClr val="000000"/>
                  </a:solidFill>
                  <a:latin typeface="Arial" panose="020B0604020202020204" pitchFamily="34" charset="0"/>
                  <a:ea typeface="Arial MT"/>
                  <a:cs typeface="Arial MT"/>
                  <a:sym typeface="Calibri"/>
                </a:rPr>
                <a:t> 72%</a:t>
              </a:r>
              <a:endParaRPr lang="en-CI" sz="1320" kern="0" dirty="0">
                <a:solidFill>
                  <a:srgbClr val="000000"/>
                </a:solidFill>
                <a:latin typeface="Arial MT"/>
                <a:ea typeface="Arial MT"/>
                <a:cs typeface="Arial MT"/>
                <a:sym typeface="Calibri"/>
              </a:endParaRPr>
            </a:p>
            <a:p>
              <a:pPr defTabSz="1097280" hangingPunct="0"/>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defTabSz="1097280" hangingPunct="0"/>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defTabSz="1097280" hangingPunct="0"/>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defTabSz="1097280" hangingPunct="0"/>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defTabSz="1097280" hangingPunct="0"/>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defTabSz="1097280" hangingPunct="0">
                <a:spcBef>
                  <a:spcPts val="672"/>
                </a:spcBef>
              </a:pPr>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marL="1972818" marR="1968246" indent="-762" algn="ctr" defTabSz="1097280" hangingPunct="0">
                <a:lnSpc>
                  <a:spcPct val="105000"/>
                </a:lnSpc>
              </a:pPr>
              <a:r>
                <a:rPr lang="en-US" sz="840" kern="0" dirty="0">
                  <a:solidFill>
                    <a:srgbClr val="000000"/>
                  </a:solidFill>
                  <a:latin typeface="Arial MT"/>
                  <a:ea typeface="Arial MT"/>
                  <a:cs typeface="Arial MT"/>
                  <a:sym typeface="Calibri"/>
                </a:rPr>
                <a:t>About eight percent of the</a:t>
              </a:r>
              <a:r>
                <a:rPr lang="en-US" sz="840" kern="0" spc="240" dirty="0">
                  <a:solidFill>
                    <a:srgbClr val="000000"/>
                  </a:solidFill>
                  <a:latin typeface="Arial MT"/>
                  <a:ea typeface="Arial MT"/>
                  <a:cs typeface="Arial MT"/>
                  <a:sym typeface="Calibri"/>
                </a:rPr>
                <a:t> </a:t>
              </a:r>
              <a:r>
                <a:rPr lang="en-US" sz="840" kern="0" dirty="0">
                  <a:solidFill>
                    <a:srgbClr val="000000"/>
                  </a:solidFill>
                  <a:latin typeface="Arial MT"/>
                  <a:ea typeface="Arial MT"/>
                  <a:cs typeface="Arial MT"/>
                  <a:sym typeface="Calibri"/>
                </a:rPr>
                <a:t>interviewees</a:t>
              </a:r>
              <a:r>
                <a:rPr lang="en-US" sz="840" kern="0" spc="-18" dirty="0">
                  <a:solidFill>
                    <a:srgbClr val="000000"/>
                  </a:solidFill>
                  <a:latin typeface="Arial MT"/>
                  <a:ea typeface="Arial MT"/>
                  <a:cs typeface="Arial MT"/>
                  <a:sym typeface="Calibri"/>
                </a:rPr>
                <a:t> </a:t>
              </a:r>
              <a:r>
                <a:rPr lang="en-US" sz="840" kern="0" dirty="0">
                  <a:solidFill>
                    <a:srgbClr val="000000"/>
                  </a:solidFill>
                  <a:latin typeface="Arial MT"/>
                  <a:ea typeface="Arial MT"/>
                  <a:cs typeface="Arial MT"/>
                  <a:sym typeface="Calibri"/>
                </a:rPr>
                <a:t>could</a:t>
              </a:r>
              <a:r>
                <a:rPr lang="en-US" sz="840" kern="0" spc="-24" dirty="0">
                  <a:solidFill>
                    <a:srgbClr val="000000"/>
                  </a:solidFill>
                  <a:latin typeface="Arial MT"/>
                  <a:ea typeface="Arial MT"/>
                  <a:cs typeface="Arial MT"/>
                  <a:sym typeface="Calibri"/>
                </a:rPr>
                <a:t> </a:t>
              </a:r>
              <a:r>
                <a:rPr lang="en-US" sz="840" kern="0" dirty="0">
                  <a:solidFill>
                    <a:srgbClr val="000000"/>
                  </a:solidFill>
                  <a:latin typeface="Arial MT"/>
                  <a:ea typeface="Arial MT"/>
                  <a:cs typeface="Arial MT"/>
                  <a:sym typeface="Calibri"/>
                </a:rPr>
                <a:t>not</a:t>
              </a:r>
              <a:r>
                <a:rPr lang="en-US" sz="840" kern="0" spc="-24" dirty="0">
                  <a:solidFill>
                    <a:srgbClr val="000000"/>
                  </a:solidFill>
                  <a:latin typeface="Arial MT"/>
                  <a:ea typeface="Arial MT"/>
                  <a:cs typeface="Arial MT"/>
                  <a:sym typeface="Calibri"/>
                </a:rPr>
                <a:t> </a:t>
              </a:r>
              <a:r>
                <a:rPr lang="en-US" sz="840" kern="0" dirty="0">
                  <a:solidFill>
                    <a:srgbClr val="000000"/>
                  </a:solidFill>
                  <a:latin typeface="Arial MT"/>
                  <a:ea typeface="Arial MT"/>
                  <a:cs typeface="Arial MT"/>
                  <a:sym typeface="Calibri"/>
                </a:rPr>
                <a:t>remember.</a:t>
              </a:r>
              <a:endParaRPr lang="en-CI" sz="1320" kern="0" dirty="0">
                <a:solidFill>
                  <a:srgbClr val="000000"/>
                </a:solidFill>
                <a:latin typeface="Arial MT"/>
                <a:ea typeface="Arial MT"/>
                <a:cs typeface="Arial MT"/>
                <a:sym typeface="Calibri"/>
              </a:endParaRPr>
            </a:p>
          </p:txBody>
        </p:sp>
      </p:grpSp>
    </p:spTree>
    <p:extLst>
      <p:ext uri="{BB962C8B-B14F-4D97-AF65-F5344CB8AC3E}">
        <p14:creationId xmlns:p14="http://schemas.microsoft.com/office/powerpoint/2010/main" val="571944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C804B-D295-446B-14DF-5A40165058F7}"/>
              </a:ext>
            </a:extLst>
          </p:cNvPr>
          <p:cNvSpPr>
            <a:spLocks noGrp="1"/>
          </p:cNvSpPr>
          <p:nvPr>
            <p:ph type="title"/>
          </p:nvPr>
        </p:nvSpPr>
        <p:spPr/>
        <p:txBody>
          <a:bodyPr/>
          <a:lstStyle/>
          <a:p>
            <a:pPr algn="ctr"/>
            <a:r>
              <a:rPr lang="en-US" dirty="0">
                <a:solidFill>
                  <a:srgbClr val="FF0000"/>
                </a:solidFill>
                <a:latin typeface="Arial Rounded MT Bold" panose="020F0704030504030204" pitchFamily="34" charset="77"/>
                <a:ea typeface="Arial MT"/>
                <a:cs typeface="Arial MT"/>
              </a:rPr>
              <a:t>Attended</a:t>
            </a:r>
            <a:r>
              <a:rPr lang="en-US" spc="78" dirty="0">
                <a:solidFill>
                  <a:srgbClr val="FF0000"/>
                </a:solidFill>
                <a:latin typeface="Arial Rounded MT Bold" panose="020F0704030504030204" pitchFamily="34" charset="77"/>
                <a:ea typeface="Arial MT"/>
                <a:cs typeface="Arial MT"/>
              </a:rPr>
              <a:t> </a:t>
            </a:r>
            <a:r>
              <a:rPr lang="en-US" dirty="0">
                <a:solidFill>
                  <a:srgbClr val="FF0000"/>
                </a:solidFill>
                <a:latin typeface="Arial Rounded MT Bold" panose="020F0704030504030204" pitchFamily="34" charset="77"/>
                <a:ea typeface="Arial MT"/>
                <a:cs typeface="Arial MT"/>
              </a:rPr>
              <a:t>an</a:t>
            </a:r>
            <a:r>
              <a:rPr lang="en-US" spc="96" dirty="0">
                <a:solidFill>
                  <a:srgbClr val="FF0000"/>
                </a:solidFill>
                <a:latin typeface="Arial Rounded MT Bold" panose="020F0704030504030204" pitchFamily="34" charset="77"/>
                <a:ea typeface="Arial MT"/>
                <a:cs typeface="Arial MT"/>
              </a:rPr>
              <a:t> </a:t>
            </a:r>
            <a:r>
              <a:rPr lang="en-US" dirty="0">
                <a:solidFill>
                  <a:srgbClr val="FF0000"/>
                </a:solidFill>
                <a:latin typeface="Arial Rounded MT Bold" panose="020F0704030504030204" pitchFamily="34" charset="77"/>
                <a:ea typeface="Arial MT"/>
                <a:cs typeface="Arial MT"/>
              </a:rPr>
              <a:t>Adventist</a:t>
            </a:r>
            <a:r>
              <a:rPr lang="en-US" spc="90" dirty="0">
                <a:solidFill>
                  <a:srgbClr val="FF0000"/>
                </a:solidFill>
                <a:latin typeface="Arial Rounded MT Bold" panose="020F0704030504030204" pitchFamily="34" charset="77"/>
                <a:ea typeface="Arial MT"/>
                <a:cs typeface="Arial MT"/>
              </a:rPr>
              <a:t> </a:t>
            </a:r>
            <a:r>
              <a:rPr lang="en-US" spc="-12" dirty="0">
                <a:solidFill>
                  <a:srgbClr val="FF0000"/>
                </a:solidFill>
                <a:latin typeface="Arial Rounded MT Bold" panose="020F0704030504030204" pitchFamily="34" charset="77"/>
                <a:ea typeface="Arial MT"/>
                <a:cs typeface="Arial MT"/>
              </a:rPr>
              <a:t>School</a:t>
            </a:r>
            <a:endParaRPr lang="en-CI" dirty="0">
              <a:solidFill>
                <a:srgbClr val="FF0000"/>
              </a:solidFill>
              <a:latin typeface="Arial Rounded MT Bold" panose="020F0704030504030204" pitchFamily="34" charset="77"/>
            </a:endParaRPr>
          </a:p>
        </p:txBody>
      </p:sp>
      <p:sp>
        <p:nvSpPr>
          <p:cNvPr id="4" name="Content Placeholder 3">
            <a:extLst>
              <a:ext uri="{FF2B5EF4-FFF2-40B4-BE49-F238E27FC236}">
                <a16:creationId xmlns:a16="http://schemas.microsoft.com/office/drawing/2014/main" id="{7F973561-2116-0D6F-907D-974FF4E79E6B}"/>
              </a:ext>
            </a:extLst>
          </p:cNvPr>
          <p:cNvSpPr>
            <a:spLocks noGrp="1"/>
          </p:cNvSpPr>
          <p:nvPr>
            <p:ph sz="half" idx="2"/>
          </p:nvPr>
        </p:nvSpPr>
        <p:spPr/>
        <p:txBody>
          <a:bodyPr>
            <a:normAutofit fontScale="85000" lnSpcReduction="20000"/>
          </a:bodyPr>
          <a:lstStyle/>
          <a:p>
            <a:pPr>
              <a:lnSpc>
                <a:spcPct val="110000"/>
              </a:lnSpc>
            </a:pPr>
            <a:r>
              <a:rPr lang="en-US" dirty="0">
                <a:highlight>
                  <a:srgbClr val="00FF00"/>
                </a:highlight>
                <a:latin typeface="Arial Rounded MT Bold" panose="020F0704030504030204" pitchFamily="34" charset="77"/>
              </a:rPr>
              <a:t>Only one in six </a:t>
            </a:r>
            <a:r>
              <a:rPr lang="en-US" dirty="0">
                <a:latin typeface="Arial Rounded MT Bold" panose="020F0704030504030204" pitchFamily="34" charset="77"/>
              </a:rPr>
              <a:t>of the inactive and former members interviewed reported that they had ever </a:t>
            </a:r>
            <a:r>
              <a:rPr lang="en-US" dirty="0">
                <a:highlight>
                  <a:srgbClr val="00FF00"/>
                </a:highlight>
                <a:latin typeface="Arial Rounded MT Bold" panose="020F0704030504030204" pitchFamily="34" charset="77"/>
              </a:rPr>
              <a:t>attended an Adventist school</a:t>
            </a:r>
            <a:r>
              <a:rPr lang="en-US" dirty="0">
                <a:latin typeface="Arial Rounded MT Bold" panose="020F0704030504030204" pitchFamily="34" charset="77"/>
              </a:rPr>
              <a:t>. </a:t>
            </a:r>
            <a:r>
              <a:rPr lang="en-US" dirty="0">
                <a:highlight>
                  <a:srgbClr val="FFFF00"/>
                </a:highlight>
                <a:latin typeface="Arial Rounded MT Bold" panose="020F0704030504030204" pitchFamily="34" charset="77"/>
              </a:rPr>
              <a:t>About six percent </a:t>
            </a:r>
            <a:r>
              <a:rPr lang="en-US" dirty="0">
                <a:latin typeface="Arial Rounded MT Bold" panose="020F0704030504030204" pitchFamily="34" charset="77"/>
              </a:rPr>
              <a:t>had attended an Adventist </a:t>
            </a:r>
            <a:r>
              <a:rPr lang="en-US" dirty="0">
                <a:highlight>
                  <a:srgbClr val="FFFF00"/>
                </a:highlight>
                <a:latin typeface="Arial Rounded MT Bold" panose="020F0704030504030204" pitchFamily="34" charset="77"/>
              </a:rPr>
              <a:t>primary or elementary school </a:t>
            </a:r>
            <a:r>
              <a:rPr lang="en-US" dirty="0">
                <a:latin typeface="Arial Rounded MT Bold" panose="020F0704030504030204" pitchFamily="34" charset="77"/>
              </a:rPr>
              <a:t>at some point in their life. </a:t>
            </a:r>
            <a:r>
              <a:rPr lang="en-US" dirty="0">
                <a:highlight>
                  <a:srgbClr val="00FFFF"/>
                </a:highlight>
                <a:latin typeface="Arial Rounded MT Bold" panose="020F0704030504030204" pitchFamily="34" charset="77"/>
              </a:rPr>
              <a:t>About seven percent</a:t>
            </a:r>
            <a:r>
              <a:rPr lang="en-US" dirty="0">
                <a:latin typeface="Arial Rounded MT Bold" panose="020F0704030504030204" pitchFamily="34" charset="77"/>
              </a:rPr>
              <a:t> had attended an Adventist </a:t>
            </a:r>
            <a:r>
              <a:rPr lang="en-US" dirty="0">
                <a:highlight>
                  <a:srgbClr val="00FFFF"/>
                </a:highlight>
                <a:latin typeface="Arial Rounded MT Bold" panose="020F0704030504030204" pitchFamily="34" charset="77"/>
              </a:rPr>
              <a:t>secondary school </a:t>
            </a:r>
            <a:r>
              <a:rPr lang="en-US" dirty="0">
                <a:latin typeface="Arial Rounded MT Bold" panose="020F0704030504030204" pitchFamily="34" charset="77"/>
              </a:rPr>
              <a:t>and </a:t>
            </a:r>
            <a:r>
              <a:rPr lang="en-US" dirty="0">
                <a:highlight>
                  <a:srgbClr val="FF0000"/>
                </a:highlight>
                <a:latin typeface="Arial Rounded MT Bold" panose="020F0704030504030204" pitchFamily="34" charset="77"/>
              </a:rPr>
              <a:t>eight percent </a:t>
            </a:r>
            <a:r>
              <a:rPr lang="en-US" dirty="0">
                <a:latin typeface="Arial Rounded MT Bold" panose="020F0704030504030204" pitchFamily="34" charset="77"/>
              </a:rPr>
              <a:t>had attended an </a:t>
            </a:r>
            <a:r>
              <a:rPr lang="en-US" dirty="0">
                <a:highlight>
                  <a:srgbClr val="FF0000"/>
                </a:highlight>
                <a:latin typeface="Arial Rounded MT Bold" panose="020F0704030504030204" pitchFamily="34" charset="77"/>
              </a:rPr>
              <a:t>Adventist college or university</a:t>
            </a:r>
            <a:r>
              <a:rPr lang="en-US" dirty="0">
                <a:latin typeface="Arial Rounded MT Bold" panose="020F0704030504030204" pitchFamily="34" charset="77"/>
              </a:rPr>
              <a:t>.</a:t>
            </a:r>
            <a:endParaRPr lang="en-CI" dirty="0">
              <a:latin typeface="Arial Rounded MT Bold" panose="020F0704030504030204" pitchFamily="34" charset="77"/>
            </a:endParaRPr>
          </a:p>
        </p:txBody>
      </p:sp>
      <p:grpSp>
        <p:nvGrpSpPr>
          <p:cNvPr id="5" name="Group 4">
            <a:extLst>
              <a:ext uri="{FF2B5EF4-FFF2-40B4-BE49-F238E27FC236}">
                <a16:creationId xmlns:a16="http://schemas.microsoft.com/office/drawing/2014/main" id="{2D1F5BDD-A54A-D4B3-0836-479BBCC82FBA}"/>
              </a:ext>
            </a:extLst>
          </p:cNvPr>
          <p:cNvGrpSpPr>
            <a:grpSpLocks/>
          </p:cNvGrpSpPr>
          <p:nvPr/>
        </p:nvGrpSpPr>
        <p:grpSpPr>
          <a:xfrm>
            <a:off x="1005840" y="2709863"/>
            <a:ext cx="5577840" cy="4183380"/>
            <a:chOff x="4762" y="4762"/>
            <a:chExt cx="4648200" cy="3486150"/>
          </a:xfrm>
        </p:grpSpPr>
        <p:pic>
          <p:nvPicPr>
            <p:cNvPr id="6" name="Image 192">
              <a:extLst>
                <a:ext uri="{FF2B5EF4-FFF2-40B4-BE49-F238E27FC236}">
                  <a16:creationId xmlns:a16="http://schemas.microsoft.com/office/drawing/2014/main" id="{F31941CB-47D9-A456-B5C7-5EE7A34FDB11}"/>
                </a:ext>
              </a:extLst>
            </p:cNvPr>
            <p:cNvPicPr/>
            <p:nvPr/>
          </p:nvPicPr>
          <p:blipFill>
            <a:blip r:embed="rId2" cstate="print"/>
            <a:stretch>
              <a:fillRect/>
            </a:stretch>
          </p:blipFill>
          <p:spPr>
            <a:xfrm>
              <a:off x="1077525" y="839781"/>
              <a:ext cx="2498102" cy="2255786"/>
            </a:xfrm>
            <a:prstGeom prst="rect">
              <a:avLst/>
            </a:prstGeom>
          </p:spPr>
        </p:pic>
        <p:sp>
          <p:nvSpPr>
            <p:cNvPr id="7" name="Textbox 193">
              <a:extLst>
                <a:ext uri="{FF2B5EF4-FFF2-40B4-BE49-F238E27FC236}">
                  <a16:creationId xmlns:a16="http://schemas.microsoft.com/office/drawing/2014/main" id="{3B003319-6B1D-3016-76E5-79C6CE7D37D5}"/>
                </a:ext>
              </a:extLst>
            </p:cNvPr>
            <p:cNvSpPr txBox="1"/>
            <p:nvPr/>
          </p:nvSpPr>
          <p:spPr>
            <a:xfrm>
              <a:off x="4762" y="4762"/>
              <a:ext cx="4648200" cy="3486150"/>
            </a:xfrm>
            <a:prstGeom prst="rect">
              <a:avLst/>
            </a:prstGeom>
            <a:ln w="9525">
              <a:solidFill>
                <a:srgbClr val="000000"/>
              </a:solidFill>
              <a:prstDash val="solid"/>
            </a:ln>
          </p:spPr>
          <p:txBody>
            <a:bodyPr wrap="square" lIns="0" tIns="0" rIns="0" bIns="0" rtlCol="0">
              <a:noAutofit/>
            </a:bodyPr>
            <a:lstStyle/>
            <a:p>
              <a:pPr marL="545592" defTabSz="1097280" hangingPunct="0">
                <a:spcBef>
                  <a:spcPts val="2538"/>
                </a:spcBef>
              </a:pPr>
              <a:r>
                <a:rPr lang="en-US" sz="2640" kern="0" dirty="0">
                  <a:solidFill>
                    <a:srgbClr val="000000"/>
                  </a:solidFill>
                  <a:latin typeface="Arial MT"/>
                  <a:ea typeface="Arial MT"/>
                  <a:cs typeface="Arial MT"/>
                  <a:sym typeface="Calibri"/>
                </a:rPr>
                <a:t>Attended</a:t>
              </a:r>
              <a:r>
                <a:rPr lang="en-US" sz="2640" kern="0" spc="78" dirty="0">
                  <a:solidFill>
                    <a:srgbClr val="000000"/>
                  </a:solidFill>
                  <a:latin typeface="Arial MT"/>
                  <a:ea typeface="Arial MT"/>
                  <a:cs typeface="Arial MT"/>
                  <a:sym typeface="Calibri"/>
                </a:rPr>
                <a:t> </a:t>
              </a:r>
              <a:r>
                <a:rPr lang="en-US" sz="2640" kern="0" dirty="0">
                  <a:solidFill>
                    <a:srgbClr val="000000"/>
                  </a:solidFill>
                  <a:latin typeface="Arial MT"/>
                  <a:ea typeface="Arial MT"/>
                  <a:cs typeface="Arial MT"/>
                  <a:sym typeface="Calibri"/>
                </a:rPr>
                <a:t>an</a:t>
              </a:r>
              <a:r>
                <a:rPr lang="en-US" sz="2640" kern="0" spc="96" dirty="0">
                  <a:solidFill>
                    <a:srgbClr val="000000"/>
                  </a:solidFill>
                  <a:latin typeface="Arial MT"/>
                  <a:ea typeface="Arial MT"/>
                  <a:cs typeface="Arial MT"/>
                  <a:sym typeface="Calibri"/>
                </a:rPr>
                <a:t> </a:t>
              </a:r>
              <a:r>
                <a:rPr lang="en-US" sz="2640" kern="0" dirty="0">
                  <a:solidFill>
                    <a:srgbClr val="000000"/>
                  </a:solidFill>
                  <a:latin typeface="Arial MT"/>
                  <a:ea typeface="Arial MT"/>
                  <a:cs typeface="Arial MT"/>
                  <a:sym typeface="Calibri"/>
                </a:rPr>
                <a:t>Adventist</a:t>
              </a:r>
              <a:r>
                <a:rPr lang="en-US" sz="2640" kern="0" spc="90" dirty="0">
                  <a:solidFill>
                    <a:srgbClr val="000000"/>
                  </a:solidFill>
                  <a:latin typeface="Arial MT"/>
                  <a:ea typeface="Arial MT"/>
                  <a:cs typeface="Arial MT"/>
                  <a:sym typeface="Calibri"/>
                </a:rPr>
                <a:t> </a:t>
              </a:r>
              <a:r>
                <a:rPr lang="en-US" sz="2640" kern="0" spc="-12" dirty="0">
                  <a:solidFill>
                    <a:srgbClr val="000000"/>
                  </a:solidFill>
                  <a:latin typeface="Arial MT"/>
                  <a:ea typeface="Arial MT"/>
                  <a:cs typeface="Arial MT"/>
                  <a:sym typeface="Calibri"/>
                </a:rPr>
                <a:t>School</a:t>
              </a:r>
              <a:endParaRPr lang="en-CI" sz="1320" kern="0" dirty="0">
                <a:solidFill>
                  <a:srgbClr val="000000"/>
                </a:solidFill>
                <a:latin typeface="Arial MT"/>
                <a:ea typeface="Arial MT"/>
                <a:cs typeface="Arial MT"/>
                <a:sym typeface="Calibri"/>
              </a:endParaRPr>
            </a:p>
            <a:p>
              <a:pPr defTabSz="1097280" hangingPunct="0">
                <a:spcBef>
                  <a:spcPts val="2496"/>
                </a:spcBef>
              </a:pPr>
              <a:r>
                <a:rPr lang="en-US" sz="2640" kern="0" dirty="0">
                  <a:solidFill>
                    <a:srgbClr val="000000"/>
                  </a:solidFill>
                  <a:latin typeface="Arial MT"/>
                  <a:ea typeface="Arial MT"/>
                  <a:cs typeface="Arial MT"/>
                  <a:sym typeface="Calibri"/>
                </a:rPr>
                <a:t> </a:t>
              </a:r>
              <a:endParaRPr lang="en-CI" sz="1320" kern="0" dirty="0">
                <a:solidFill>
                  <a:srgbClr val="000000"/>
                </a:solidFill>
                <a:latin typeface="Arial MT"/>
                <a:ea typeface="Arial MT"/>
                <a:cs typeface="Arial MT"/>
                <a:sym typeface="Calibri"/>
              </a:endParaRPr>
            </a:p>
            <a:p>
              <a:pPr marL="3166872" marR="2148840" indent="-13716" algn="ctr" defTabSz="1097280" hangingPunct="0">
                <a:lnSpc>
                  <a:spcPct val="111000"/>
                </a:lnSpc>
              </a:pPr>
              <a:r>
                <a:rPr lang="en-US" sz="960" b="1" kern="0" spc="-24" dirty="0">
                  <a:solidFill>
                    <a:srgbClr val="000000"/>
                  </a:solidFill>
                  <a:latin typeface="Arial" panose="020B0604020202020204" pitchFamily="34" charset="0"/>
                  <a:ea typeface="Arial MT"/>
                  <a:cs typeface="Arial MT"/>
                  <a:sym typeface="Calibri"/>
                </a:rPr>
                <a:t>Yes </a:t>
              </a:r>
              <a:r>
                <a:rPr lang="en-US" sz="960" b="1" kern="0" spc="-30" dirty="0">
                  <a:solidFill>
                    <a:srgbClr val="000000"/>
                  </a:solidFill>
                  <a:latin typeface="Arial" panose="020B0604020202020204" pitchFamily="34" charset="0"/>
                  <a:ea typeface="Arial MT"/>
                  <a:cs typeface="Arial MT"/>
                  <a:sym typeface="Calibri"/>
                </a:rPr>
                <a:t>17%</a:t>
              </a:r>
              <a:endParaRPr lang="en-CI" sz="1320" kern="0" dirty="0">
                <a:solidFill>
                  <a:srgbClr val="000000"/>
                </a:solidFill>
                <a:latin typeface="Arial MT"/>
                <a:ea typeface="Arial MT"/>
                <a:cs typeface="Arial MT"/>
                <a:sym typeface="Calibri"/>
              </a:endParaRPr>
            </a:p>
            <a:p>
              <a:pPr defTabSz="1097280" hangingPunct="0"/>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defTabSz="1097280" hangingPunct="0"/>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defTabSz="1097280" hangingPunct="0"/>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defTabSz="1097280" hangingPunct="0"/>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defTabSz="1097280" hangingPunct="0"/>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defTabSz="1097280" hangingPunct="0">
                <a:spcBef>
                  <a:spcPts val="690"/>
                </a:spcBef>
              </a:pPr>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marL="2621280" marR="2694432" indent="-19050" algn="ctr" defTabSz="1097280" hangingPunct="0">
                <a:lnSpc>
                  <a:spcPct val="111000"/>
                </a:lnSpc>
              </a:pPr>
              <a:r>
                <a:rPr lang="en-US" sz="960" b="1" kern="0" spc="-36" dirty="0">
                  <a:solidFill>
                    <a:srgbClr val="000000"/>
                  </a:solidFill>
                  <a:latin typeface="Arial" panose="020B0604020202020204" pitchFamily="34" charset="0"/>
                  <a:ea typeface="Arial MT"/>
                  <a:cs typeface="Arial MT"/>
                  <a:sym typeface="Calibri"/>
                </a:rPr>
                <a:t>No</a:t>
              </a:r>
              <a:r>
                <a:rPr lang="en-US" sz="960" b="1" kern="0" spc="-24" dirty="0">
                  <a:solidFill>
                    <a:srgbClr val="000000"/>
                  </a:solidFill>
                  <a:latin typeface="Arial" panose="020B0604020202020204" pitchFamily="34" charset="0"/>
                  <a:ea typeface="Arial MT"/>
                  <a:cs typeface="Arial MT"/>
                  <a:sym typeface="Calibri"/>
                </a:rPr>
                <a:t> 83%</a:t>
              </a:r>
              <a:endParaRPr lang="en-CI" sz="1320" kern="0" dirty="0">
                <a:solidFill>
                  <a:srgbClr val="000000"/>
                </a:solidFill>
                <a:latin typeface="Arial MT"/>
                <a:ea typeface="Arial MT"/>
                <a:cs typeface="Arial MT"/>
                <a:sym typeface="Calibri"/>
              </a:endParaRPr>
            </a:p>
          </p:txBody>
        </p:sp>
      </p:grpSp>
    </p:spTree>
    <p:extLst>
      <p:ext uri="{BB962C8B-B14F-4D97-AF65-F5344CB8AC3E}">
        <p14:creationId xmlns:p14="http://schemas.microsoft.com/office/powerpoint/2010/main" val="969334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C804B-D295-446B-14DF-5A40165058F7}"/>
              </a:ext>
            </a:extLst>
          </p:cNvPr>
          <p:cNvSpPr>
            <a:spLocks noGrp="1"/>
          </p:cNvSpPr>
          <p:nvPr>
            <p:ph type="title"/>
          </p:nvPr>
        </p:nvSpPr>
        <p:spPr/>
        <p:txBody>
          <a:bodyPr/>
          <a:lstStyle/>
          <a:p>
            <a:pPr algn="ctr"/>
            <a:r>
              <a:rPr lang="en-US" dirty="0">
                <a:solidFill>
                  <a:srgbClr val="FF0000"/>
                </a:solidFill>
                <a:latin typeface="Arial Rounded MT Bold" panose="020F0704030504030204" pitchFamily="34" charset="77"/>
                <a:ea typeface="Arial MT"/>
                <a:cs typeface="Arial MT"/>
              </a:rPr>
              <a:t>Attended</a:t>
            </a:r>
            <a:r>
              <a:rPr lang="en-US" spc="78" dirty="0">
                <a:solidFill>
                  <a:srgbClr val="FF0000"/>
                </a:solidFill>
                <a:latin typeface="Arial Rounded MT Bold" panose="020F0704030504030204" pitchFamily="34" charset="77"/>
                <a:ea typeface="Arial MT"/>
                <a:cs typeface="Arial MT"/>
              </a:rPr>
              <a:t> </a:t>
            </a:r>
            <a:r>
              <a:rPr lang="en-US" dirty="0">
                <a:solidFill>
                  <a:srgbClr val="FF0000"/>
                </a:solidFill>
                <a:latin typeface="Arial Rounded MT Bold" panose="020F0704030504030204" pitchFamily="34" charset="77"/>
                <a:ea typeface="Arial MT"/>
                <a:cs typeface="Arial MT"/>
              </a:rPr>
              <a:t>an</a:t>
            </a:r>
            <a:r>
              <a:rPr lang="en-US" spc="96" dirty="0">
                <a:solidFill>
                  <a:srgbClr val="FF0000"/>
                </a:solidFill>
                <a:latin typeface="Arial Rounded MT Bold" panose="020F0704030504030204" pitchFamily="34" charset="77"/>
                <a:ea typeface="Arial MT"/>
                <a:cs typeface="Arial MT"/>
              </a:rPr>
              <a:t> </a:t>
            </a:r>
            <a:r>
              <a:rPr lang="en-US" dirty="0">
                <a:solidFill>
                  <a:srgbClr val="FF0000"/>
                </a:solidFill>
                <a:latin typeface="Arial Rounded MT Bold" panose="020F0704030504030204" pitchFamily="34" charset="77"/>
                <a:ea typeface="Arial MT"/>
                <a:cs typeface="Arial MT"/>
              </a:rPr>
              <a:t>Adventist</a:t>
            </a:r>
            <a:r>
              <a:rPr lang="en-US" spc="90" dirty="0">
                <a:solidFill>
                  <a:srgbClr val="FF0000"/>
                </a:solidFill>
                <a:latin typeface="Arial Rounded MT Bold" panose="020F0704030504030204" pitchFamily="34" charset="77"/>
                <a:ea typeface="Arial MT"/>
                <a:cs typeface="Arial MT"/>
              </a:rPr>
              <a:t> </a:t>
            </a:r>
            <a:r>
              <a:rPr lang="en-US" spc="-12" dirty="0">
                <a:solidFill>
                  <a:srgbClr val="FF0000"/>
                </a:solidFill>
                <a:latin typeface="Arial Rounded MT Bold" panose="020F0704030504030204" pitchFamily="34" charset="77"/>
                <a:ea typeface="Arial MT"/>
                <a:cs typeface="Arial MT"/>
              </a:rPr>
              <a:t>School</a:t>
            </a:r>
            <a:endParaRPr lang="en-CI" dirty="0">
              <a:solidFill>
                <a:srgbClr val="FF0000"/>
              </a:solidFill>
              <a:latin typeface="Arial Rounded MT Bold" panose="020F0704030504030204" pitchFamily="34" charset="77"/>
            </a:endParaRPr>
          </a:p>
        </p:txBody>
      </p:sp>
      <p:sp>
        <p:nvSpPr>
          <p:cNvPr id="4" name="Content Placeholder 3">
            <a:extLst>
              <a:ext uri="{FF2B5EF4-FFF2-40B4-BE49-F238E27FC236}">
                <a16:creationId xmlns:a16="http://schemas.microsoft.com/office/drawing/2014/main" id="{7F973561-2116-0D6F-907D-974FF4E79E6B}"/>
              </a:ext>
            </a:extLst>
          </p:cNvPr>
          <p:cNvSpPr>
            <a:spLocks noGrp="1"/>
          </p:cNvSpPr>
          <p:nvPr>
            <p:ph sz="half" idx="2"/>
          </p:nvPr>
        </p:nvSpPr>
        <p:spPr/>
        <p:txBody>
          <a:bodyPr>
            <a:normAutofit fontScale="77500" lnSpcReduction="20000"/>
          </a:bodyPr>
          <a:lstStyle/>
          <a:p>
            <a:pPr>
              <a:lnSpc>
                <a:spcPct val="110000"/>
              </a:lnSpc>
            </a:pPr>
            <a:r>
              <a:rPr lang="en-US" dirty="0">
                <a:highlight>
                  <a:srgbClr val="FFFF00"/>
                </a:highlight>
                <a:latin typeface="Arial Rounded MT Bold" panose="020F0704030504030204" pitchFamily="34" charset="77"/>
              </a:rPr>
              <a:t>Clearly, attendance at an Adventist school is not strongly associated with dropouts</a:t>
            </a:r>
            <a:r>
              <a:rPr lang="en-US" dirty="0">
                <a:latin typeface="Arial Rounded MT Bold" panose="020F0704030504030204" pitchFamily="34" charset="77"/>
              </a:rPr>
              <a:t>. Previous research has often shown that attendance at Adventist schools is correlated with retention, while some studies show otherwise at least for certain levels of education. Much of this research included samples only from parts of the world. Further research is needed to determine precisely how Adventist education relates to membership retention.</a:t>
            </a:r>
            <a:endParaRPr lang="en-CI" dirty="0">
              <a:latin typeface="Arial Rounded MT Bold" panose="020F0704030504030204" pitchFamily="34" charset="77"/>
            </a:endParaRPr>
          </a:p>
        </p:txBody>
      </p:sp>
      <p:grpSp>
        <p:nvGrpSpPr>
          <p:cNvPr id="5" name="Group 4">
            <a:extLst>
              <a:ext uri="{FF2B5EF4-FFF2-40B4-BE49-F238E27FC236}">
                <a16:creationId xmlns:a16="http://schemas.microsoft.com/office/drawing/2014/main" id="{2D1F5BDD-A54A-D4B3-0836-479BBCC82FBA}"/>
              </a:ext>
            </a:extLst>
          </p:cNvPr>
          <p:cNvGrpSpPr>
            <a:grpSpLocks/>
          </p:cNvGrpSpPr>
          <p:nvPr/>
        </p:nvGrpSpPr>
        <p:grpSpPr>
          <a:xfrm>
            <a:off x="1005840" y="2709863"/>
            <a:ext cx="5577840" cy="4183380"/>
            <a:chOff x="4762" y="4762"/>
            <a:chExt cx="4648200" cy="3486150"/>
          </a:xfrm>
        </p:grpSpPr>
        <p:pic>
          <p:nvPicPr>
            <p:cNvPr id="6" name="Image 192">
              <a:extLst>
                <a:ext uri="{FF2B5EF4-FFF2-40B4-BE49-F238E27FC236}">
                  <a16:creationId xmlns:a16="http://schemas.microsoft.com/office/drawing/2014/main" id="{F31941CB-47D9-A456-B5C7-5EE7A34FDB11}"/>
                </a:ext>
              </a:extLst>
            </p:cNvPr>
            <p:cNvPicPr/>
            <p:nvPr/>
          </p:nvPicPr>
          <p:blipFill>
            <a:blip r:embed="rId2" cstate="print"/>
            <a:stretch>
              <a:fillRect/>
            </a:stretch>
          </p:blipFill>
          <p:spPr>
            <a:xfrm>
              <a:off x="1077525" y="839781"/>
              <a:ext cx="2498102" cy="2255786"/>
            </a:xfrm>
            <a:prstGeom prst="rect">
              <a:avLst/>
            </a:prstGeom>
          </p:spPr>
        </p:pic>
        <p:sp>
          <p:nvSpPr>
            <p:cNvPr id="7" name="Textbox 193">
              <a:extLst>
                <a:ext uri="{FF2B5EF4-FFF2-40B4-BE49-F238E27FC236}">
                  <a16:creationId xmlns:a16="http://schemas.microsoft.com/office/drawing/2014/main" id="{3B003319-6B1D-3016-76E5-79C6CE7D37D5}"/>
                </a:ext>
              </a:extLst>
            </p:cNvPr>
            <p:cNvSpPr txBox="1"/>
            <p:nvPr/>
          </p:nvSpPr>
          <p:spPr>
            <a:xfrm>
              <a:off x="4762" y="4762"/>
              <a:ext cx="4648200" cy="3486150"/>
            </a:xfrm>
            <a:prstGeom prst="rect">
              <a:avLst/>
            </a:prstGeom>
            <a:ln w="9525">
              <a:solidFill>
                <a:srgbClr val="000000"/>
              </a:solidFill>
              <a:prstDash val="solid"/>
            </a:ln>
          </p:spPr>
          <p:txBody>
            <a:bodyPr wrap="square" lIns="0" tIns="0" rIns="0" bIns="0" rtlCol="0">
              <a:noAutofit/>
            </a:bodyPr>
            <a:lstStyle/>
            <a:p>
              <a:pPr marL="545592" defTabSz="1097280" hangingPunct="0">
                <a:spcBef>
                  <a:spcPts val="2538"/>
                </a:spcBef>
              </a:pPr>
              <a:r>
                <a:rPr lang="en-US" sz="2640" kern="0" dirty="0">
                  <a:solidFill>
                    <a:srgbClr val="000000"/>
                  </a:solidFill>
                  <a:latin typeface="Arial MT"/>
                  <a:ea typeface="Arial MT"/>
                  <a:cs typeface="Arial MT"/>
                  <a:sym typeface="Calibri"/>
                </a:rPr>
                <a:t>Attended</a:t>
              </a:r>
              <a:r>
                <a:rPr lang="en-US" sz="2640" kern="0" spc="78" dirty="0">
                  <a:solidFill>
                    <a:srgbClr val="000000"/>
                  </a:solidFill>
                  <a:latin typeface="Arial MT"/>
                  <a:ea typeface="Arial MT"/>
                  <a:cs typeface="Arial MT"/>
                  <a:sym typeface="Calibri"/>
                </a:rPr>
                <a:t> </a:t>
              </a:r>
              <a:r>
                <a:rPr lang="en-US" sz="2640" kern="0" dirty="0">
                  <a:solidFill>
                    <a:srgbClr val="000000"/>
                  </a:solidFill>
                  <a:latin typeface="Arial MT"/>
                  <a:ea typeface="Arial MT"/>
                  <a:cs typeface="Arial MT"/>
                  <a:sym typeface="Calibri"/>
                </a:rPr>
                <a:t>an</a:t>
              </a:r>
              <a:r>
                <a:rPr lang="en-US" sz="2640" kern="0" spc="96" dirty="0">
                  <a:solidFill>
                    <a:srgbClr val="000000"/>
                  </a:solidFill>
                  <a:latin typeface="Arial MT"/>
                  <a:ea typeface="Arial MT"/>
                  <a:cs typeface="Arial MT"/>
                  <a:sym typeface="Calibri"/>
                </a:rPr>
                <a:t> </a:t>
              </a:r>
              <a:r>
                <a:rPr lang="en-US" sz="2640" kern="0" dirty="0">
                  <a:solidFill>
                    <a:srgbClr val="000000"/>
                  </a:solidFill>
                  <a:latin typeface="Arial MT"/>
                  <a:ea typeface="Arial MT"/>
                  <a:cs typeface="Arial MT"/>
                  <a:sym typeface="Calibri"/>
                </a:rPr>
                <a:t>Adventist</a:t>
              </a:r>
              <a:r>
                <a:rPr lang="en-US" sz="2640" kern="0" spc="90" dirty="0">
                  <a:solidFill>
                    <a:srgbClr val="000000"/>
                  </a:solidFill>
                  <a:latin typeface="Arial MT"/>
                  <a:ea typeface="Arial MT"/>
                  <a:cs typeface="Arial MT"/>
                  <a:sym typeface="Calibri"/>
                </a:rPr>
                <a:t> </a:t>
              </a:r>
              <a:r>
                <a:rPr lang="en-US" sz="2640" kern="0" spc="-12" dirty="0">
                  <a:solidFill>
                    <a:srgbClr val="000000"/>
                  </a:solidFill>
                  <a:latin typeface="Arial MT"/>
                  <a:ea typeface="Arial MT"/>
                  <a:cs typeface="Arial MT"/>
                  <a:sym typeface="Calibri"/>
                </a:rPr>
                <a:t>School</a:t>
              </a:r>
              <a:endParaRPr lang="en-CI" sz="1320" kern="0" dirty="0">
                <a:solidFill>
                  <a:srgbClr val="000000"/>
                </a:solidFill>
                <a:latin typeface="Arial MT"/>
                <a:ea typeface="Arial MT"/>
                <a:cs typeface="Arial MT"/>
                <a:sym typeface="Calibri"/>
              </a:endParaRPr>
            </a:p>
            <a:p>
              <a:pPr defTabSz="1097280" hangingPunct="0">
                <a:spcBef>
                  <a:spcPts val="2496"/>
                </a:spcBef>
              </a:pPr>
              <a:r>
                <a:rPr lang="en-US" sz="2640" kern="0" dirty="0">
                  <a:solidFill>
                    <a:srgbClr val="000000"/>
                  </a:solidFill>
                  <a:latin typeface="Arial MT"/>
                  <a:ea typeface="Arial MT"/>
                  <a:cs typeface="Arial MT"/>
                  <a:sym typeface="Calibri"/>
                </a:rPr>
                <a:t> </a:t>
              </a:r>
              <a:endParaRPr lang="en-CI" sz="1320" kern="0" dirty="0">
                <a:solidFill>
                  <a:srgbClr val="000000"/>
                </a:solidFill>
                <a:latin typeface="Arial MT"/>
                <a:ea typeface="Arial MT"/>
                <a:cs typeface="Arial MT"/>
                <a:sym typeface="Calibri"/>
              </a:endParaRPr>
            </a:p>
            <a:p>
              <a:pPr marL="3166872" marR="2148840" indent="-13716" algn="ctr" defTabSz="1097280" hangingPunct="0">
                <a:lnSpc>
                  <a:spcPct val="111000"/>
                </a:lnSpc>
              </a:pPr>
              <a:r>
                <a:rPr lang="en-US" sz="960" b="1" kern="0" spc="-24" dirty="0">
                  <a:solidFill>
                    <a:srgbClr val="000000"/>
                  </a:solidFill>
                  <a:latin typeface="Arial" panose="020B0604020202020204" pitchFamily="34" charset="0"/>
                  <a:ea typeface="Arial MT"/>
                  <a:cs typeface="Arial MT"/>
                  <a:sym typeface="Calibri"/>
                </a:rPr>
                <a:t>Yes </a:t>
              </a:r>
              <a:r>
                <a:rPr lang="en-US" sz="960" b="1" kern="0" spc="-30" dirty="0">
                  <a:solidFill>
                    <a:srgbClr val="000000"/>
                  </a:solidFill>
                  <a:latin typeface="Arial" panose="020B0604020202020204" pitchFamily="34" charset="0"/>
                  <a:ea typeface="Arial MT"/>
                  <a:cs typeface="Arial MT"/>
                  <a:sym typeface="Calibri"/>
                </a:rPr>
                <a:t>17%</a:t>
              </a:r>
              <a:endParaRPr lang="en-CI" sz="1320" kern="0" dirty="0">
                <a:solidFill>
                  <a:srgbClr val="000000"/>
                </a:solidFill>
                <a:latin typeface="Arial MT"/>
                <a:ea typeface="Arial MT"/>
                <a:cs typeface="Arial MT"/>
                <a:sym typeface="Calibri"/>
              </a:endParaRPr>
            </a:p>
            <a:p>
              <a:pPr defTabSz="1097280" hangingPunct="0"/>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defTabSz="1097280" hangingPunct="0"/>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defTabSz="1097280" hangingPunct="0"/>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defTabSz="1097280" hangingPunct="0"/>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defTabSz="1097280" hangingPunct="0"/>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defTabSz="1097280" hangingPunct="0">
                <a:spcBef>
                  <a:spcPts val="690"/>
                </a:spcBef>
              </a:pPr>
              <a:r>
                <a:rPr lang="en-US" sz="960" b="1" kern="0" dirty="0">
                  <a:solidFill>
                    <a:srgbClr val="000000"/>
                  </a:solidFill>
                  <a:latin typeface="Arial" panose="020B0604020202020204" pitchFamily="34" charset="0"/>
                  <a:ea typeface="Arial MT"/>
                  <a:cs typeface="Arial MT"/>
                  <a:sym typeface="Calibri"/>
                </a:rPr>
                <a:t> </a:t>
              </a:r>
              <a:endParaRPr lang="en-CI" sz="1320" kern="0" dirty="0">
                <a:solidFill>
                  <a:srgbClr val="000000"/>
                </a:solidFill>
                <a:latin typeface="Arial MT"/>
                <a:ea typeface="Arial MT"/>
                <a:cs typeface="Arial MT"/>
                <a:sym typeface="Calibri"/>
              </a:endParaRPr>
            </a:p>
            <a:p>
              <a:pPr marL="2621280" marR="2694432" indent="-19050" algn="ctr" defTabSz="1097280" hangingPunct="0">
                <a:lnSpc>
                  <a:spcPct val="111000"/>
                </a:lnSpc>
              </a:pPr>
              <a:r>
                <a:rPr lang="en-US" sz="960" b="1" kern="0" spc="-36" dirty="0">
                  <a:solidFill>
                    <a:srgbClr val="000000"/>
                  </a:solidFill>
                  <a:latin typeface="Arial" panose="020B0604020202020204" pitchFamily="34" charset="0"/>
                  <a:ea typeface="Arial MT"/>
                  <a:cs typeface="Arial MT"/>
                  <a:sym typeface="Calibri"/>
                </a:rPr>
                <a:t>No</a:t>
              </a:r>
              <a:r>
                <a:rPr lang="en-US" sz="960" b="1" kern="0" spc="-24" dirty="0">
                  <a:solidFill>
                    <a:srgbClr val="000000"/>
                  </a:solidFill>
                  <a:latin typeface="Arial" panose="020B0604020202020204" pitchFamily="34" charset="0"/>
                  <a:ea typeface="Arial MT"/>
                  <a:cs typeface="Arial MT"/>
                  <a:sym typeface="Calibri"/>
                </a:rPr>
                <a:t> 83%</a:t>
              </a:r>
              <a:endParaRPr lang="en-CI" sz="1320" kern="0" dirty="0">
                <a:solidFill>
                  <a:srgbClr val="000000"/>
                </a:solidFill>
                <a:latin typeface="Arial MT"/>
                <a:ea typeface="Arial MT"/>
                <a:cs typeface="Arial MT"/>
                <a:sym typeface="Calibri"/>
              </a:endParaRPr>
            </a:p>
          </p:txBody>
        </p:sp>
      </p:grpSp>
    </p:spTree>
    <p:extLst>
      <p:ext uri="{BB962C8B-B14F-4D97-AF65-F5344CB8AC3E}">
        <p14:creationId xmlns:p14="http://schemas.microsoft.com/office/powerpoint/2010/main" val="371727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55A1-4A8F-9482-E722-6CB0E3AC45D8}"/>
              </a:ext>
            </a:extLst>
          </p:cNvPr>
          <p:cNvSpPr>
            <a:spLocks noGrp="1"/>
          </p:cNvSpPr>
          <p:nvPr>
            <p:ph type="title"/>
          </p:nvPr>
        </p:nvSpPr>
        <p:spPr/>
        <p:txBody>
          <a:bodyPr>
            <a:normAutofit/>
          </a:bodyPr>
          <a:lstStyle/>
          <a:p>
            <a:pPr algn="ctr"/>
            <a:r>
              <a:rPr lang="en-US" dirty="0">
                <a:solidFill>
                  <a:srgbClr val="FF0000"/>
                </a:solidFill>
                <a:latin typeface="Arial Rounded MT Bold" panose="020F0704030504030204" pitchFamily="34" charset="77"/>
                <a:ea typeface="Arial MT"/>
                <a:cs typeface="Arial MT"/>
              </a:rPr>
              <a:t>Community Context of the Local Church they Last Attended</a:t>
            </a:r>
            <a:endParaRPr lang="en-CI" dirty="0">
              <a:solidFill>
                <a:srgbClr val="FF0000"/>
              </a:solidFill>
              <a:latin typeface="Arial Rounded MT Bold" panose="020F0704030504030204" pitchFamily="34" charset="77"/>
            </a:endParaRPr>
          </a:p>
        </p:txBody>
      </p:sp>
      <p:sp>
        <p:nvSpPr>
          <p:cNvPr id="4" name="Content Placeholder 3">
            <a:extLst>
              <a:ext uri="{FF2B5EF4-FFF2-40B4-BE49-F238E27FC236}">
                <a16:creationId xmlns:a16="http://schemas.microsoft.com/office/drawing/2014/main" id="{E140263E-7F61-7B84-8014-5C73EC764FB7}"/>
              </a:ext>
            </a:extLst>
          </p:cNvPr>
          <p:cNvSpPr>
            <a:spLocks noGrp="1"/>
          </p:cNvSpPr>
          <p:nvPr>
            <p:ph sz="half" idx="2"/>
          </p:nvPr>
        </p:nvSpPr>
        <p:spPr/>
        <p:txBody>
          <a:bodyPr>
            <a:normAutofit fontScale="92500" lnSpcReduction="10000"/>
          </a:bodyPr>
          <a:lstStyle/>
          <a:p>
            <a:pPr>
              <a:lnSpc>
                <a:spcPct val="110000"/>
              </a:lnSpc>
            </a:pPr>
            <a:r>
              <a:rPr lang="en-US" sz="1920" dirty="0">
                <a:latin typeface="Arial Rounded MT Bold" panose="020F0704030504030204" pitchFamily="34" charset="77"/>
                <a:ea typeface="Arial MT"/>
                <a:cs typeface="Arial MT"/>
              </a:rPr>
              <a:t>More</a:t>
            </a:r>
            <a:r>
              <a:rPr lang="en-US" sz="1920" spc="-6" dirty="0">
                <a:latin typeface="Arial Rounded MT Bold" panose="020F0704030504030204" pitchFamily="34" charset="77"/>
                <a:ea typeface="Arial MT"/>
                <a:cs typeface="Arial MT"/>
              </a:rPr>
              <a:t> </a:t>
            </a:r>
            <a:r>
              <a:rPr lang="en-US" sz="1920" dirty="0">
                <a:latin typeface="Arial Rounded MT Bold" panose="020F0704030504030204" pitchFamily="34" charset="77"/>
                <a:ea typeface="Arial MT"/>
                <a:cs typeface="Arial MT"/>
              </a:rPr>
              <a:t>than</a:t>
            </a:r>
            <a:r>
              <a:rPr lang="en-US" sz="1920" spc="-6" dirty="0">
                <a:latin typeface="Arial Rounded MT Bold" panose="020F0704030504030204" pitchFamily="34" charset="77"/>
                <a:ea typeface="Arial MT"/>
                <a:cs typeface="Arial MT"/>
              </a:rPr>
              <a:t> </a:t>
            </a:r>
            <a:r>
              <a:rPr lang="en-US" sz="1920" dirty="0">
                <a:latin typeface="Arial Rounded MT Bold" panose="020F0704030504030204" pitchFamily="34" charset="77"/>
                <a:ea typeface="Arial MT"/>
                <a:cs typeface="Arial MT"/>
              </a:rPr>
              <a:t>a</a:t>
            </a:r>
            <a:r>
              <a:rPr lang="en-US" sz="1920" spc="-6" dirty="0">
                <a:latin typeface="Arial Rounded MT Bold" panose="020F0704030504030204" pitchFamily="34" charset="77"/>
                <a:ea typeface="Arial MT"/>
                <a:cs typeface="Arial MT"/>
              </a:rPr>
              <a:t> </a:t>
            </a:r>
            <a:r>
              <a:rPr lang="en-US" sz="1920" dirty="0">
                <a:latin typeface="Arial Rounded MT Bold" panose="020F0704030504030204" pitchFamily="34" charset="77"/>
                <a:ea typeface="Arial MT"/>
                <a:cs typeface="Arial MT"/>
              </a:rPr>
              <a:t>third</a:t>
            </a:r>
            <a:r>
              <a:rPr lang="en-US" sz="1920" spc="-6" dirty="0">
                <a:latin typeface="Arial Rounded MT Bold" panose="020F0704030504030204" pitchFamily="34" charset="77"/>
                <a:ea typeface="Arial MT"/>
                <a:cs typeface="Arial MT"/>
              </a:rPr>
              <a:t> </a:t>
            </a:r>
            <a:r>
              <a:rPr lang="en-US" sz="1920" dirty="0">
                <a:latin typeface="Arial Rounded MT Bold" panose="020F0704030504030204" pitchFamily="34" charset="77"/>
                <a:ea typeface="Arial MT"/>
                <a:cs typeface="Arial MT"/>
              </a:rPr>
              <a:t>of</a:t>
            </a:r>
            <a:r>
              <a:rPr lang="en-US" sz="1920" spc="-6" dirty="0">
                <a:latin typeface="Arial Rounded MT Bold" panose="020F0704030504030204" pitchFamily="34" charset="77"/>
                <a:ea typeface="Arial MT"/>
                <a:cs typeface="Arial MT"/>
              </a:rPr>
              <a:t> </a:t>
            </a:r>
            <a:r>
              <a:rPr lang="en-US" sz="1920" dirty="0">
                <a:latin typeface="Arial Rounded MT Bold" panose="020F0704030504030204" pitchFamily="34" charset="77"/>
                <a:ea typeface="Arial MT"/>
                <a:cs typeface="Arial MT"/>
              </a:rPr>
              <a:t>the</a:t>
            </a:r>
            <a:r>
              <a:rPr lang="en-US" sz="1920" spc="-6" dirty="0">
                <a:latin typeface="Arial Rounded MT Bold" panose="020F0704030504030204" pitchFamily="34" charset="77"/>
                <a:ea typeface="Arial MT"/>
                <a:cs typeface="Arial MT"/>
              </a:rPr>
              <a:t> </a:t>
            </a:r>
            <a:r>
              <a:rPr lang="en-US" sz="1920" dirty="0">
                <a:latin typeface="Arial Rounded MT Bold" panose="020F0704030504030204" pitchFamily="34" charset="77"/>
                <a:ea typeface="Arial MT"/>
                <a:cs typeface="Arial MT"/>
              </a:rPr>
              <a:t>inactive</a:t>
            </a:r>
            <a:r>
              <a:rPr lang="en-US" sz="1920" spc="-6" dirty="0">
                <a:latin typeface="Arial Rounded MT Bold" panose="020F0704030504030204" pitchFamily="34" charset="77"/>
                <a:ea typeface="Arial MT"/>
                <a:cs typeface="Arial MT"/>
              </a:rPr>
              <a:t> </a:t>
            </a:r>
            <a:r>
              <a:rPr lang="en-US" sz="1920" dirty="0">
                <a:latin typeface="Arial Rounded MT Bold" panose="020F0704030504030204" pitchFamily="34" charset="77"/>
                <a:ea typeface="Arial MT"/>
                <a:cs typeface="Arial MT"/>
              </a:rPr>
              <a:t>and</a:t>
            </a:r>
            <a:r>
              <a:rPr lang="en-US" sz="1920" spc="-6" dirty="0">
                <a:latin typeface="Arial Rounded MT Bold" panose="020F0704030504030204" pitchFamily="34" charset="77"/>
                <a:ea typeface="Arial MT"/>
                <a:cs typeface="Arial MT"/>
              </a:rPr>
              <a:t> </a:t>
            </a:r>
            <a:r>
              <a:rPr lang="en-US" sz="1920" dirty="0">
                <a:latin typeface="Arial Rounded MT Bold" panose="020F0704030504030204" pitchFamily="34" charset="77"/>
                <a:ea typeface="Arial MT"/>
                <a:cs typeface="Arial MT"/>
              </a:rPr>
              <a:t>former</a:t>
            </a:r>
            <a:r>
              <a:rPr lang="en-US" sz="1920" spc="-6" dirty="0">
                <a:latin typeface="Arial Rounded MT Bold" panose="020F0704030504030204" pitchFamily="34" charset="77"/>
                <a:ea typeface="Arial MT"/>
                <a:cs typeface="Arial MT"/>
              </a:rPr>
              <a:t> </a:t>
            </a:r>
            <a:r>
              <a:rPr lang="en-US" sz="1920" dirty="0">
                <a:latin typeface="Arial Rounded MT Bold" panose="020F0704030504030204" pitchFamily="34" charset="77"/>
                <a:ea typeface="Arial MT"/>
                <a:cs typeface="Arial MT"/>
              </a:rPr>
              <a:t>members</a:t>
            </a:r>
            <a:r>
              <a:rPr lang="en-US" sz="1920" spc="-6" dirty="0">
                <a:latin typeface="Arial Rounded MT Bold" panose="020F0704030504030204" pitchFamily="34" charset="77"/>
                <a:ea typeface="Arial MT"/>
                <a:cs typeface="Arial MT"/>
              </a:rPr>
              <a:t> </a:t>
            </a:r>
            <a:r>
              <a:rPr lang="en-US" sz="1920" dirty="0">
                <a:latin typeface="Arial Rounded MT Bold" panose="020F0704030504030204" pitchFamily="34" charset="77"/>
                <a:ea typeface="Arial MT"/>
                <a:cs typeface="Arial MT"/>
              </a:rPr>
              <a:t>interviewed</a:t>
            </a:r>
            <a:r>
              <a:rPr lang="en-US" sz="1920" spc="-6" dirty="0">
                <a:latin typeface="Arial Rounded MT Bold" panose="020F0704030504030204" pitchFamily="34" charset="77"/>
                <a:ea typeface="Arial MT"/>
                <a:cs typeface="Arial MT"/>
              </a:rPr>
              <a:t> </a:t>
            </a:r>
            <a:r>
              <a:rPr lang="en-US" sz="1920" dirty="0">
                <a:latin typeface="Arial Rounded MT Bold" panose="020F0704030504030204" pitchFamily="34" charset="77"/>
                <a:ea typeface="Arial MT"/>
                <a:cs typeface="Arial MT"/>
              </a:rPr>
              <a:t>(</a:t>
            </a:r>
            <a:r>
              <a:rPr lang="en-US" sz="1920" dirty="0">
                <a:highlight>
                  <a:srgbClr val="00FF00"/>
                </a:highlight>
                <a:latin typeface="Arial Rounded MT Bold" panose="020F0704030504030204" pitchFamily="34" charset="77"/>
                <a:ea typeface="Arial MT"/>
                <a:cs typeface="Arial MT"/>
              </a:rPr>
              <a:t>36</a:t>
            </a:r>
            <a:r>
              <a:rPr lang="en-US" sz="1920" spc="-6" dirty="0">
                <a:highlight>
                  <a:srgbClr val="00FF00"/>
                </a:highlight>
                <a:latin typeface="Arial Rounded MT Bold" panose="020F0704030504030204" pitchFamily="34" charset="77"/>
                <a:ea typeface="Arial MT"/>
                <a:cs typeface="Arial MT"/>
              </a:rPr>
              <a:t> </a:t>
            </a:r>
            <a:r>
              <a:rPr lang="en-US" sz="1920" dirty="0">
                <a:highlight>
                  <a:srgbClr val="00FF00"/>
                </a:highlight>
                <a:latin typeface="Arial Rounded MT Bold" panose="020F0704030504030204" pitchFamily="34" charset="77"/>
                <a:ea typeface="Arial MT"/>
                <a:cs typeface="Arial MT"/>
              </a:rPr>
              <a:t>percent</a:t>
            </a:r>
            <a:r>
              <a:rPr lang="en-US" sz="1920" dirty="0">
                <a:latin typeface="Arial Rounded MT Bold" panose="020F0704030504030204" pitchFamily="34" charset="77"/>
                <a:ea typeface="Arial MT"/>
                <a:cs typeface="Arial MT"/>
              </a:rPr>
              <a:t>) indicated that the Adventist Church they</a:t>
            </a:r>
            <a:r>
              <a:rPr lang="en-US" sz="1920" spc="-12" dirty="0">
                <a:latin typeface="Arial Rounded MT Bold" panose="020F0704030504030204" pitchFamily="34" charset="77"/>
                <a:ea typeface="Arial MT"/>
                <a:cs typeface="Arial MT"/>
              </a:rPr>
              <a:t> </a:t>
            </a:r>
            <a:r>
              <a:rPr lang="en-US" sz="1920" dirty="0">
                <a:latin typeface="Arial Rounded MT Bold" panose="020F0704030504030204" pitchFamily="34" charset="77"/>
                <a:ea typeface="Arial MT"/>
                <a:cs typeface="Arial MT"/>
              </a:rPr>
              <a:t>last attended was located in </a:t>
            </a:r>
            <a:r>
              <a:rPr lang="en-US" sz="1920" dirty="0">
                <a:highlight>
                  <a:srgbClr val="00FF00"/>
                </a:highlight>
                <a:latin typeface="Arial Rounded MT Bold" panose="020F0704030504030204" pitchFamily="34" charset="77"/>
                <a:ea typeface="Arial MT"/>
                <a:cs typeface="Arial MT"/>
              </a:rPr>
              <a:t>an urban area</a:t>
            </a:r>
            <a:r>
              <a:rPr lang="en-US" sz="1920" dirty="0">
                <a:latin typeface="Arial Rounded MT Bold" panose="020F0704030504030204" pitchFamily="34" charset="77"/>
                <a:ea typeface="Arial MT"/>
                <a:cs typeface="Arial MT"/>
              </a:rPr>
              <a:t>; a city of more than 50,000 population or the suburbs of a city or in the “downtown” or central area of a large city. </a:t>
            </a:r>
            <a:r>
              <a:rPr lang="en-US" sz="1920" dirty="0">
                <a:highlight>
                  <a:srgbClr val="FFFF00"/>
                </a:highlight>
                <a:latin typeface="Arial Rounded MT Bold" panose="020F0704030504030204" pitchFamily="34" charset="77"/>
                <a:ea typeface="Arial MT"/>
                <a:cs typeface="Arial MT"/>
              </a:rPr>
              <a:t>This means that nearly two thirds of these people dropped out of a church located outside of a metropolitan area</a:t>
            </a:r>
            <a:r>
              <a:rPr lang="en-US" sz="1920" dirty="0">
                <a:latin typeface="Arial Rounded MT Bold" panose="020F0704030504030204" pitchFamily="34" charset="77"/>
                <a:ea typeface="Arial MT"/>
                <a:cs typeface="Arial MT"/>
              </a:rPr>
              <a:t>. Because the majority of the world’s population now live in urban areas, this may</a:t>
            </a:r>
            <a:r>
              <a:rPr lang="en-US" sz="1920" spc="-36" dirty="0">
                <a:latin typeface="Arial Rounded MT Bold" panose="020F0704030504030204" pitchFamily="34" charset="77"/>
                <a:ea typeface="Arial MT"/>
                <a:cs typeface="Arial MT"/>
              </a:rPr>
              <a:t> </a:t>
            </a:r>
            <a:r>
              <a:rPr lang="en-US" sz="1920" dirty="0">
                <a:latin typeface="Arial Rounded MT Bold" panose="020F0704030504030204" pitchFamily="34" charset="77"/>
                <a:ea typeface="Arial MT"/>
                <a:cs typeface="Arial MT"/>
              </a:rPr>
              <a:t>be</a:t>
            </a:r>
            <a:r>
              <a:rPr lang="en-US" sz="1920" spc="-36" dirty="0">
                <a:latin typeface="Arial Rounded MT Bold" panose="020F0704030504030204" pitchFamily="34" charset="77"/>
                <a:ea typeface="Arial MT"/>
                <a:cs typeface="Arial MT"/>
              </a:rPr>
              <a:t> </a:t>
            </a:r>
            <a:r>
              <a:rPr lang="en-US" sz="1920" dirty="0">
                <a:latin typeface="Arial Rounded MT Bold" panose="020F0704030504030204" pitchFamily="34" charset="77"/>
                <a:ea typeface="Arial MT"/>
                <a:cs typeface="Arial MT"/>
              </a:rPr>
              <a:t>a</a:t>
            </a:r>
            <a:r>
              <a:rPr lang="en-US" sz="1920" spc="-36" dirty="0">
                <a:latin typeface="Arial Rounded MT Bold" panose="020F0704030504030204" pitchFamily="34" charset="77"/>
                <a:ea typeface="Arial MT"/>
                <a:cs typeface="Arial MT"/>
              </a:rPr>
              <a:t> </a:t>
            </a:r>
            <a:r>
              <a:rPr lang="en-US" sz="1920" dirty="0">
                <a:latin typeface="Arial Rounded MT Bold" panose="020F0704030504030204" pitchFamily="34" charset="77"/>
                <a:ea typeface="Arial MT"/>
                <a:cs typeface="Arial MT"/>
              </a:rPr>
              <a:t>significant</a:t>
            </a:r>
            <a:r>
              <a:rPr lang="en-US" sz="1920" spc="-36" dirty="0">
                <a:latin typeface="Arial Rounded MT Bold" panose="020F0704030504030204" pitchFamily="34" charset="77"/>
                <a:ea typeface="Arial MT"/>
                <a:cs typeface="Arial MT"/>
              </a:rPr>
              <a:t> </a:t>
            </a:r>
            <a:r>
              <a:rPr lang="en-US" sz="1920" dirty="0">
                <a:latin typeface="Arial Rounded MT Bold" panose="020F0704030504030204" pitchFamily="34" charset="77"/>
                <a:ea typeface="Arial MT"/>
                <a:cs typeface="Arial MT"/>
              </a:rPr>
              <a:t>indicator.</a:t>
            </a:r>
            <a:r>
              <a:rPr lang="en-US" sz="1920" spc="-36" dirty="0">
                <a:latin typeface="Arial Rounded MT Bold" panose="020F0704030504030204" pitchFamily="34" charset="77"/>
                <a:ea typeface="Arial MT"/>
                <a:cs typeface="Arial MT"/>
              </a:rPr>
              <a:t> </a:t>
            </a:r>
            <a:r>
              <a:rPr lang="en-US" sz="1920" dirty="0">
                <a:highlight>
                  <a:srgbClr val="00FFFF"/>
                </a:highlight>
                <a:latin typeface="Arial Rounded MT Bold" panose="020F0704030504030204" pitchFamily="34" charset="77"/>
                <a:ea typeface="Arial MT"/>
                <a:cs typeface="Arial MT"/>
              </a:rPr>
              <a:t>Are</a:t>
            </a:r>
            <a:r>
              <a:rPr lang="en-US" sz="1920" spc="-36" dirty="0">
                <a:highlight>
                  <a:srgbClr val="00FFFF"/>
                </a:highlight>
                <a:latin typeface="Arial Rounded MT Bold" panose="020F0704030504030204" pitchFamily="34" charset="77"/>
                <a:ea typeface="Arial MT"/>
                <a:cs typeface="Arial MT"/>
              </a:rPr>
              <a:t> </a:t>
            </a:r>
            <a:r>
              <a:rPr lang="en-US" sz="1920" dirty="0">
                <a:highlight>
                  <a:srgbClr val="00FFFF"/>
                </a:highlight>
                <a:latin typeface="Arial Rounded MT Bold" panose="020F0704030504030204" pitchFamily="34" charset="77"/>
                <a:ea typeface="Arial MT"/>
                <a:cs typeface="Arial MT"/>
              </a:rPr>
              <a:t>retention</a:t>
            </a:r>
            <a:r>
              <a:rPr lang="en-US" sz="1920" spc="-36" dirty="0">
                <a:highlight>
                  <a:srgbClr val="00FFFF"/>
                </a:highlight>
                <a:latin typeface="Arial Rounded MT Bold" panose="020F0704030504030204" pitchFamily="34" charset="77"/>
                <a:ea typeface="Arial MT"/>
                <a:cs typeface="Arial MT"/>
              </a:rPr>
              <a:t> </a:t>
            </a:r>
            <a:r>
              <a:rPr lang="en-US" sz="1920" dirty="0">
                <a:highlight>
                  <a:srgbClr val="00FFFF"/>
                </a:highlight>
                <a:latin typeface="Arial Rounded MT Bold" panose="020F0704030504030204" pitchFamily="34" charset="77"/>
                <a:ea typeface="Arial MT"/>
                <a:cs typeface="Arial MT"/>
              </a:rPr>
              <a:t>problems</a:t>
            </a:r>
            <a:r>
              <a:rPr lang="en-US" sz="1920" spc="-36" dirty="0">
                <a:highlight>
                  <a:srgbClr val="00FFFF"/>
                </a:highlight>
                <a:latin typeface="Arial Rounded MT Bold" panose="020F0704030504030204" pitchFamily="34" charset="77"/>
                <a:ea typeface="Arial MT"/>
                <a:cs typeface="Arial MT"/>
              </a:rPr>
              <a:t> </a:t>
            </a:r>
            <a:r>
              <a:rPr lang="en-US" sz="1920" dirty="0">
                <a:highlight>
                  <a:srgbClr val="00FFFF"/>
                </a:highlight>
                <a:latin typeface="Arial Rounded MT Bold" panose="020F0704030504030204" pitchFamily="34" charset="77"/>
                <a:ea typeface="Arial MT"/>
                <a:cs typeface="Arial MT"/>
              </a:rPr>
              <a:t>related</a:t>
            </a:r>
            <a:r>
              <a:rPr lang="en-US" sz="1920" spc="-36" dirty="0">
                <a:highlight>
                  <a:srgbClr val="00FFFF"/>
                </a:highlight>
                <a:latin typeface="Arial Rounded MT Bold" panose="020F0704030504030204" pitchFamily="34" charset="77"/>
                <a:ea typeface="Arial MT"/>
                <a:cs typeface="Arial MT"/>
              </a:rPr>
              <a:t> </a:t>
            </a:r>
            <a:r>
              <a:rPr lang="en-US" sz="1920" dirty="0">
                <a:highlight>
                  <a:srgbClr val="00FFFF"/>
                </a:highlight>
                <a:latin typeface="Arial Rounded MT Bold" panose="020F0704030504030204" pitchFamily="34" charset="77"/>
                <a:ea typeface="Arial MT"/>
                <a:cs typeface="Arial MT"/>
              </a:rPr>
              <a:t>to</a:t>
            </a:r>
            <a:r>
              <a:rPr lang="en-US" sz="1920" spc="-36" dirty="0">
                <a:highlight>
                  <a:srgbClr val="00FFFF"/>
                </a:highlight>
                <a:latin typeface="Arial Rounded MT Bold" panose="020F0704030504030204" pitchFamily="34" charset="77"/>
                <a:ea typeface="Arial MT"/>
                <a:cs typeface="Arial MT"/>
              </a:rPr>
              <a:t> </a:t>
            </a:r>
            <a:r>
              <a:rPr lang="en-US" sz="1920" dirty="0">
                <a:highlight>
                  <a:srgbClr val="00FFFF"/>
                </a:highlight>
                <a:latin typeface="Arial Rounded MT Bold" panose="020F0704030504030204" pitchFamily="34" charset="77"/>
                <a:ea typeface="Arial MT"/>
                <a:cs typeface="Arial MT"/>
              </a:rPr>
              <a:t>people</a:t>
            </a:r>
            <a:r>
              <a:rPr lang="en-US" sz="1920" spc="-36" dirty="0">
                <a:highlight>
                  <a:srgbClr val="00FFFF"/>
                </a:highlight>
                <a:latin typeface="Arial Rounded MT Bold" panose="020F0704030504030204" pitchFamily="34" charset="77"/>
                <a:ea typeface="Arial MT"/>
                <a:cs typeface="Arial MT"/>
              </a:rPr>
              <a:t> </a:t>
            </a:r>
            <a:r>
              <a:rPr lang="en-US" sz="1920" dirty="0">
                <a:highlight>
                  <a:srgbClr val="00FFFF"/>
                </a:highlight>
                <a:latin typeface="Arial Rounded MT Bold" panose="020F0704030504030204" pitchFamily="34" charset="77"/>
                <a:ea typeface="Arial MT"/>
                <a:cs typeface="Arial MT"/>
              </a:rPr>
              <a:t>moving from small towns, villages and rural areas to the cities? Do we have sufficient congregations and pastoral personnel in the cities to reach out to members as they</a:t>
            </a:r>
            <a:r>
              <a:rPr lang="en-US" sz="1920" spc="-24" dirty="0">
                <a:highlight>
                  <a:srgbClr val="00FFFF"/>
                </a:highlight>
                <a:latin typeface="Arial Rounded MT Bold" panose="020F0704030504030204" pitchFamily="34" charset="77"/>
                <a:ea typeface="Arial MT"/>
                <a:cs typeface="Arial MT"/>
              </a:rPr>
              <a:t> </a:t>
            </a:r>
            <a:r>
              <a:rPr lang="en-US" sz="1920" dirty="0">
                <a:highlight>
                  <a:srgbClr val="00FFFF"/>
                </a:highlight>
                <a:latin typeface="Arial Rounded MT Bold" panose="020F0704030504030204" pitchFamily="34" charset="77"/>
                <a:ea typeface="Arial MT"/>
                <a:cs typeface="Arial MT"/>
              </a:rPr>
              <a:t>make</a:t>
            </a:r>
            <a:r>
              <a:rPr lang="en-US" sz="1920" spc="-24" dirty="0">
                <a:highlight>
                  <a:srgbClr val="00FFFF"/>
                </a:highlight>
                <a:latin typeface="Arial Rounded MT Bold" panose="020F0704030504030204" pitchFamily="34" charset="77"/>
                <a:ea typeface="Arial MT"/>
                <a:cs typeface="Arial MT"/>
              </a:rPr>
              <a:t> </a:t>
            </a:r>
            <a:r>
              <a:rPr lang="en-US" sz="1920" dirty="0">
                <a:highlight>
                  <a:srgbClr val="00FFFF"/>
                </a:highlight>
                <a:latin typeface="Arial Rounded MT Bold" panose="020F0704030504030204" pitchFamily="34" charset="77"/>
                <a:ea typeface="Arial MT"/>
                <a:cs typeface="Arial MT"/>
              </a:rPr>
              <a:t>this</a:t>
            </a:r>
            <a:r>
              <a:rPr lang="en-US" sz="1920" spc="-24" dirty="0">
                <a:highlight>
                  <a:srgbClr val="00FFFF"/>
                </a:highlight>
                <a:latin typeface="Arial Rounded MT Bold" panose="020F0704030504030204" pitchFamily="34" charset="77"/>
                <a:ea typeface="Arial MT"/>
                <a:cs typeface="Arial MT"/>
              </a:rPr>
              <a:t> </a:t>
            </a:r>
            <a:r>
              <a:rPr lang="en-US" sz="1920" dirty="0">
                <a:highlight>
                  <a:srgbClr val="00FFFF"/>
                </a:highlight>
                <a:latin typeface="Arial Rounded MT Bold" panose="020F0704030504030204" pitchFamily="34" charset="77"/>
                <a:ea typeface="Arial MT"/>
                <a:cs typeface="Arial MT"/>
              </a:rPr>
              <a:t>transition</a:t>
            </a:r>
            <a:r>
              <a:rPr lang="en-US" sz="1920" spc="-24" dirty="0">
                <a:highlight>
                  <a:srgbClr val="00FFFF"/>
                </a:highlight>
                <a:latin typeface="Arial Rounded MT Bold" panose="020F0704030504030204" pitchFamily="34" charset="77"/>
                <a:ea typeface="Arial MT"/>
                <a:cs typeface="Arial MT"/>
              </a:rPr>
              <a:t> </a:t>
            </a:r>
            <a:r>
              <a:rPr lang="en-US" sz="1920" dirty="0">
                <a:highlight>
                  <a:srgbClr val="00FFFF"/>
                </a:highlight>
                <a:latin typeface="Arial Rounded MT Bold" panose="020F0704030504030204" pitchFamily="34" charset="77"/>
                <a:ea typeface="Arial MT"/>
                <a:cs typeface="Arial MT"/>
              </a:rPr>
              <a:t>and</a:t>
            </a:r>
            <a:r>
              <a:rPr lang="en-US" sz="1920" spc="-24" dirty="0">
                <a:highlight>
                  <a:srgbClr val="00FFFF"/>
                </a:highlight>
                <a:latin typeface="Arial Rounded MT Bold" panose="020F0704030504030204" pitchFamily="34" charset="77"/>
                <a:ea typeface="Arial MT"/>
                <a:cs typeface="Arial MT"/>
              </a:rPr>
              <a:t> </a:t>
            </a:r>
            <a:r>
              <a:rPr lang="en-US" sz="1920" dirty="0">
                <a:highlight>
                  <a:srgbClr val="00FFFF"/>
                </a:highlight>
                <a:latin typeface="Arial Rounded MT Bold" panose="020F0704030504030204" pitchFamily="34" charset="77"/>
                <a:ea typeface="Arial MT"/>
                <a:cs typeface="Arial MT"/>
              </a:rPr>
              <a:t>keep</a:t>
            </a:r>
            <a:r>
              <a:rPr lang="en-US" sz="1920" spc="-24" dirty="0">
                <a:highlight>
                  <a:srgbClr val="00FFFF"/>
                </a:highlight>
                <a:latin typeface="Arial Rounded MT Bold" panose="020F0704030504030204" pitchFamily="34" charset="77"/>
                <a:ea typeface="Arial MT"/>
                <a:cs typeface="Arial MT"/>
              </a:rPr>
              <a:t> </a:t>
            </a:r>
            <a:r>
              <a:rPr lang="en-US" sz="1920" dirty="0">
                <a:highlight>
                  <a:srgbClr val="00FFFF"/>
                </a:highlight>
                <a:latin typeface="Arial Rounded MT Bold" panose="020F0704030504030204" pitchFamily="34" charset="77"/>
                <a:ea typeface="Arial MT"/>
                <a:cs typeface="Arial MT"/>
              </a:rPr>
              <a:t>them</a:t>
            </a:r>
            <a:r>
              <a:rPr lang="en-US" sz="1920" spc="-24" dirty="0">
                <a:highlight>
                  <a:srgbClr val="00FFFF"/>
                </a:highlight>
                <a:latin typeface="Arial Rounded MT Bold" panose="020F0704030504030204" pitchFamily="34" charset="77"/>
                <a:ea typeface="Arial MT"/>
                <a:cs typeface="Arial MT"/>
              </a:rPr>
              <a:t> </a:t>
            </a:r>
            <a:r>
              <a:rPr lang="en-US" sz="1920" dirty="0">
                <a:highlight>
                  <a:srgbClr val="00FFFF"/>
                </a:highlight>
                <a:latin typeface="Arial Rounded MT Bold" panose="020F0704030504030204" pitchFamily="34" charset="77"/>
                <a:ea typeface="Arial MT"/>
                <a:cs typeface="Arial MT"/>
              </a:rPr>
              <a:t>connected</a:t>
            </a:r>
            <a:r>
              <a:rPr lang="en-US" sz="1920" spc="-24" dirty="0">
                <a:highlight>
                  <a:srgbClr val="00FFFF"/>
                </a:highlight>
                <a:latin typeface="Arial Rounded MT Bold" panose="020F0704030504030204" pitchFamily="34" charset="77"/>
                <a:ea typeface="Arial MT"/>
                <a:cs typeface="Arial MT"/>
              </a:rPr>
              <a:t> </a:t>
            </a:r>
            <a:r>
              <a:rPr lang="en-US" sz="1920" dirty="0">
                <a:highlight>
                  <a:srgbClr val="00FFFF"/>
                </a:highlight>
                <a:latin typeface="Arial Rounded MT Bold" panose="020F0704030504030204" pitchFamily="34" charset="77"/>
                <a:ea typeface="Arial MT"/>
                <a:cs typeface="Arial MT"/>
              </a:rPr>
              <a:t>with</a:t>
            </a:r>
            <a:r>
              <a:rPr lang="en-US" sz="1920" spc="-36" dirty="0">
                <a:highlight>
                  <a:srgbClr val="00FFFF"/>
                </a:highlight>
                <a:latin typeface="Arial Rounded MT Bold" panose="020F0704030504030204" pitchFamily="34" charset="77"/>
                <a:ea typeface="Arial MT"/>
                <a:cs typeface="Arial MT"/>
              </a:rPr>
              <a:t> </a:t>
            </a:r>
            <a:r>
              <a:rPr lang="en-US" sz="1920" dirty="0">
                <a:highlight>
                  <a:srgbClr val="00FFFF"/>
                </a:highlight>
                <a:latin typeface="Arial Rounded MT Bold" panose="020F0704030504030204" pitchFamily="34" charset="77"/>
                <a:ea typeface="Arial MT"/>
                <a:cs typeface="Arial MT"/>
              </a:rPr>
              <a:t>the</a:t>
            </a:r>
            <a:r>
              <a:rPr lang="en-US" sz="1920" spc="-24" dirty="0">
                <a:highlight>
                  <a:srgbClr val="00FFFF"/>
                </a:highlight>
                <a:latin typeface="Arial Rounded MT Bold" panose="020F0704030504030204" pitchFamily="34" charset="77"/>
                <a:ea typeface="Arial MT"/>
                <a:cs typeface="Arial MT"/>
              </a:rPr>
              <a:t> </a:t>
            </a:r>
            <a:r>
              <a:rPr lang="en-US" sz="1920" dirty="0">
                <a:highlight>
                  <a:srgbClr val="00FFFF"/>
                </a:highlight>
                <a:latin typeface="Arial Rounded MT Bold" panose="020F0704030504030204" pitchFamily="34" charset="77"/>
                <a:ea typeface="Arial MT"/>
                <a:cs typeface="Arial MT"/>
              </a:rPr>
              <a:t>Church?</a:t>
            </a:r>
            <a:r>
              <a:rPr lang="en-US" sz="1920" spc="-24" dirty="0">
                <a:highlight>
                  <a:srgbClr val="00FFFF"/>
                </a:highlight>
                <a:latin typeface="Arial Rounded MT Bold" panose="020F0704030504030204" pitchFamily="34" charset="77"/>
                <a:ea typeface="Arial MT"/>
                <a:cs typeface="Arial MT"/>
              </a:rPr>
              <a:t> </a:t>
            </a:r>
            <a:r>
              <a:rPr lang="en-US" sz="1920" dirty="0">
                <a:highlight>
                  <a:srgbClr val="00FFFF"/>
                </a:highlight>
                <a:latin typeface="Arial Rounded MT Bold" panose="020F0704030504030204" pitchFamily="34" charset="77"/>
                <a:ea typeface="Arial MT"/>
                <a:cs typeface="Arial MT"/>
              </a:rPr>
              <a:t>Are</a:t>
            </a:r>
            <a:r>
              <a:rPr lang="en-US" sz="1920" spc="-24" dirty="0">
                <a:highlight>
                  <a:srgbClr val="00FFFF"/>
                </a:highlight>
                <a:latin typeface="Arial Rounded MT Bold" panose="020F0704030504030204" pitchFamily="34" charset="77"/>
                <a:ea typeface="Arial MT"/>
                <a:cs typeface="Arial MT"/>
              </a:rPr>
              <a:t> </a:t>
            </a:r>
            <a:r>
              <a:rPr lang="en-US" sz="1920" dirty="0">
                <a:highlight>
                  <a:srgbClr val="00FFFF"/>
                </a:highlight>
                <a:latin typeface="Arial Rounded MT Bold" panose="020F0704030504030204" pitchFamily="34" charset="77"/>
                <a:ea typeface="Arial MT"/>
                <a:cs typeface="Arial MT"/>
              </a:rPr>
              <a:t>there procedures in place to communicate the fact that members are moving?</a:t>
            </a:r>
            <a:endParaRPr lang="en-CI" sz="1920" dirty="0">
              <a:highlight>
                <a:srgbClr val="00FFFF"/>
              </a:highlight>
              <a:latin typeface="Arial Rounded MT Bold" panose="020F0704030504030204" pitchFamily="34" charset="77"/>
              <a:ea typeface="Arial MT"/>
              <a:cs typeface="Arial MT"/>
            </a:endParaRPr>
          </a:p>
        </p:txBody>
      </p:sp>
      <p:grpSp>
        <p:nvGrpSpPr>
          <p:cNvPr id="5" name="Group 4">
            <a:extLst>
              <a:ext uri="{FF2B5EF4-FFF2-40B4-BE49-F238E27FC236}">
                <a16:creationId xmlns:a16="http://schemas.microsoft.com/office/drawing/2014/main" id="{5C0DD4F0-5176-325F-7E64-D10F35B4F497}"/>
              </a:ext>
            </a:extLst>
          </p:cNvPr>
          <p:cNvGrpSpPr>
            <a:grpSpLocks/>
          </p:cNvGrpSpPr>
          <p:nvPr/>
        </p:nvGrpSpPr>
        <p:grpSpPr>
          <a:xfrm>
            <a:off x="1005840" y="2709863"/>
            <a:ext cx="5577840" cy="4183380"/>
            <a:chOff x="4762" y="4762"/>
            <a:chExt cx="4648200" cy="3486150"/>
          </a:xfrm>
        </p:grpSpPr>
        <p:sp>
          <p:nvSpPr>
            <p:cNvPr id="6" name="Graphic 203">
              <a:extLst>
                <a:ext uri="{FF2B5EF4-FFF2-40B4-BE49-F238E27FC236}">
                  <a16:creationId xmlns:a16="http://schemas.microsoft.com/office/drawing/2014/main" id="{B66BA412-7209-3232-AE04-2A7A11A71622}"/>
                </a:ext>
              </a:extLst>
            </p:cNvPr>
            <p:cNvSpPr/>
            <p:nvPr/>
          </p:nvSpPr>
          <p:spPr>
            <a:xfrm>
              <a:off x="4762" y="4762"/>
              <a:ext cx="4648200" cy="3486150"/>
            </a:xfrm>
            <a:custGeom>
              <a:avLst/>
              <a:gdLst/>
              <a:ahLst/>
              <a:cxnLst/>
              <a:rect l="l" t="t" r="r" b="b"/>
              <a:pathLst>
                <a:path w="4648200" h="3486150">
                  <a:moveTo>
                    <a:pt x="4648200" y="0"/>
                  </a:moveTo>
                  <a:lnTo>
                    <a:pt x="0" y="0"/>
                  </a:lnTo>
                  <a:lnTo>
                    <a:pt x="0" y="3486150"/>
                  </a:lnTo>
                  <a:lnTo>
                    <a:pt x="4648200" y="3486150"/>
                  </a:lnTo>
                  <a:lnTo>
                    <a:pt x="4648200" y="0"/>
                  </a:lnTo>
                  <a:close/>
                </a:path>
              </a:pathLst>
            </a:custGeom>
            <a:ln w="9525">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7" name="Graphic 204">
              <a:extLst>
                <a:ext uri="{FF2B5EF4-FFF2-40B4-BE49-F238E27FC236}">
                  <a16:creationId xmlns:a16="http://schemas.microsoft.com/office/drawing/2014/main" id="{355BDF18-4D0A-EF40-5FF1-1D4CC8A62B14}"/>
                </a:ext>
              </a:extLst>
            </p:cNvPr>
            <p:cNvSpPr/>
            <p:nvPr/>
          </p:nvSpPr>
          <p:spPr>
            <a:xfrm>
              <a:off x="310324" y="2492692"/>
              <a:ext cx="4037329" cy="1270"/>
            </a:xfrm>
            <a:custGeom>
              <a:avLst/>
              <a:gdLst/>
              <a:ahLst/>
              <a:cxnLst/>
              <a:rect l="l" t="t" r="r" b="b"/>
              <a:pathLst>
                <a:path w="4037329">
                  <a:moveTo>
                    <a:pt x="0" y="0"/>
                  </a:moveTo>
                  <a:lnTo>
                    <a:pt x="198119" y="0"/>
                  </a:lnTo>
                </a:path>
                <a:path w="4037329">
                  <a:moveTo>
                    <a:pt x="3833622" y="0"/>
                  </a:moveTo>
                  <a:lnTo>
                    <a:pt x="4037076" y="0"/>
                  </a:lnTo>
                </a:path>
                <a:path w="4037329">
                  <a:moveTo>
                    <a:pt x="3160776" y="0"/>
                  </a:moveTo>
                  <a:lnTo>
                    <a:pt x="3563112" y="0"/>
                  </a:lnTo>
                </a:path>
                <a:path w="4037329">
                  <a:moveTo>
                    <a:pt x="2487930" y="0"/>
                  </a:moveTo>
                  <a:lnTo>
                    <a:pt x="2890266" y="0"/>
                  </a:lnTo>
                </a:path>
                <a:path w="4037329">
                  <a:moveTo>
                    <a:pt x="1142238" y="0"/>
                  </a:moveTo>
                  <a:lnTo>
                    <a:pt x="1543812" y="0"/>
                  </a:lnTo>
                </a:path>
                <a:path w="4037329">
                  <a:moveTo>
                    <a:pt x="469391" y="0"/>
                  </a:moveTo>
                  <a:lnTo>
                    <a:pt x="870965" y="0"/>
                  </a:lnTo>
                </a:path>
                <a:path w="4037329">
                  <a:moveTo>
                    <a:pt x="1815084" y="0"/>
                  </a:moveTo>
                  <a:lnTo>
                    <a:pt x="221742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8" name="Graphic 205">
              <a:extLst>
                <a:ext uri="{FF2B5EF4-FFF2-40B4-BE49-F238E27FC236}">
                  <a16:creationId xmlns:a16="http://schemas.microsoft.com/office/drawing/2014/main" id="{4E9542A5-9CF1-D701-D44B-6A60535D5C0C}"/>
                </a:ext>
              </a:extLst>
            </p:cNvPr>
            <p:cNvSpPr/>
            <p:nvPr/>
          </p:nvSpPr>
          <p:spPr>
            <a:xfrm>
              <a:off x="310324" y="1422844"/>
              <a:ext cx="4037329" cy="803910"/>
            </a:xfrm>
            <a:custGeom>
              <a:avLst/>
              <a:gdLst/>
              <a:ahLst/>
              <a:cxnLst/>
              <a:rect l="l" t="t" r="r" b="b"/>
              <a:pathLst>
                <a:path w="4037329" h="803910">
                  <a:moveTo>
                    <a:pt x="0" y="803910"/>
                  </a:moveTo>
                  <a:lnTo>
                    <a:pt x="198119" y="803910"/>
                  </a:lnTo>
                </a:path>
                <a:path w="4037329" h="803910">
                  <a:moveTo>
                    <a:pt x="469391" y="803910"/>
                  </a:moveTo>
                  <a:lnTo>
                    <a:pt x="870965" y="803910"/>
                  </a:lnTo>
                </a:path>
                <a:path w="4037329" h="803910">
                  <a:moveTo>
                    <a:pt x="1142238" y="803910"/>
                  </a:moveTo>
                  <a:lnTo>
                    <a:pt x="1543812" y="803910"/>
                  </a:lnTo>
                </a:path>
                <a:path w="4037329" h="803910">
                  <a:moveTo>
                    <a:pt x="1815084" y="803910"/>
                  </a:moveTo>
                  <a:lnTo>
                    <a:pt x="2217420" y="803910"/>
                  </a:lnTo>
                </a:path>
                <a:path w="4037329" h="803910">
                  <a:moveTo>
                    <a:pt x="2487930" y="803910"/>
                  </a:moveTo>
                  <a:lnTo>
                    <a:pt x="2890266" y="803910"/>
                  </a:lnTo>
                </a:path>
                <a:path w="4037329" h="803910">
                  <a:moveTo>
                    <a:pt x="3160776" y="803910"/>
                  </a:moveTo>
                  <a:lnTo>
                    <a:pt x="4037076" y="803910"/>
                  </a:lnTo>
                </a:path>
                <a:path w="4037329" h="803910">
                  <a:moveTo>
                    <a:pt x="1815084" y="537972"/>
                  </a:moveTo>
                  <a:lnTo>
                    <a:pt x="2890266" y="537972"/>
                  </a:lnTo>
                </a:path>
                <a:path w="4037329" h="803910">
                  <a:moveTo>
                    <a:pt x="3160776" y="537972"/>
                  </a:moveTo>
                  <a:lnTo>
                    <a:pt x="4037076" y="537972"/>
                  </a:lnTo>
                </a:path>
                <a:path w="4037329" h="803910">
                  <a:moveTo>
                    <a:pt x="1142238" y="537972"/>
                  </a:moveTo>
                  <a:lnTo>
                    <a:pt x="1543812" y="537972"/>
                  </a:lnTo>
                </a:path>
                <a:path w="4037329" h="803910">
                  <a:moveTo>
                    <a:pt x="469391" y="537972"/>
                  </a:moveTo>
                  <a:lnTo>
                    <a:pt x="870965" y="537972"/>
                  </a:lnTo>
                </a:path>
                <a:path w="4037329" h="803910">
                  <a:moveTo>
                    <a:pt x="0" y="537972"/>
                  </a:moveTo>
                  <a:lnTo>
                    <a:pt x="198119" y="537972"/>
                  </a:lnTo>
                </a:path>
                <a:path w="4037329" h="803910">
                  <a:moveTo>
                    <a:pt x="0" y="266700"/>
                  </a:moveTo>
                  <a:lnTo>
                    <a:pt x="1543812" y="266700"/>
                  </a:lnTo>
                </a:path>
                <a:path w="4037329" h="803910">
                  <a:moveTo>
                    <a:pt x="1815084" y="266700"/>
                  </a:moveTo>
                  <a:lnTo>
                    <a:pt x="4037076" y="266700"/>
                  </a:lnTo>
                </a:path>
                <a:path w="4037329" h="803910">
                  <a:moveTo>
                    <a:pt x="0" y="0"/>
                  </a:moveTo>
                  <a:lnTo>
                    <a:pt x="1543812" y="0"/>
                  </a:lnTo>
                </a:path>
                <a:path w="4037329" h="803910">
                  <a:moveTo>
                    <a:pt x="1815084" y="0"/>
                  </a:moveTo>
                  <a:lnTo>
                    <a:pt x="4037076"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9" name="Graphic 206">
              <a:extLst>
                <a:ext uri="{FF2B5EF4-FFF2-40B4-BE49-F238E27FC236}">
                  <a16:creationId xmlns:a16="http://schemas.microsoft.com/office/drawing/2014/main" id="{6042D8F5-B26F-03C4-FAA4-0A7A448EB0E1}"/>
                </a:ext>
              </a:extLst>
            </p:cNvPr>
            <p:cNvSpPr/>
            <p:nvPr/>
          </p:nvSpPr>
          <p:spPr>
            <a:xfrm>
              <a:off x="310324" y="1156906"/>
              <a:ext cx="4037329" cy="1270"/>
            </a:xfrm>
            <a:custGeom>
              <a:avLst/>
              <a:gdLst/>
              <a:ahLst/>
              <a:cxnLst/>
              <a:rect l="l" t="t" r="r" b="b"/>
              <a:pathLst>
                <a:path w="4037329">
                  <a:moveTo>
                    <a:pt x="0" y="0"/>
                  </a:moveTo>
                  <a:lnTo>
                    <a:pt x="4037076"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0" name="Graphic 207">
              <a:extLst>
                <a:ext uri="{FF2B5EF4-FFF2-40B4-BE49-F238E27FC236}">
                  <a16:creationId xmlns:a16="http://schemas.microsoft.com/office/drawing/2014/main" id="{E0606C2D-B56F-4D36-DF99-2A36AC101BE6}"/>
                </a:ext>
              </a:extLst>
            </p:cNvPr>
            <p:cNvSpPr/>
            <p:nvPr/>
          </p:nvSpPr>
          <p:spPr>
            <a:xfrm>
              <a:off x="310324" y="890968"/>
              <a:ext cx="4037329" cy="1868805"/>
            </a:xfrm>
            <a:custGeom>
              <a:avLst/>
              <a:gdLst/>
              <a:ahLst/>
              <a:cxnLst/>
              <a:rect l="l" t="t" r="r" b="b"/>
              <a:pathLst>
                <a:path w="4037329" h="1868805">
                  <a:moveTo>
                    <a:pt x="0" y="0"/>
                  </a:moveTo>
                  <a:lnTo>
                    <a:pt x="4037076" y="0"/>
                  </a:lnTo>
                </a:path>
                <a:path w="4037329" h="1868805">
                  <a:moveTo>
                    <a:pt x="0" y="0"/>
                  </a:moveTo>
                  <a:lnTo>
                    <a:pt x="4037076" y="0"/>
                  </a:lnTo>
                  <a:lnTo>
                    <a:pt x="4037076" y="1868424"/>
                  </a:lnTo>
                  <a:lnTo>
                    <a:pt x="0" y="1868424"/>
                  </a:ln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1" name="Graphic 208">
              <a:extLst>
                <a:ext uri="{FF2B5EF4-FFF2-40B4-BE49-F238E27FC236}">
                  <a16:creationId xmlns:a16="http://schemas.microsoft.com/office/drawing/2014/main" id="{0B121E01-7217-F33B-9A36-05651A12E815}"/>
                </a:ext>
              </a:extLst>
            </p:cNvPr>
            <p:cNvSpPr/>
            <p:nvPr/>
          </p:nvSpPr>
          <p:spPr>
            <a:xfrm>
              <a:off x="508444" y="1907476"/>
              <a:ext cx="271780" cy="852169"/>
            </a:xfrm>
            <a:custGeom>
              <a:avLst/>
              <a:gdLst/>
              <a:ahLst/>
              <a:cxnLst/>
              <a:rect l="l" t="t" r="r" b="b"/>
              <a:pathLst>
                <a:path w="271780" h="852169">
                  <a:moveTo>
                    <a:pt x="271271" y="0"/>
                  </a:moveTo>
                  <a:lnTo>
                    <a:pt x="0" y="0"/>
                  </a:lnTo>
                  <a:lnTo>
                    <a:pt x="0" y="851915"/>
                  </a:lnTo>
                  <a:lnTo>
                    <a:pt x="271271" y="851915"/>
                  </a:lnTo>
                  <a:lnTo>
                    <a:pt x="271271"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2" name="Graphic 209">
              <a:extLst>
                <a:ext uri="{FF2B5EF4-FFF2-40B4-BE49-F238E27FC236}">
                  <a16:creationId xmlns:a16="http://schemas.microsoft.com/office/drawing/2014/main" id="{C2A3FBDF-5311-1C31-5CD1-BAE91522D829}"/>
                </a:ext>
              </a:extLst>
            </p:cNvPr>
            <p:cNvSpPr/>
            <p:nvPr/>
          </p:nvSpPr>
          <p:spPr>
            <a:xfrm>
              <a:off x="508444" y="1907476"/>
              <a:ext cx="271780" cy="852169"/>
            </a:xfrm>
            <a:custGeom>
              <a:avLst/>
              <a:gdLst/>
              <a:ahLst/>
              <a:cxnLst/>
              <a:rect l="l" t="t" r="r" b="b"/>
              <a:pathLst>
                <a:path w="271780" h="852169">
                  <a:moveTo>
                    <a:pt x="0" y="0"/>
                  </a:moveTo>
                  <a:lnTo>
                    <a:pt x="271271" y="0"/>
                  </a:lnTo>
                  <a:lnTo>
                    <a:pt x="271271" y="851915"/>
                  </a:lnTo>
                  <a:lnTo>
                    <a:pt x="0" y="851915"/>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3" name="Graphic 210">
              <a:extLst>
                <a:ext uri="{FF2B5EF4-FFF2-40B4-BE49-F238E27FC236}">
                  <a16:creationId xmlns:a16="http://schemas.microsoft.com/office/drawing/2014/main" id="{606BFB2B-8497-BE19-2FD8-5C8441D9931E}"/>
                </a:ext>
              </a:extLst>
            </p:cNvPr>
            <p:cNvSpPr/>
            <p:nvPr/>
          </p:nvSpPr>
          <p:spPr>
            <a:xfrm>
              <a:off x="1181290" y="1742884"/>
              <a:ext cx="271780" cy="1016635"/>
            </a:xfrm>
            <a:custGeom>
              <a:avLst/>
              <a:gdLst/>
              <a:ahLst/>
              <a:cxnLst/>
              <a:rect l="l" t="t" r="r" b="b"/>
              <a:pathLst>
                <a:path w="271780" h="1016635">
                  <a:moveTo>
                    <a:pt x="271272" y="0"/>
                  </a:moveTo>
                  <a:lnTo>
                    <a:pt x="0" y="0"/>
                  </a:lnTo>
                  <a:lnTo>
                    <a:pt x="0" y="1016508"/>
                  </a:lnTo>
                  <a:lnTo>
                    <a:pt x="271272" y="1016508"/>
                  </a:lnTo>
                  <a:lnTo>
                    <a:pt x="271272"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4" name="Graphic 211">
              <a:extLst>
                <a:ext uri="{FF2B5EF4-FFF2-40B4-BE49-F238E27FC236}">
                  <a16:creationId xmlns:a16="http://schemas.microsoft.com/office/drawing/2014/main" id="{F0659AA1-17EE-0C8D-21E6-838792C5F2F6}"/>
                </a:ext>
              </a:extLst>
            </p:cNvPr>
            <p:cNvSpPr/>
            <p:nvPr/>
          </p:nvSpPr>
          <p:spPr>
            <a:xfrm>
              <a:off x="1181290" y="1742884"/>
              <a:ext cx="271780" cy="1016635"/>
            </a:xfrm>
            <a:custGeom>
              <a:avLst/>
              <a:gdLst/>
              <a:ahLst/>
              <a:cxnLst/>
              <a:rect l="l" t="t" r="r" b="b"/>
              <a:pathLst>
                <a:path w="271780" h="1016635">
                  <a:moveTo>
                    <a:pt x="0" y="0"/>
                  </a:moveTo>
                  <a:lnTo>
                    <a:pt x="271272" y="0"/>
                  </a:lnTo>
                  <a:lnTo>
                    <a:pt x="271272" y="1016508"/>
                  </a:lnTo>
                  <a:lnTo>
                    <a:pt x="0" y="1016508"/>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5" name="Graphic 212">
              <a:extLst>
                <a:ext uri="{FF2B5EF4-FFF2-40B4-BE49-F238E27FC236}">
                  <a16:creationId xmlns:a16="http://schemas.microsoft.com/office/drawing/2014/main" id="{64A2CFA7-9F3F-0D04-29AC-64B8ECD26385}"/>
                </a:ext>
              </a:extLst>
            </p:cNvPr>
            <p:cNvSpPr/>
            <p:nvPr/>
          </p:nvSpPr>
          <p:spPr>
            <a:xfrm>
              <a:off x="1854136" y="1210246"/>
              <a:ext cx="271780" cy="1549400"/>
            </a:xfrm>
            <a:custGeom>
              <a:avLst/>
              <a:gdLst/>
              <a:ahLst/>
              <a:cxnLst/>
              <a:rect l="l" t="t" r="r" b="b"/>
              <a:pathLst>
                <a:path w="271780" h="1549400">
                  <a:moveTo>
                    <a:pt x="271272" y="0"/>
                  </a:moveTo>
                  <a:lnTo>
                    <a:pt x="0" y="0"/>
                  </a:lnTo>
                  <a:lnTo>
                    <a:pt x="0" y="1549146"/>
                  </a:lnTo>
                  <a:lnTo>
                    <a:pt x="271272" y="1549146"/>
                  </a:lnTo>
                  <a:lnTo>
                    <a:pt x="271272"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6" name="Graphic 213">
              <a:extLst>
                <a:ext uri="{FF2B5EF4-FFF2-40B4-BE49-F238E27FC236}">
                  <a16:creationId xmlns:a16="http://schemas.microsoft.com/office/drawing/2014/main" id="{5B868ABD-2AEC-8C1E-0435-148CF7F0F855}"/>
                </a:ext>
              </a:extLst>
            </p:cNvPr>
            <p:cNvSpPr/>
            <p:nvPr/>
          </p:nvSpPr>
          <p:spPr>
            <a:xfrm>
              <a:off x="1854136" y="1210246"/>
              <a:ext cx="271780" cy="1549400"/>
            </a:xfrm>
            <a:custGeom>
              <a:avLst/>
              <a:gdLst/>
              <a:ahLst/>
              <a:cxnLst/>
              <a:rect l="l" t="t" r="r" b="b"/>
              <a:pathLst>
                <a:path w="271780" h="1549400">
                  <a:moveTo>
                    <a:pt x="0" y="0"/>
                  </a:moveTo>
                  <a:lnTo>
                    <a:pt x="271272" y="0"/>
                  </a:lnTo>
                  <a:lnTo>
                    <a:pt x="271272" y="1549146"/>
                  </a:lnTo>
                  <a:lnTo>
                    <a:pt x="0" y="1549146"/>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7" name="Graphic 214">
              <a:extLst>
                <a:ext uri="{FF2B5EF4-FFF2-40B4-BE49-F238E27FC236}">
                  <a16:creationId xmlns:a16="http://schemas.microsoft.com/office/drawing/2014/main" id="{8B78A49C-32D1-ED64-8C9A-E8E61C3B575A}"/>
                </a:ext>
              </a:extLst>
            </p:cNvPr>
            <p:cNvSpPr/>
            <p:nvPr/>
          </p:nvSpPr>
          <p:spPr>
            <a:xfrm>
              <a:off x="2527744" y="2013394"/>
              <a:ext cx="270510" cy="746125"/>
            </a:xfrm>
            <a:custGeom>
              <a:avLst/>
              <a:gdLst/>
              <a:ahLst/>
              <a:cxnLst/>
              <a:rect l="l" t="t" r="r" b="b"/>
              <a:pathLst>
                <a:path w="270510" h="746125">
                  <a:moveTo>
                    <a:pt x="270510" y="0"/>
                  </a:moveTo>
                  <a:lnTo>
                    <a:pt x="0" y="0"/>
                  </a:lnTo>
                  <a:lnTo>
                    <a:pt x="0" y="745998"/>
                  </a:lnTo>
                  <a:lnTo>
                    <a:pt x="270510" y="745998"/>
                  </a:lnTo>
                  <a:lnTo>
                    <a:pt x="270510"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8" name="Graphic 215">
              <a:extLst>
                <a:ext uri="{FF2B5EF4-FFF2-40B4-BE49-F238E27FC236}">
                  <a16:creationId xmlns:a16="http://schemas.microsoft.com/office/drawing/2014/main" id="{10D784E7-A3EC-EEB4-EA10-2EB9F11717AE}"/>
                </a:ext>
              </a:extLst>
            </p:cNvPr>
            <p:cNvSpPr/>
            <p:nvPr/>
          </p:nvSpPr>
          <p:spPr>
            <a:xfrm>
              <a:off x="2527744" y="2013394"/>
              <a:ext cx="270510" cy="746125"/>
            </a:xfrm>
            <a:custGeom>
              <a:avLst/>
              <a:gdLst/>
              <a:ahLst/>
              <a:cxnLst/>
              <a:rect l="l" t="t" r="r" b="b"/>
              <a:pathLst>
                <a:path w="270510" h="746125">
                  <a:moveTo>
                    <a:pt x="0" y="0"/>
                  </a:moveTo>
                  <a:lnTo>
                    <a:pt x="270510" y="0"/>
                  </a:lnTo>
                  <a:lnTo>
                    <a:pt x="270510" y="745998"/>
                  </a:lnTo>
                  <a:lnTo>
                    <a:pt x="0" y="745998"/>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9" name="Graphic 216">
              <a:extLst>
                <a:ext uri="{FF2B5EF4-FFF2-40B4-BE49-F238E27FC236}">
                  <a16:creationId xmlns:a16="http://schemas.microsoft.com/office/drawing/2014/main" id="{0EA91605-6484-D9A1-CED0-C29478603EF4}"/>
                </a:ext>
              </a:extLst>
            </p:cNvPr>
            <p:cNvSpPr/>
            <p:nvPr/>
          </p:nvSpPr>
          <p:spPr>
            <a:xfrm>
              <a:off x="3200590" y="1907476"/>
              <a:ext cx="270510" cy="852169"/>
            </a:xfrm>
            <a:custGeom>
              <a:avLst/>
              <a:gdLst/>
              <a:ahLst/>
              <a:cxnLst/>
              <a:rect l="l" t="t" r="r" b="b"/>
              <a:pathLst>
                <a:path w="270510" h="852169">
                  <a:moveTo>
                    <a:pt x="270510" y="0"/>
                  </a:moveTo>
                  <a:lnTo>
                    <a:pt x="0" y="0"/>
                  </a:lnTo>
                  <a:lnTo>
                    <a:pt x="0" y="851915"/>
                  </a:lnTo>
                  <a:lnTo>
                    <a:pt x="270510" y="851915"/>
                  </a:lnTo>
                  <a:lnTo>
                    <a:pt x="270510"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0" name="Graphic 217">
              <a:extLst>
                <a:ext uri="{FF2B5EF4-FFF2-40B4-BE49-F238E27FC236}">
                  <a16:creationId xmlns:a16="http://schemas.microsoft.com/office/drawing/2014/main" id="{14E039B5-65C7-21E3-B748-63E0D3360745}"/>
                </a:ext>
              </a:extLst>
            </p:cNvPr>
            <p:cNvSpPr/>
            <p:nvPr/>
          </p:nvSpPr>
          <p:spPr>
            <a:xfrm>
              <a:off x="3200590" y="1907476"/>
              <a:ext cx="270510" cy="852169"/>
            </a:xfrm>
            <a:custGeom>
              <a:avLst/>
              <a:gdLst/>
              <a:ahLst/>
              <a:cxnLst/>
              <a:rect l="l" t="t" r="r" b="b"/>
              <a:pathLst>
                <a:path w="270510" h="852169">
                  <a:moveTo>
                    <a:pt x="0" y="0"/>
                  </a:moveTo>
                  <a:lnTo>
                    <a:pt x="270510" y="0"/>
                  </a:lnTo>
                  <a:lnTo>
                    <a:pt x="270510" y="851915"/>
                  </a:lnTo>
                  <a:lnTo>
                    <a:pt x="0" y="851915"/>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1" name="Graphic 218">
              <a:extLst>
                <a:ext uri="{FF2B5EF4-FFF2-40B4-BE49-F238E27FC236}">
                  <a16:creationId xmlns:a16="http://schemas.microsoft.com/office/drawing/2014/main" id="{44164E76-3991-C376-C12B-54C551CD9B11}"/>
                </a:ext>
              </a:extLst>
            </p:cNvPr>
            <p:cNvSpPr/>
            <p:nvPr/>
          </p:nvSpPr>
          <p:spPr>
            <a:xfrm>
              <a:off x="3873436" y="2439352"/>
              <a:ext cx="270510" cy="320040"/>
            </a:xfrm>
            <a:custGeom>
              <a:avLst/>
              <a:gdLst/>
              <a:ahLst/>
              <a:cxnLst/>
              <a:rect l="l" t="t" r="r" b="b"/>
              <a:pathLst>
                <a:path w="270510" h="320040">
                  <a:moveTo>
                    <a:pt x="270510" y="0"/>
                  </a:moveTo>
                  <a:lnTo>
                    <a:pt x="0" y="0"/>
                  </a:lnTo>
                  <a:lnTo>
                    <a:pt x="0" y="320039"/>
                  </a:lnTo>
                  <a:lnTo>
                    <a:pt x="270510" y="320039"/>
                  </a:lnTo>
                  <a:lnTo>
                    <a:pt x="270510"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2" name="Graphic 219">
              <a:extLst>
                <a:ext uri="{FF2B5EF4-FFF2-40B4-BE49-F238E27FC236}">
                  <a16:creationId xmlns:a16="http://schemas.microsoft.com/office/drawing/2014/main" id="{950818F3-E3BC-193F-6A21-063C8557585A}"/>
                </a:ext>
              </a:extLst>
            </p:cNvPr>
            <p:cNvSpPr/>
            <p:nvPr/>
          </p:nvSpPr>
          <p:spPr>
            <a:xfrm>
              <a:off x="3873436" y="2439352"/>
              <a:ext cx="270510" cy="320040"/>
            </a:xfrm>
            <a:custGeom>
              <a:avLst/>
              <a:gdLst/>
              <a:ahLst/>
              <a:cxnLst/>
              <a:rect l="l" t="t" r="r" b="b"/>
              <a:pathLst>
                <a:path w="270510" h="320040">
                  <a:moveTo>
                    <a:pt x="0" y="0"/>
                  </a:moveTo>
                  <a:lnTo>
                    <a:pt x="270510" y="0"/>
                  </a:lnTo>
                  <a:lnTo>
                    <a:pt x="270510" y="320039"/>
                  </a:lnTo>
                  <a:lnTo>
                    <a:pt x="0" y="320039"/>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3" name="Graphic 220">
              <a:extLst>
                <a:ext uri="{FF2B5EF4-FFF2-40B4-BE49-F238E27FC236}">
                  <a16:creationId xmlns:a16="http://schemas.microsoft.com/office/drawing/2014/main" id="{32096F10-5D51-D2D1-EE5D-9ABAEF819F65}"/>
                </a:ext>
              </a:extLst>
            </p:cNvPr>
            <p:cNvSpPr/>
            <p:nvPr/>
          </p:nvSpPr>
          <p:spPr>
            <a:xfrm>
              <a:off x="310324" y="2759392"/>
              <a:ext cx="4037329" cy="1270"/>
            </a:xfrm>
            <a:custGeom>
              <a:avLst/>
              <a:gdLst/>
              <a:ahLst/>
              <a:cxnLst/>
              <a:rect l="l" t="t" r="r" b="b"/>
              <a:pathLst>
                <a:path w="4037329">
                  <a:moveTo>
                    <a:pt x="0" y="0"/>
                  </a:moveTo>
                  <a:lnTo>
                    <a:pt x="4037076"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4" name="Graphic 221">
              <a:extLst>
                <a:ext uri="{FF2B5EF4-FFF2-40B4-BE49-F238E27FC236}">
                  <a16:creationId xmlns:a16="http://schemas.microsoft.com/office/drawing/2014/main" id="{2525FE7F-291E-BDB0-3DCA-72E28BEFB616}"/>
                </a:ext>
              </a:extLst>
            </p:cNvPr>
            <p:cNvSpPr/>
            <p:nvPr/>
          </p:nvSpPr>
          <p:spPr>
            <a:xfrm>
              <a:off x="310324" y="2759392"/>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5" name="Graphic 222">
              <a:extLst>
                <a:ext uri="{FF2B5EF4-FFF2-40B4-BE49-F238E27FC236}">
                  <a16:creationId xmlns:a16="http://schemas.microsoft.com/office/drawing/2014/main" id="{90736330-4B99-A747-02D4-9BE62F8C8CC0}"/>
                </a:ext>
              </a:extLst>
            </p:cNvPr>
            <p:cNvSpPr/>
            <p:nvPr/>
          </p:nvSpPr>
          <p:spPr>
            <a:xfrm>
              <a:off x="983170" y="2759392"/>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6" name="Graphic 223">
              <a:extLst>
                <a:ext uri="{FF2B5EF4-FFF2-40B4-BE49-F238E27FC236}">
                  <a16:creationId xmlns:a16="http://schemas.microsoft.com/office/drawing/2014/main" id="{6063C910-CAE3-EF73-CA7E-928B4F5DB422}"/>
                </a:ext>
              </a:extLst>
            </p:cNvPr>
            <p:cNvSpPr/>
            <p:nvPr/>
          </p:nvSpPr>
          <p:spPr>
            <a:xfrm>
              <a:off x="1656016" y="2759392"/>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7" name="Graphic 224">
              <a:extLst>
                <a:ext uri="{FF2B5EF4-FFF2-40B4-BE49-F238E27FC236}">
                  <a16:creationId xmlns:a16="http://schemas.microsoft.com/office/drawing/2014/main" id="{6DE964F7-C28F-D821-AB10-6ADCF46DD32D}"/>
                </a:ext>
              </a:extLst>
            </p:cNvPr>
            <p:cNvSpPr/>
            <p:nvPr/>
          </p:nvSpPr>
          <p:spPr>
            <a:xfrm>
              <a:off x="2328862" y="2759392"/>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8" name="Graphic 225">
              <a:extLst>
                <a:ext uri="{FF2B5EF4-FFF2-40B4-BE49-F238E27FC236}">
                  <a16:creationId xmlns:a16="http://schemas.microsoft.com/office/drawing/2014/main" id="{E75475F1-2BD5-30C6-B4C5-1F63778A6208}"/>
                </a:ext>
              </a:extLst>
            </p:cNvPr>
            <p:cNvSpPr/>
            <p:nvPr/>
          </p:nvSpPr>
          <p:spPr>
            <a:xfrm>
              <a:off x="3001708" y="2759392"/>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9" name="Graphic 226">
              <a:extLst>
                <a:ext uri="{FF2B5EF4-FFF2-40B4-BE49-F238E27FC236}">
                  <a16:creationId xmlns:a16="http://schemas.microsoft.com/office/drawing/2014/main" id="{0313AC31-3659-1669-F6DA-979F0BD3270F}"/>
                </a:ext>
              </a:extLst>
            </p:cNvPr>
            <p:cNvSpPr/>
            <p:nvPr/>
          </p:nvSpPr>
          <p:spPr>
            <a:xfrm>
              <a:off x="3674554" y="2759392"/>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30" name="Graphic 227">
              <a:extLst>
                <a:ext uri="{FF2B5EF4-FFF2-40B4-BE49-F238E27FC236}">
                  <a16:creationId xmlns:a16="http://schemas.microsoft.com/office/drawing/2014/main" id="{54BEEA4B-2345-D572-B825-36EAC4B29D4B}"/>
                </a:ext>
              </a:extLst>
            </p:cNvPr>
            <p:cNvSpPr/>
            <p:nvPr/>
          </p:nvSpPr>
          <p:spPr>
            <a:xfrm>
              <a:off x="4347400" y="2759392"/>
              <a:ext cx="1270" cy="38100"/>
            </a:xfrm>
            <a:custGeom>
              <a:avLst/>
              <a:gdLst/>
              <a:ahLst/>
              <a:cxnLst/>
              <a:rect l="l" t="t" r="r" b="b"/>
              <a:pathLst>
                <a:path h="38100">
                  <a:moveTo>
                    <a:pt x="0" y="38100"/>
                  </a:move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31" name="Textbox 228">
              <a:extLst>
                <a:ext uri="{FF2B5EF4-FFF2-40B4-BE49-F238E27FC236}">
                  <a16:creationId xmlns:a16="http://schemas.microsoft.com/office/drawing/2014/main" id="{C65BF0A9-6BB3-FB52-FBE8-3224A935FF46}"/>
                </a:ext>
              </a:extLst>
            </p:cNvPr>
            <p:cNvSpPr txBox="1"/>
            <p:nvPr/>
          </p:nvSpPr>
          <p:spPr>
            <a:xfrm>
              <a:off x="490918" y="142008"/>
              <a:ext cx="3688715" cy="599440"/>
            </a:xfrm>
            <a:prstGeom prst="rect">
              <a:avLst/>
            </a:prstGeom>
          </p:spPr>
          <p:txBody>
            <a:bodyPr wrap="square" lIns="0" tIns="0" rIns="0" bIns="0" rtlCol="0">
              <a:noAutofit/>
            </a:bodyPr>
            <a:lstStyle/>
            <a:p>
              <a:pPr marL="370332" indent="-371094" defTabSz="1097280" hangingPunct="0">
                <a:lnSpc>
                  <a:spcPct val="105000"/>
                </a:lnSpc>
              </a:pPr>
              <a:r>
                <a:rPr lang="en-US" sz="2400" kern="0" dirty="0">
                  <a:solidFill>
                    <a:srgbClr val="000000"/>
                  </a:solidFill>
                  <a:latin typeface="Arial MT"/>
                  <a:ea typeface="Arial MT"/>
                  <a:cs typeface="Arial MT"/>
                  <a:sym typeface="Calibri"/>
                </a:rPr>
                <a:t>Community Context of the Local Church they Last Attended</a:t>
              </a:r>
              <a:endParaRPr lang="en-CI" sz="1320" kern="0" dirty="0">
                <a:solidFill>
                  <a:srgbClr val="000000"/>
                </a:solidFill>
                <a:latin typeface="Arial MT"/>
                <a:ea typeface="Arial MT"/>
                <a:cs typeface="Arial MT"/>
                <a:sym typeface="Calibri"/>
              </a:endParaRPr>
            </a:p>
          </p:txBody>
        </p:sp>
        <p:sp>
          <p:nvSpPr>
            <p:cNvPr id="32" name="Textbox 229">
              <a:extLst>
                <a:ext uri="{FF2B5EF4-FFF2-40B4-BE49-F238E27FC236}">
                  <a16:creationId xmlns:a16="http://schemas.microsoft.com/office/drawing/2014/main" id="{A94D4D43-31A6-B97E-C870-72C53CC1871F}"/>
                </a:ext>
              </a:extLst>
            </p:cNvPr>
            <p:cNvSpPr txBox="1"/>
            <p:nvPr/>
          </p:nvSpPr>
          <p:spPr>
            <a:xfrm>
              <a:off x="1883949" y="1028923"/>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29%</a:t>
              </a:r>
              <a:endParaRPr lang="en-CI" sz="1320" kern="0">
                <a:solidFill>
                  <a:srgbClr val="000000"/>
                </a:solidFill>
                <a:latin typeface="Arial MT"/>
                <a:ea typeface="Arial MT"/>
                <a:cs typeface="Arial MT"/>
                <a:sym typeface="Calibri"/>
              </a:endParaRPr>
            </a:p>
          </p:txBody>
        </p:sp>
        <p:sp>
          <p:nvSpPr>
            <p:cNvPr id="33" name="Textbox 230">
              <a:extLst>
                <a:ext uri="{FF2B5EF4-FFF2-40B4-BE49-F238E27FC236}">
                  <a16:creationId xmlns:a16="http://schemas.microsoft.com/office/drawing/2014/main" id="{C8CD38E1-3948-A44E-6226-683B3FF0DA0C}"/>
                </a:ext>
              </a:extLst>
            </p:cNvPr>
            <p:cNvSpPr txBox="1"/>
            <p:nvPr/>
          </p:nvSpPr>
          <p:spPr>
            <a:xfrm>
              <a:off x="1211056" y="1561519"/>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19%</a:t>
              </a:r>
              <a:endParaRPr lang="en-CI" sz="1320" kern="0">
                <a:solidFill>
                  <a:srgbClr val="000000"/>
                </a:solidFill>
                <a:latin typeface="Arial MT"/>
                <a:ea typeface="Arial MT"/>
                <a:cs typeface="Arial MT"/>
                <a:sym typeface="Calibri"/>
              </a:endParaRPr>
            </a:p>
          </p:txBody>
        </p:sp>
        <p:sp>
          <p:nvSpPr>
            <p:cNvPr id="34" name="Textbox 231">
              <a:extLst>
                <a:ext uri="{FF2B5EF4-FFF2-40B4-BE49-F238E27FC236}">
                  <a16:creationId xmlns:a16="http://schemas.microsoft.com/office/drawing/2014/main" id="{56E1E188-574F-E442-6B77-1DF9BBBC9099}"/>
                </a:ext>
              </a:extLst>
            </p:cNvPr>
            <p:cNvSpPr txBox="1"/>
            <p:nvPr/>
          </p:nvSpPr>
          <p:spPr>
            <a:xfrm>
              <a:off x="538162" y="1726119"/>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16%</a:t>
              </a:r>
              <a:endParaRPr lang="en-CI" sz="1320" kern="0">
                <a:solidFill>
                  <a:srgbClr val="000000"/>
                </a:solidFill>
                <a:latin typeface="Arial MT"/>
                <a:ea typeface="Arial MT"/>
                <a:cs typeface="Arial MT"/>
                <a:sym typeface="Calibri"/>
              </a:endParaRPr>
            </a:p>
          </p:txBody>
        </p:sp>
        <p:sp>
          <p:nvSpPr>
            <p:cNvPr id="35" name="Textbox 232">
              <a:extLst>
                <a:ext uri="{FF2B5EF4-FFF2-40B4-BE49-F238E27FC236}">
                  <a16:creationId xmlns:a16="http://schemas.microsoft.com/office/drawing/2014/main" id="{14A1341D-0079-F9CD-45A0-DE74F9C09BAD}"/>
                </a:ext>
              </a:extLst>
            </p:cNvPr>
            <p:cNvSpPr txBox="1"/>
            <p:nvPr/>
          </p:nvSpPr>
          <p:spPr>
            <a:xfrm>
              <a:off x="3229736" y="1726235"/>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16%</a:t>
              </a:r>
              <a:endParaRPr lang="en-CI" sz="1320" kern="0">
                <a:solidFill>
                  <a:srgbClr val="000000"/>
                </a:solidFill>
                <a:latin typeface="Arial MT"/>
                <a:ea typeface="Arial MT"/>
                <a:cs typeface="Arial MT"/>
                <a:sym typeface="Calibri"/>
              </a:endParaRPr>
            </a:p>
          </p:txBody>
        </p:sp>
        <p:sp>
          <p:nvSpPr>
            <p:cNvPr id="36" name="Textbox 233">
              <a:extLst>
                <a:ext uri="{FF2B5EF4-FFF2-40B4-BE49-F238E27FC236}">
                  <a16:creationId xmlns:a16="http://schemas.microsoft.com/office/drawing/2014/main" id="{FBE9E53F-209C-6FFD-9EA7-1A2A391C1F1A}"/>
                </a:ext>
              </a:extLst>
            </p:cNvPr>
            <p:cNvSpPr txBox="1"/>
            <p:nvPr/>
          </p:nvSpPr>
          <p:spPr>
            <a:xfrm>
              <a:off x="2556843" y="1832871"/>
              <a:ext cx="24130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14%</a:t>
              </a:r>
              <a:endParaRPr lang="en-CI" sz="1320" kern="0">
                <a:solidFill>
                  <a:srgbClr val="000000"/>
                </a:solidFill>
                <a:latin typeface="Arial MT"/>
                <a:ea typeface="Arial MT"/>
                <a:cs typeface="Arial MT"/>
                <a:sym typeface="Calibri"/>
              </a:endParaRPr>
            </a:p>
          </p:txBody>
        </p:sp>
        <p:sp>
          <p:nvSpPr>
            <p:cNvPr id="37" name="Textbox 234">
              <a:extLst>
                <a:ext uri="{FF2B5EF4-FFF2-40B4-BE49-F238E27FC236}">
                  <a16:creationId xmlns:a16="http://schemas.microsoft.com/office/drawing/2014/main" id="{CFA0F4A9-BADA-C38D-55FB-56234668266B}"/>
                </a:ext>
              </a:extLst>
            </p:cNvPr>
            <p:cNvSpPr txBox="1"/>
            <p:nvPr/>
          </p:nvSpPr>
          <p:spPr>
            <a:xfrm>
              <a:off x="3936812" y="2258134"/>
              <a:ext cx="176530" cy="130175"/>
            </a:xfrm>
            <a:prstGeom prst="rect">
              <a:avLst/>
            </a:prstGeom>
          </p:spPr>
          <p:txBody>
            <a:bodyPr wrap="square" lIns="0" tIns="0" rIns="0" bIns="0" rtlCol="0">
              <a:noAutofit/>
            </a:bodyPr>
            <a:lstStyle/>
            <a:p>
              <a:pPr defTabSz="1097280" hangingPunct="0">
                <a:lnSpc>
                  <a:spcPts val="1224"/>
                </a:lnSpc>
              </a:pPr>
              <a:r>
                <a:rPr lang="en-US" sz="1080" b="1" kern="0" spc="-30">
                  <a:solidFill>
                    <a:srgbClr val="000000"/>
                  </a:solidFill>
                  <a:latin typeface="Arial" panose="020B0604020202020204" pitchFamily="34" charset="0"/>
                  <a:ea typeface="Arial MT"/>
                  <a:cs typeface="Arial MT"/>
                  <a:sym typeface="Calibri"/>
                </a:rPr>
                <a:t>6%</a:t>
              </a:r>
              <a:endParaRPr lang="en-CI" sz="1320" kern="0">
                <a:solidFill>
                  <a:srgbClr val="000000"/>
                </a:solidFill>
                <a:latin typeface="Arial MT"/>
                <a:ea typeface="Arial MT"/>
                <a:cs typeface="Arial MT"/>
                <a:sym typeface="Calibri"/>
              </a:endParaRPr>
            </a:p>
          </p:txBody>
        </p:sp>
        <p:sp>
          <p:nvSpPr>
            <p:cNvPr id="38" name="Textbox 235">
              <a:extLst>
                <a:ext uri="{FF2B5EF4-FFF2-40B4-BE49-F238E27FC236}">
                  <a16:creationId xmlns:a16="http://schemas.microsoft.com/office/drawing/2014/main" id="{AE32ED08-038C-692C-CD02-E18765F6363D}"/>
                </a:ext>
              </a:extLst>
            </p:cNvPr>
            <p:cNvSpPr txBox="1"/>
            <p:nvPr/>
          </p:nvSpPr>
          <p:spPr>
            <a:xfrm>
              <a:off x="369101" y="2873088"/>
              <a:ext cx="1946275" cy="130175"/>
            </a:xfrm>
            <a:prstGeom prst="rect">
              <a:avLst/>
            </a:prstGeom>
          </p:spPr>
          <p:txBody>
            <a:bodyPr wrap="square" lIns="0" tIns="0" rIns="0" bIns="0" rtlCol="0">
              <a:noAutofit/>
            </a:bodyPr>
            <a:lstStyle/>
            <a:p>
              <a:pPr defTabSz="1097280" hangingPunct="0">
                <a:lnSpc>
                  <a:spcPts val="1224"/>
                </a:lnSpc>
                <a:tabLst>
                  <a:tab pos="916686" algn="l"/>
                  <a:tab pos="1579626" algn="l"/>
                </a:tabLst>
              </a:pPr>
              <a:r>
                <a:rPr lang="en-US" sz="1080" b="1" kern="0">
                  <a:solidFill>
                    <a:srgbClr val="000000"/>
                  </a:solidFill>
                  <a:latin typeface="Arial" panose="020B0604020202020204" pitchFamily="34" charset="0"/>
                  <a:ea typeface="Arial MT"/>
                  <a:cs typeface="Arial MT"/>
                  <a:sym typeface="Calibri"/>
                </a:rPr>
                <a:t>Rural</a:t>
              </a:r>
              <a:r>
                <a:rPr lang="en-US" sz="1080" b="1" kern="0" spc="36">
                  <a:solidFill>
                    <a:srgbClr val="000000"/>
                  </a:solidFill>
                  <a:latin typeface="Arial" panose="020B0604020202020204" pitchFamily="34" charset="0"/>
                  <a:ea typeface="Arial MT"/>
                  <a:cs typeface="Arial MT"/>
                  <a:sym typeface="Calibri"/>
                </a:rPr>
                <a:t> </a:t>
              </a:r>
              <a:r>
                <a:rPr lang="en-US" sz="1080" b="1" kern="0" spc="-24">
                  <a:solidFill>
                    <a:srgbClr val="000000"/>
                  </a:solidFill>
                  <a:latin typeface="Arial" panose="020B0604020202020204" pitchFamily="34" charset="0"/>
                  <a:ea typeface="Arial MT"/>
                  <a:cs typeface="Arial MT"/>
                  <a:sym typeface="Calibri"/>
                </a:rPr>
                <a:t>area</a:t>
              </a:r>
              <a:r>
                <a:rPr lang="en-US" sz="1080" b="1" kern="0">
                  <a:solidFill>
                    <a:srgbClr val="000000"/>
                  </a:solidFill>
                  <a:latin typeface="Arial" panose="020B0604020202020204" pitchFamily="34" charset="0"/>
                  <a:ea typeface="Arial MT"/>
                  <a:cs typeface="Arial MT"/>
                  <a:sym typeface="Calibri"/>
                </a:rPr>
                <a:t>	</a:t>
              </a:r>
              <a:r>
                <a:rPr lang="en-US" sz="1080" b="1" kern="0" spc="-12">
                  <a:solidFill>
                    <a:srgbClr val="000000"/>
                  </a:solidFill>
                  <a:latin typeface="Arial" panose="020B0604020202020204" pitchFamily="34" charset="0"/>
                  <a:ea typeface="Arial MT"/>
                  <a:cs typeface="Arial MT"/>
                  <a:sym typeface="Calibri"/>
                </a:rPr>
                <a:t>Village</a:t>
              </a:r>
              <a:r>
                <a:rPr lang="en-US" sz="1080" b="1" kern="0">
                  <a:solidFill>
                    <a:srgbClr val="000000"/>
                  </a:solidFill>
                  <a:latin typeface="Arial" panose="020B0604020202020204" pitchFamily="34" charset="0"/>
                  <a:ea typeface="Arial MT"/>
                  <a:cs typeface="Arial MT"/>
                  <a:sym typeface="Calibri"/>
                </a:rPr>
                <a:t>	Small</a:t>
              </a:r>
              <a:r>
                <a:rPr lang="en-US" sz="1080" b="1" kern="0" spc="30">
                  <a:solidFill>
                    <a:srgbClr val="000000"/>
                  </a:solidFill>
                  <a:latin typeface="Arial" panose="020B0604020202020204" pitchFamily="34" charset="0"/>
                  <a:ea typeface="Arial MT"/>
                  <a:cs typeface="Arial MT"/>
                  <a:sym typeface="Calibri"/>
                </a:rPr>
                <a:t> </a:t>
              </a:r>
              <a:r>
                <a:rPr lang="en-US" sz="1080" b="1" kern="0" spc="-24">
                  <a:solidFill>
                    <a:srgbClr val="000000"/>
                  </a:solidFill>
                  <a:latin typeface="Arial" panose="020B0604020202020204" pitchFamily="34" charset="0"/>
                  <a:ea typeface="Arial MT"/>
                  <a:cs typeface="Arial MT"/>
                  <a:sym typeface="Calibri"/>
                </a:rPr>
                <a:t>town</a:t>
              </a:r>
              <a:endParaRPr lang="en-CI" sz="1320" kern="0">
                <a:solidFill>
                  <a:srgbClr val="000000"/>
                </a:solidFill>
                <a:latin typeface="Arial MT"/>
                <a:ea typeface="Arial MT"/>
                <a:cs typeface="Arial MT"/>
                <a:sym typeface="Calibri"/>
              </a:endParaRPr>
            </a:p>
          </p:txBody>
        </p:sp>
        <p:sp>
          <p:nvSpPr>
            <p:cNvPr id="39" name="Textbox 236">
              <a:extLst>
                <a:ext uri="{FF2B5EF4-FFF2-40B4-BE49-F238E27FC236}">
                  <a16:creationId xmlns:a16="http://schemas.microsoft.com/office/drawing/2014/main" id="{62A2D2F3-73A3-796A-1EFB-2596E5CE92DA}"/>
                </a:ext>
              </a:extLst>
            </p:cNvPr>
            <p:cNvSpPr txBox="1"/>
            <p:nvPr/>
          </p:nvSpPr>
          <p:spPr>
            <a:xfrm>
              <a:off x="2561269" y="2873088"/>
              <a:ext cx="233045" cy="130175"/>
            </a:xfrm>
            <a:prstGeom prst="rect">
              <a:avLst/>
            </a:prstGeom>
          </p:spPr>
          <p:txBody>
            <a:bodyPr wrap="square" lIns="0" tIns="0" rIns="0" bIns="0" rtlCol="0">
              <a:noAutofit/>
            </a:bodyPr>
            <a:lstStyle/>
            <a:p>
              <a:pPr defTabSz="1097280" hangingPunct="0">
                <a:lnSpc>
                  <a:spcPts val="1224"/>
                </a:lnSpc>
              </a:pPr>
              <a:r>
                <a:rPr lang="en-US" sz="1080" b="1" kern="0" spc="-24">
                  <a:solidFill>
                    <a:srgbClr val="000000"/>
                  </a:solidFill>
                  <a:latin typeface="Arial" panose="020B0604020202020204" pitchFamily="34" charset="0"/>
                  <a:ea typeface="Arial MT"/>
                  <a:cs typeface="Arial MT"/>
                  <a:sym typeface="Calibri"/>
                </a:rPr>
                <a:t>City</a:t>
              </a:r>
              <a:endParaRPr lang="en-CI" sz="1320" kern="0">
                <a:solidFill>
                  <a:srgbClr val="000000"/>
                </a:solidFill>
                <a:latin typeface="Arial MT"/>
                <a:ea typeface="Arial MT"/>
                <a:cs typeface="Arial MT"/>
                <a:sym typeface="Calibri"/>
              </a:endParaRPr>
            </a:p>
          </p:txBody>
        </p:sp>
        <p:sp>
          <p:nvSpPr>
            <p:cNvPr id="40" name="Textbox 237">
              <a:extLst>
                <a:ext uri="{FF2B5EF4-FFF2-40B4-BE49-F238E27FC236}">
                  <a16:creationId xmlns:a16="http://schemas.microsoft.com/office/drawing/2014/main" id="{A4746EE9-4E73-844E-E421-9DD1F837B350}"/>
                </a:ext>
              </a:extLst>
            </p:cNvPr>
            <p:cNvSpPr txBox="1"/>
            <p:nvPr/>
          </p:nvSpPr>
          <p:spPr>
            <a:xfrm>
              <a:off x="3138127" y="2873088"/>
              <a:ext cx="1190625" cy="130175"/>
            </a:xfrm>
            <a:prstGeom prst="rect">
              <a:avLst/>
            </a:prstGeom>
          </p:spPr>
          <p:txBody>
            <a:bodyPr wrap="square" lIns="0" tIns="0" rIns="0" bIns="0" rtlCol="0">
              <a:noAutofit/>
            </a:bodyPr>
            <a:lstStyle/>
            <a:p>
              <a:pPr defTabSz="1097280" hangingPunct="0">
                <a:lnSpc>
                  <a:spcPts val="1224"/>
                </a:lnSpc>
                <a:tabLst>
                  <a:tab pos="697230" algn="l"/>
                </a:tabLst>
              </a:pPr>
              <a:r>
                <a:rPr lang="en-US" sz="1080" b="1" kern="0" spc="-12">
                  <a:solidFill>
                    <a:srgbClr val="000000"/>
                  </a:solidFill>
                  <a:latin typeface="Arial" panose="020B0604020202020204" pitchFamily="34" charset="0"/>
                  <a:ea typeface="Arial MT"/>
                  <a:cs typeface="Arial MT"/>
                  <a:sym typeface="Calibri"/>
                </a:rPr>
                <a:t>Suburb</a:t>
              </a:r>
              <a:r>
                <a:rPr lang="en-US" sz="1080" b="1" kern="0">
                  <a:solidFill>
                    <a:srgbClr val="000000"/>
                  </a:solidFill>
                  <a:latin typeface="Arial" panose="020B0604020202020204" pitchFamily="34" charset="0"/>
                  <a:ea typeface="Arial MT"/>
                  <a:cs typeface="Arial MT"/>
                  <a:sym typeface="Calibri"/>
                </a:rPr>
                <a:t>	City</a:t>
              </a:r>
              <a:r>
                <a:rPr lang="en-US" sz="1080" b="1" kern="0" spc="24">
                  <a:solidFill>
                    <a:srgbClr val="000000"/>
                  </a:solidFill>
                  <a:latin typeface="Arial" panose="020B0604020202020204" pitchFamily="34" charset="0"/>
                  <a:ea typeface="Arial MT"/>
                  <a:cs typeface="Arial MT"/>
                  <a:sym typeface="Calibri"/>
                </a:rPr>
                <a:t> </a:t>
              </a:r>
              <a:r>
                <a:rPr lang="en-US" sz="1080" b="1" kern="0" spc="-12">
                  <a:solidFill>
                    <a:srgbClr val="000000"/>
                  </a:solidFill>
                  <a:latin typeface="Arial" panose="020B0604020202020204" pitchFamily="34" charset="0"/>
                  <a:ea typeface="Arial MT"/>
                  <a:cs typeface="Arial MT"/>
                  <a:sym typeface="Calibri"/>
                </a:rPr>
                <a:t>center</a:t>
              </a:r>
              <a:endParaRPr lang="en-CI" sz="1320" kern="0">
                <a:solidFill>
                  <a:srgbClr val="000000"/>
                </a:solidFill>
                <a:latin typeface="Arial MT"/>
                <a:ea typeface="Arial MT"/>
                <a:cs typeface="Arial MT"/>
                <a:sym typeface="Calibri"/>
              </a:endParaRPr>
            </a:p>
          </p:txBody>
        </p:sp>
      </p:grpSp>
    </p:spTree>
    <p:extLst>
      <p:ext uri="{BB962C8B-B14F-4D97-AF65-F5344CB8AC3E}">
        <p14:creationId xmlns:p14="http://schemas.microsoft.com/office/powerpoint/2010/main" val="646055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9E298-16A2-D516-E332-792E39B40AB1}"/>
              </a:ext>
            </a:extLst>
          </p:cNvPr>
          <p:cNvSpPr>
            <a:spLocks noGrp="1"/>
          </p:cNvSpPr>
          <p:nvPr>
            <p:ph type="title"/>
          </p:nvPr>
        </p:nvSpPr>
        <p:spPr/>
        <p:txBody>
          <a:bodyPr>
            <a:normAutofit/>
          </a:bodyPr>
          <a:lstStyle/>
          <a:p>
            <a:pPr algn="ctr"/>
            <a:r>
              <a:rPr lang="en-US" dirty="0">
                <a:solidFill>
                  <a:srgbClr val="FF0000"/>
                </a:solidFill>
                <a:latin typeface="Arial Rounded MT Bold" panose="020F0704030504030204" pitchFamily="34" charset="77"/>
                <a:ea typeface="Arial MT"/>
                <a:cs typeface="Arial MT"/>
              </a:rPr>
              <a:t>Life Events in the Year Leading Up to Decision to Stop Attending</a:t>
            </a:r>
            <a:endParaRPr lang="en-CI" dirty="0">
              <a:solidFill>
                <a:srgbClr val="FF0000"/>
              </a:solidFill>
              <a:latin typeface="Arial Rounded MT Bold" panose="020F0704030504030204" pitchFamily="34" charset="77"/>
            </a:endParaRPr>
          </a:p>
        </p:txBody>
      </p:sp>
      <p:sp>
        <p:nvSpPr>
          <p:cNvPr id="4" name="Content Placeholder 3">
            <a:extLst>
              <a:ext uri="{FF2B5EF4-FFF2-40B4-BE49-F238E27FC236}">
                <a16:creationId xmlns:a16="http://schemas.microsoft.com/office/drawing/2014/main" id="{4DD4E0EE-3F78-1629-83B2-10E896F45367}"/>
              </a:ext>
            </a:extLst>
          </p:cNvPr>
          <p:cNvSpPr>
            <a:spLocks noGrp="1"/>
          </p:cNvSpPr>
          <p:nvPr>
            <p:ph sz="half" idx="2"/>
          </p:nvPr>
        </p:nvSpPr>
        <p:spPr/>
        <p:txBody>
          <a:bodyPr>
            <a:normAutofit fontScale="92500" lnSpcReduction="20000"/>
          </a:bodyPr>
          <a:lstStyle/>
          <a:p>
            <a:pPr>
              <a:lnSpc>
                <a:spcPct val="110000"/>
              </a:lnSpc>
            </a:pPr>
            <a:r>
              <a:rPr lang="en-US" sz="2160" dirty="0">
                <a:highlight>
                  <a:srgbClr val="00FF00"/>
                </a:highlight>
                <a:latin typeface="Arial MT"/>
                <a:ea typeface="Arial MT"/>
                <a:cs typeface="Arial MT"/>
              </a:rPr>
              <a:t>Three out of four </a:t>
            </a:r>
            <a:r>
              <a:rPr lang="en-US" sz="2160" dirty="0">
                <a:latin typeface="Arial MT"/>
                <a:ea typeface="Arial MT"/>
                <a:cs typeface="Arial MT"/>
              </a:rPr>
              <a:t>of the inactive and former members interviewed (74 percent) reported at least one of these stressful life events as having occurred in the year before they decided to quit attending the Adventist Church. The majority reported more than one event. </a:t>
            </a:r>
            <a:r>
              <a:rPr lang="en-US" sz="2160" dirty="0">
                <a:highlight>
                  <a:srgbClr val="FFFF00"/>
                </a:highlight>
                <a:latin typeface="Arial MT"/>
                <a:ea typeface="Arial MT"/>
                <a:cs typeface="Arial MT"/>
              </a:rPr>
              <a:t>These data track with previous research in North America that correlates church dropout behavior with a two-part dynamics;</a:t>
            </a:r>
            <a:r>
              <a:rPr lang="en-US" sz="2160" spc="-24" dirty="0">
                <a:highlight>
                  <a:srgbClr val="FFFF00"/>
                </a:highlight>
                <a:latin typeface="Arial MT"/>
                <a:ea typeface="Arial MT"/>
                <a:cs typeface="Arial MT"/>
              </a:rPr>
              <a:t> </a:t>
            </a:r>
            <a:r>
              <a:rPr lang="en-US" sz="2160" dirty="0">
                <a:highlight>
                  <a:srgbClr val="FFFF00"/>
                </a:highlight>
                <a:latin typeface="Arial MT"/>
                <a:ea typeface="Arial MT"/>
                <a:cs typeface="Arial MT"/>
              </a:rPr>
              <a:t>a</a:t>
            </a:r>
            <a:r>
              <a:rPr lang="en-US" sz="2160" spc="-24" dirty="0">
                <a:highlight>
                  <a:srgbClr val="FFFF00"/>
                </a:highlight>
                <a:latin typeface="Arial MT"/>
                <a:ea typeface="Arial MT"/>
                <a:cs typeface="Arial MT"/>
              </a:rPr>
              <a:t> </a:t>
            </a:r>
            <a:r>
              <a:rPr lang="en-US" sz="2160" dirty="0">
                <a:highlight>
                  <a:srgbClr val="FFFF00"/>
                </a:highlight>
                <a:latin typeface="Arial MT"/>
                <a:ea typeface="Arial MT"/>
                <a:cs typeface="Arial MT"/>
              </a:rPr>
              <a:t>cluster</a:t>
            </a:r>
            <a:r>
              <a:rPr lang="en-US" sz="2160" spc="-24" dirty="0">
                <a:highlight>
                  <a:srgbClr val="FFFF00"/>
                </a:highlight>
                <a:latin typeface="Arial MT"/>
                <a:ea typeface="Arial MT"/>
                <a:cs typeface="Arial MT"/>
              </a:rPr>
              <a:t> </a:t>
            </a:r>
            <a:r>
              <a:rPr lang="en-US" sz="2160" dirty="0">
                <a:highlight>
                  <a:srgbClr val="FFFF00"/>
                </a:highlight>
                <a:latin typeface="Arial MT"/>
                <a:ea typeface="Arial MT"/>
                <a:cs typeface="Arial MT"/>
              </a:rPr>
              <a:t>of</a:t>
            </a:r>
            <a:r>
              <a:rPr lang="en-US" sz="2160" spc="-24" dirty="0">
                <a:highlight>
                  <a:srgbClr val="FFFF00"/>
                </a:highlight>
                <a:latin typeface="Arial MT"/>
                <a:ea typeface="Arial MT"/>
                <a:cs typeface="Arial MT"/>
              </a:rPr>
              <a:t> </a:t>
            </a:r>
            <a:r>
              <a:rPr lang="en-US" sz="2160" dirty="0">
                <a:highlight>
                  <a:srgbClr val="FFFF00"/>
                </a:highlight>
                <a:latin typeface="Arial MT"/>
                <a:ea typeface="Arial MT"/>
                <a:cs typeface="Arial MT"/>
              </a:rPr>
              <a:t>stressful</a:t>
            </a:r>
            <a:r>
              <a:rPr lang="en-US" sz="2160" spc="-24" dirty="0">
                <a:highlight>
                  <a:srgbClr val="FFFF00"/>
                </a:highlight>
                <a:latin typeface="Arial MT"/>
                <a:ea typeface="Arial MT"/>
                <a:cs typeface="Arial MT"/>
              </a:rPr>
              <a:t> </a:t>
            </a:r>
            <a:r>
              <a:rPr lang="en-US" sz="2160" dirty="0">
                <a:highlight>
                  <a:srgbClr val="FFFF00"/>
                </a:highlight>
                <a:latin typeface="Arial MT"/>
                <a:ea typeface="Arial MT"/>
                <a:cs typeface="Arial MT"/>
              </a:rPr>
              <a:t>life</a:t>
            </a:r>
            <a:r>
              <a:rPr lang="en-US" sz="2160" spc="-24" dirty="0">
                <a:highlight>
                  <a:srgbClr val="FFFF00"/>
                </a:highlight>
                <a:latin typeface="Arial MT"/>
                <a:ea typeface="Arial MT"/>
                <a:cs typeface="Arial MT"/>
              </a:rPr>
              <a:t> </a:t>
            </a:r>
            <a:r>
              <a:rPr lang="en-US" sz="2160" dirty="0">
                <a:highlight>
                  <a:srgbClr val="FFFF00"/>
                </a:highlight>
                <a:latin typeface="Arial MT"/>
                <a:ea typeface="Arial MT"/>
                <a:cs typeface="Arial MT"/>
              </a:rPr>
              <a:t>events</a:t>
            </a:r>
            <a:r>
              <a:rPr lang="en-US" sz="2160" spc="-24" dirty="0">
                <a:highlight>
                  <a:srgbClr val="FFFF00"/>
                </a:highlight>
                <a:latin typeface="Arial MT"/>
                <a:ea typeface="Arial MT"/>
                <a:cs typeface="Arial MT"/>
              </a:rPr>
              <a:t> </a:t>
            </a:r>
            <a:r>
              <a:rPr lang="en-US" sz="2160" dirty="0">
                <a:highlight>
                  <a:srgbClr val="FFFF00"/>
                </a:highlight>
                <a:latin typeface="Arial MT"/>
                <a:ea typeface="Arial MT"/>
                <a:cs typeface="Arial MT"/>
              </a:rPr>
              <a:t>that</a:t>
            </a:r>
            <a:r>
              <a:rPr lang="en-US" sz="2160" spc="-24" dirty="0">
                <a:highlight>
                  <a:srgbClr val="FFFF00"/>
                </a:highlight>
                <a:latin typeface="Arial MT"/>
                <a:ea typeface="Arial MT"/>
                <a:cs typeface="Arial MT"/>
              </a:rPr>
              <a:t> </a:t>
            </a:r>
            <a:r>
              <a:rPr lang="en-US" sz="2160" dirty="0">
                <a:highlight>
                  <a:srgbClr val="FFFF00"/>
                </a:highlight>
                <a:latin typeface="Arial MT"/>
                <a:ea typeface="Arial MT"/>
                <a:cs typeface="Arial MT"/>
              </a:rPr>
              <a:t>destabilizes</a:t>
            </a:r>
            <a:r>
              <a:rPr lang="en-US" sz="2160" spc="-24" dirty="0">
                <a:highlight>
                  <a:srgbClr val="FFFF00"/>
                </a:highlight>
                <a:latin typeface="Arial MT"/>
                <a:ea typeface="Arial MT"/>
                <a:cs typeface="Arial MT"/>
              </a:rPr>
              <a:t> </a:t>
            </a:r>
            <a:r>
              <a:rPr lang="en-US" sz="2160" dirty="0">
                <a:highlight>
                  <a:srgbClr val="FFFF00"/>
                </a:highlight>
                <a:latin typeface="Arial MT"/>
                <a:ea typeface="Arial MT"/>
                <a:cs typeface="Arial MT"/>
              </a:rPr>
              <a:t>a</a:t>
            </a:r>
            <a:r>
              <a:rPr lang="en-US" sz="2160" spc="-24" dirty="0">
                <a:highlight>
                  <a:srgbClr val="FFFF00"/>
                </a:highlight>
                <a:latin typeface="Arial MT"/>
                <a:ea typeface="Arial MT"/>
                <a:cs typeface="Arial MT"/>
              </a:rPr>
              <a:t> </a:t>
            </a:r>
            <a:r>
              <a:rPr lang="en-US" sz="2160" dirty="0">
                <a:highlight>
                  <a:srgbClr val="FFFF00"/>
                </a:highlight>
                <a:latin typeface="Arial MT"/>
                <a:ea typeface="Arial MT"/>
                <a:cs typeface="Arial MT"/>
              </a:rPr>
              <a:t>church</a:t>
            </a:r>
            <a:r>
              <a:rPr lang="en-US" sz="2160" spc="-24" dirty="0">
                <a:highlight>
                  <a:srgbClr val="FFFF00"/>
                </a:highlight>
                <a:latin typeface="Arial MT"/>
                <a:ea typeface="Arial MT"/>
                <a:cs typeface="Arial MT"/>
              </a:rPr>
              <a:t> </a:t>
            </a:r>
            <a:r>
              <a:rPr lang="en-US" sz="2160" dirty="0">
                <a:highlight>
                  <a:srgbClr val="FFFF00"/>
                </a:highlight>
                <a:latin typeface="Arial MT"/>
                <a:ea typeface="Arial MT"/>
                <a:cs typeface="Arial MT"/>
              </a:rPr>
              <a:t>member’s relationship</a:t>
            </a:r>
            <a:r>
              <a:rPr lang="en-US" sz="2160" spc="-36" dirty="0">
                <a:highlight>
                  <a:srgbClr val="FFFF00"/>
                </a:highlight>
                <a:latin typeface="Arial MT"/>
                <a:ea typeface="Arial MT"/>
                <a:cs typeface="Arial MT"/>
              </a:rPr>
              <a:t> </a:t>
            </a:r>
            <a:r>
              <a:rPr lang="en-US" sz="2160" dirty="0">
                <a:highlight>
                  <a:srgbClr val="FFFF00"/>
                </a:highlight>
                <a:latin typeface="Arial MT"/>
                <a:ea typeface="Arial MT"/>
                <a:cs typeface="Arial MT"/>
              </a:rPr>
              <a:t>with</a:t>
            </a:r>
            <a:r>
              <a:rPr lang="en-US" sz="2160" spc="-36" dirty="0">
                <a:highlight>
                  <a:srgbClr val="FFFF00"/>
                </a:highlight>
                <a:latin typeface="Arial MT"/>
                <a:ea typeface="Arial MT"/>
                <a:cs typeface="Arial MT"/>
              </a:rPr>
              <a:t> </a:t>
            </a:r>
            <a:r>
              <a:rPr lang="en-US" sz="2160" dirty="0">
                <a:highlight>
                  <a:srgbClr val="FFFF00"/>
                </a:highlight>
                <a:latin typeface="Arial MT"/>
                <a:ea typeface="Arial MT"/>
                <a:cs typeface="Arial MT"/>
              </a:rPr>
              <a:t>the</a:t>
            </a:r>
            <a:r>
              <a:rPr lang="en-US" sz="2160" spc="-36" dirty="0">
                <a:highlight>
                  <a:srgbClr val="FFFF00"/>
                </a:highlight>
                <a:latin typeface="Arial MT"/>
                <a:ea typeface="Arial MT"/>
                <a:cs typeface="Arial MT"/>
              </a:rPr>
              <a:t> </a:t>
            </a:r>
            <a:r>
              <a:rPr lang="en-US" sz="2160" dirty="0">
                <a:highlight>
                  <a:srgbClr val="FFFF00"/>
                </a:highlight>
                <a:latin typeface="Arial MT"/>
                <a:ea typeface="Arial MT"/>
                <a:cs typeface="Arial MT"/>
              </a:rPr>
              <a:t>church</a:t>
            </a:r>
            <a:r>
              <a:rPr lang="en-US" sz="2160" spc="-42" dirty="0">
                <a:highlight>
                  <a:srgbClr val="FFFF00"/>
                </a:highlight>
                <a:latin typeface="Arial MT"/>
                <a:ea typeface="Arial MT"/>
                <a:cs typeface="Arial MT"/>
              </a:rPr>
              <a:t> </a:t>
            </a:r>
            <a:r>
              <a:rPr lang="en-US" sz="2160" dirty="0">
                <a:highlight>
                  <a:srgbClr val="FFFF00"/>
                </a:highlight>
                <a:latin typeface="Arial MT"/>
                <a:ea typeface="Arial MT"/>
                <a:cs typeface="Arial MT"/>
              </a:rPr>
              <a:t>and</a:t>
            </a:r>
            <a:r>
              <a:rPr lang="en-US" sz="2160" spc="-36" dirty="0">
                <a:highlight>
                  <a:srgbClr val="FFFF00"/>
                </a:highlight>
                <a:latin typeface="Arial MT"/>
                <a:ea typeface="Arial MT"/>
                <a:cs typeface="Arial MT"/>
              </a:rPr>
              <a:t> </a:t>
            </a:r>
            <a:r>
              <a:rPr lang="en-US" sz="2160" dirty="0">
                <a:highlight>
                  <a:srgbClr val="FFFF00"/>
                </a:highlight>
                <a:latin typeface="Arial MT"/>
                <a:ea typeface="Arial MT"/>
                <a:cs typeface="Arial MT"/>
              </a:rPr>
              <a:t>then</a:t>
            </a:r>
            <a:r>
              <a:rPr lang="en-US" sz="2160" spc="-36" dirty="0">
                <a:highlight>
                  <a:srgbClr val="FFFF00"/>
                </a:highlight>
                <a:latin typeface="Arial MT"/>
                <a:ea typeface="Arial MT"/>
                <a:cs typeface="Arial MT"/>
              </a:rPr>
              <a:t> </a:t>
            </a:r>
            <a:r>
              <a:rPr lang="en-US" sz="2160" dirty="0">
                <a:highlight>
                  <a:srgbClr val="FFFF00"/>
                </a:highlight>
                <a:latin typeface="Arial MT"/>
                <a:ea typeface="Arial MT"/>
                <a:cs typeface="Arial MT"/>
              </a:rPr>
              <a:t>the</a:t>
            </a:r>
            <a:r>
              <a:rPr lang="en-US" sz="2160" spc="-36" dirty="0">
                <a:highlight>
                  <a:srgbClr val="FFFF00"/>
                </a:highlight>
                <a:latin typeface="Arial MT"/>
                <a:ea typeface="Arial MT"/>
                <a:cs typeface="Arial MT"/>
              </a:rPr>
              <a:t> </a:t>
            </a:r>
            <a:r>
              <a:rPr lang="en-US" sz="2160" dirty="0">
                <a:highlight>
                  <a:srgbClr val="FFFF00"/>
                </a:highlight>
                <a:latin typeface="Arial MT"/>
                <a:ea typeface="Arial MT"/>
                <a:cs typeface="Arial MT"/>
              </a:rPr>
              <a:t>congregation’s</a:t>
            </a:r>
            <a:r>
              <a:rPr lang="en-US" sz="2160" spc="-42" dirty="0">
                <a:highlight>
                  <a:srgbClr val="FFFF00"/>
                </a:highlight>
                <a:latin typeface="Arial MT"/>
                <a:ea typeface="Arial MT"/>
                <a:cs typeface="Arial MT"/>
              </a:rPr>
              <a:t> </a:t>
            </a:r>
            <a:r>
              <a:rPr lang="en-US" sz="2160" dirty="0">
                <a:highlight>
                  <a:srgbClr val="FFFF00"/>
                </a:highlight>
                <a:latin typeface="Arial MT"/>
                <a:ea typeface="Arial MT"/>
                <a:cs typeface="Arial MT"/>
              </a:rPr>
              <a:t>failure</a:t>
            </a:r>
            <a:r>
              <a:rPr lang="en-US" sz="2160" spc="-36" dirty="0">
                <a:highlight>
                  <a:srgbClr val="FFFF00"/>
                </a:highlight>
                <a:latin typeface="Arial MT"/>
                <a:ea typeface="Arial MT"/>
                <a:cs typeface="Arial MT"/>
              </a:rPr>
              <a:t> </a:t>
            </a:r>
            <a:r>
              <a:rPr lang="en-US" sz="2160" dirty="0">
                <a:highlight>
                  <a:srgbClr val="FFFF00"/>
                </a:highlight>
                <a:latin typeface="Arial MT"/>
                <a:ea typeface="Arial MT"/>
                <a:cs typeface="Arial MT"/>
              </a:rPr>
              <a:t>to</a:t>
            </a:r>
            <a:r>
              <a:rPr lang="en-US" sz="2160" spc="-36" dirty="0">
                <a:highlight>
                  <a:srgbClr val="FFFF00"/>
                </a:highlight>
                <a:latin typeface="Arial MT"/>
                <a:ea typeface="Arial MT"/>
                <a:cs typeface="Arial MT"/>
              </a:rPr>
              <a:t> </a:t>
            </a:r>
            <a:r>
              <a:rPr lang="en-US" sz="2160" dirty="0">
                <a:highlight>
                  <a:srgbClr val="FFFF00"/>
                </a:highlight>
                <a:latin typeface="Arial MT"/>
                <a:ea typeface="Arial MT"/>
                <a:cs typeface="Arial MT"/>
              </a:rPr>
              <a:t>respond</a:t>
            </a:r>
            <a:r>
              <a:rPr lang="en-US" sz="2160" spc="-36" dirty="0">
                <a:highlight>
                  <a:srgbClr val="FFFF00"/>
                </a:highlight>
                <a:latin typeface="Arial MT"/>
                <a:ea typeface="Arial MT"/>
                <a:cs typeface="Arial MT"/>
              </a:rPr>
              <a:t> </a:t>
            </a:r>
            <a:r>
              <a:rPr lang="en-US" sz="2160" dirty="0">
                <a:highlight>
                  <a:srgbClr val="FFFF00"/>
                </a:highlight>
                <a:latin typeface="Arial MT"/>
                <a:ea typeface="Arial MT"/>
                <a:cs typeface="Arial MT"/>
              </a:rPr>
              <a:t>with adequate understanding and care for the stress being experienced by the member</a:t>
            </a:r>
            <a:r>
              <a:rPr lang="en-US" sz="2160" dirty="0">
                <a:latin typeface="Arial MT"/>
                <a:ea typeface="Arial MT"/>
                <a:cs typeface="Arial MT"/>
              </a:rPr>
              <a:t>. This is a dynamic that may be the most important factor in member retention, </a:t>
            </a:r>
            <a:r>
              <a:rPr lang="en-US" sz="2160" dirty="0">
                <a:highlight>
                  <a:srgbClr val="00FFFF"/>
                </a:highlight>
                <a:latin typeface="Arial MT"/>
                <a:ea typeface="Arial MT"/>
                <a:cs typeface="Arial MT"/>
              </a:rPr>
              <a:t>but even pastors and lay leaders, furthermore the people in the pews, are widely ignorant of this reality</a:t>
            </a:r>
            <a:r>
              <a:rPr lang="en-US" sz="2160" dirty="0">
                <a:latin typeface="Arial MT"/>
                <a:ea typeface="Arial MT"/>
                <a:cs typeface="Arial MT"/>
              </a:rPr>
              <a:t>.</a:t>
            </a:r>
            <a:endParaRPr lang="en-CI" sz="2160" dirty="0">
              <a:latin typeface="Arial MT"/>
              <a:ea typeface="Arial MT"/>
              <a:cs typeface="Arial MT"/>
            </a:endParaRPr>
          </a:p>
        </p:txBody>
      </p:sp>
      <p:grpSp>
        <p:nvGrpSpPr>
          <p:cNvPr id="5" name="Group 4">
            <a:extLst>
              <a:ext uri="{FF2B5EF4-FFF2-40B4-BE49-F238E27FC236}">
                <a16:creationId xmlns:a16="http://schemas.microsoft.com/office/drawing/2014/main" id="{78FC01B2-5375-0BFA-F2CD-CD1DE995D0D6}"/>
              </a:ext>
            </a:extLst>
          </p:cNvPr>
          <p:cNvGrpSpPr>
            <a:grpSpLocks/>
          </p:cNvGrpSpPr>
          <p:nvPr/>
        </p:nvGrpSpPr>
        <p:grpSpPr>
          <a:xfrm>
            <a:off x="1005840" y="2709863"/>
            <a:ext cx="5577840" cy="4183380"/>
            <a:chOff x="4762" y="4762"/>
            <a:chExt cx="4648200" cy="3486150"/>
          </a:xfrm>
        </p:grpSpPr>
        <p:sp>
          <p:nvSpPr>
            <p:cNvPr id="6" name="Graphic 239">
              <a:extLst>
                <a:ext uri="{FF2B5EF4-FFF2-40B4-BE49-F238E27FC236}">
                  <a16:creationId xmlns:a16="http://schemas.microsoft.com/office/drawing/2014/main" id="{62472420-932B-E085-CB34-2D6B16478BD9}"/>
                </a:ext>
              </a:extLst>
            </p:cNvPr>
            <p:cNvSpPr/>
            <p:nvPr/>
          </p:nvSpPr>
          <p:spPr>
            <a:xfrm>
              <a:off x="4762" y="4762"/>
              <a:ext cx="4648200" cy="3486150"/>
            </a:xfrm>
            <a:custGeom>
              <a:avLst/>
              <a:gdLst/>
              <a:ahLst/>
              <a:cxnLst/>
              <a:rect l="l" t="t" r="r" b="b"/>
              <a:pathLst>
                <a:path w="4648200" h="3486150">
                  <a:moveTo>
                    <a:pt x="4648200" y="0"/>
                  </a:moveTo>
                  <a:lnTo>
                    <a:pt x="0" y="0"/>
                  </a:lnTo>
                  <a:lnTo>
                    <a:pt x="0" y="3486150"/>
                  </a:lnTo>
                  <a:lnTo>
                    <a:pt x="4648200" y="3486150"/>
                  </a:lnTo>
                  <a:lnTo>
                    <a:pt x="4648200" y="0"/>
                  </a:lnTo>
                  <a:close/>
                </a:path>
              </a:pathLst>
            </a:custGeom>
            <a:ln w="9525">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7" name="Graphic 240">
              <a:extLst>
                <a:ext uri="{FF2B5EF4-FFF2-40B4-BE49-F238E27FC236}">
                  <a16:creationId xmlns:a16="http://schemas.microsoft.com/office/drawing/2014/main" id="{CA12A272-2D2A-F2E8-721B-495C9B6A5632}"/>
                </a:ext>
              </a:extLst>
            </p:cNvPr>
            <p:cNvSpPr/>
            <p:nvPr/>
          </p:nvSpPr>
          <p:spPr>
            <a:xfrm>
              <a:off x="1447990" y="890968"/>
              <a:ext cx="581025" cy="2153920"/>
            </a:xfrm>
            <a:custGeom>
              <a:avLst/>
              <a:gdLst/>
              <a:ahLst/>
              <a:cxnLst/>
              <a:rect l="l" t="t" r="r" b="b"/>
              <a:pathLst>
                <a:path w="581025" h="2153920">
                  <a:moveTo>
                    <a:pt x="0" y="1103376"/>
                  </a:moveTo>
                  <a:lnTo>
                    <a:pt x="0" y="2153412"/>
                  </a:lnTo>
                </a:path>
                <a:path w="581025" h="2153920">
                  <a:moveTo>
                    <a:pt x="0" y="0"/>
                  </a:moveTo>
                  <a:lnTo>
                    <a:pt x="0" y="290322"/>
                  </a:lnTo>
                </a:path>
                <a:path w="581025" h="2153920">
                  <a:moveTo>
                    <a:pt x="0" y="343662"/>
                  </a:moveTo>
                  <a:lnTo>
                    <a:pt x="0" y="1050036"/>
                  </a:lnTo>
                </a:path>
                <a:path w="581025" h="2153920">
                  <a:moveTo>
                    <a:pt x="580644" y="343662"/>
                  </a:moveTo>
                  <a:lnTo>
                    <a:pt x="580644" y="2153412"/>
                  </a:lnTo>
                </a:path>
                <a:path w="581025" h="2153920">
                  <a:moveTo>
                    <a:pt x="580644" y="0"/>
                  </a:moveTo>
                  <a:lnTo>
                    <a:pt x="580644" y="290322"/>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8" name="Graphic 241">
              <a:extLst>
                <a:ext uri="{FF2B5EF4-FFF2-40B4-BE49-F238E27FC236}">
                  <a16:creationId xmlns:a16="http://schemas.microsoft.com/office/drawing/2014/main" id="{9C6D603C-8E63-1405-04E2-6E6900749DAC}"/>
                </a:ext>
              </a:extLst>
            </p:cNvPr>
            <p:cNvSpPr/>
            <p:nvPr/>
          </p:nvSpPr>
          <p:spPr>
            <a:xfrm>
              <a:off x="2610040" y="890968"/>
              <a:ext cx="1270" cy="2153920"/>
            </a:xfrm>
            <a:custGeom>
              <a:avLst/>
              <a:gdLst/>
              <a:ahLst/>
              <a:cxnLst/>
              <a:rect l="l" t="t" r="r" b="b"/>
              <a:pathLst>
                <a:path h="2153920">
                  <a:moveTo>
                    <a:pt x="0" y="0"/>
                  </a:moveTo>
                  <a:lnTo>
                    <a:pt x="0" y="2153412"/>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9" name="Graphic 242">
              <a:extLst>
                <a:ext uri="{FF2B5EF4-FFF2-40B4-BE49-F238E27FC236}">
                  <a16:creationId xmlns:a16="http://schemas.microsoft.com/office/drawing/2014/main" id="{A85F6137-B278-7A40-3DEF-77EB197448F0}"/>
                </a:ext>
              </a:extLst>
            </p:cNvPr>
            <p:cNvSpPr/>
            <p:nvPr/>
          </p:nvSpPr>
          <p:spPr>
            <a:xfrm>
              <a:off x="3186112" y="890968"/>
              <a:ext cx="1270" cy="2153920"/>
            </a:xfrm>
            <a:custGeom>
              <a:avLst/>
              <a:gdLst/>
              <a:ahLst/>
              <a:cxnLst/>
              <a:rect l="l" t="t" r="r" b="b"/>
              <a:pathLst>
                <a:path h="2153920">
                  <a:moveTo>
                    <a:pt x="0" y="0"/>
                  </a:moveTo>
                  <a:lnTo>
                    <a:pt x="0" y="2153412"/>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0" name="Graphic 243">
              <a:extLst>
                <a:ext uri="{FF2B5EF4-FFF2-40B4-BE49-F238E27FC236}">
                  <a16:creationId xmlns:a16="http://schemas.microsoft.com/office/drawing/2014/main" id="{EA41B4A9-99F8-5C28-8467-7B5DCD60EA42}"/>
                </a:ext>
              </a:extLst>
            </p:cNvPr>
            <p:cNvSpPr/>
            <p:nvPr/>
          </p:nvSpPr>
          <p:spPr>
            <a:xfrm>
              <a:off x="3766756" y="890968"/>
              <a:ext cx="1270" cy="2153920"/>
            </a:xfrm>
            <a:custGeom>
              <a:avLst/>
              <a:gdLst/>
              <a:ahLst/>
              <a:cxnLst/>
              <a:rect l="l" t="t" r="r" b="b"/>
              <a:pathLst>
                <a:path h="2153920">
                  <a:moveTo>
                    <a:pt x="0" y="0"/>
                  </a:moveTo>
                  <a:lnTo>
                    <a:pt x="0" y="2153412"/>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1" name="Graphic 244">
              <a:extLst>
                <a:ext uri="{FF2B5EF4-FFF2-40B4-BE49-F238E27FC236}">
                  <a16:creationId xmlns:a16="http://schemas.microsoft.com/office/drawing/2014/main" id="{190155FD-575D-E560-F306-B2C3306859A7}"/>
                </a:ext>
              </a:extLst>
            </p:cNvPr>
            <p:cNvSpPr/>
            <p:nvPr/>
          </p:nvSpPr>
          <p:spPr>
            <a:xfrm>
              <a:off x="4347400" y="890968"/>
              <a:ext cx="1270" cy="2153920"/>
            </a:xfrm>
            <a:custGeom>
              <a:avLst/>
              <a:gdLst/>
              <a:ahLst/>
              <a:cxnLst/>
              <a:rect l="l" t="t" r="r" b="b"/>
              <a:pathLst>
                <a:path h="2153920">
                  <a:moveTo>
                    <a:pt x="0" y="0"/>
                  </a:moveTo>
                  <a:lnTo>
                    <a:pt x="0" y="2153412"/>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2" name="Graphic 245">
              <a:extLst>
                <a:ext uri="{FF2B5EF4-FFF2-40B4-BE49-F238E27FC236}">
                  <a16:creationId xmlns:a16="http://schemas.microsoft.com/office/drawing/2014/main" id="{0E405467-9D0E-9B07-92C0-326B117EC722}"/>
                </a:ext>
              </a:extLst>
            </p:cNvPr>
            <p:cNvSpPr/>
            <p:nvPr/>
          </p:nvSpPr>
          <p:spPr>
            <a:xfrm>
              <a:off x="866584" y="890968"/>
              <a:ext cx="3481070" cy="2153920"/>
            </a:xfrm>
            <a:custGeom>
              <a:avLst/>
              <a:gdLst/>
              <a:ahLst/>
              <a:cxnLst/>
              <a:rect l="l" t="t" r="r" b="b"/>
              <a:pathLst>
                <a:path w="3481070" h="2153920">
                  <a:moveTo>
                    <a:pt x="0" y="0"/>
                  </a:moveTo>
                  <a:lnTo>
                    <a:pt x="3480816" y="0"/>
                  </a:lnTo>
                  <a:lnTo>
                    <a:pt x="3480816" y="2153412"/>
                  </a:lnTo>
                  <a:lnTo>
                    <a:pt x="0" y="2153412"/>
                  </a:lnTo>
                  <a:lnTo>
                    <a:pt x="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3" name="Graphic 246">
              <a:extLst>
                <a:ext uri="{FF2B5EF4-FFF2-40B4-BE49-F238E27FC236}">
                  <a16:creationId xmlns:a16="http://schemas.microsoft.com/office/drawing/2014/main" id="{EFAA4F46-6C8A-2BF5-A319-E13B8046F80B}"/>
                </a:ext>
              </a:extLst>
            </p:cNvPr>
            <p:cNvSpPr/>
            <p:nvPr/>
          </p:nvSpPr>
          <p:spPr>
            <a:xfrm>
              <a:off x="866584" y="2957512"/>
              <a:ext cx="3016250" cy="48895"/>
            </a:xfrm>
            <a:custGeom>
              <a:avLst/>
              <a:gdLst/>
              <a:ahLst/>
              <a:cxnLst/>
              <a:rect l="l" t="t" r="r" b="b"/>
              <a:pathLst>
                <a:path w="3016250" h="48895">
                  <a:moveTo>
                    <a:pt x="3015996" y="0"/>
                  </a:moveTo>
                  <a:lnTo>
                    <a:pt x="0" y="0"/>
                  </a:lnTo>
                  <a:lnTo>
                    <a:pt x="0" y="48767"/>
                  </a:lnTo>
                  <a:lnTo>
                    <a:pt x="3015996" y="48767"/>
                  </a:lnTo>
                  <a:lnTo>
                    <a:pt x="3015996"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4" name="Graphic 247">
              <a:extLst>
                <a:ext uri="{FF2B5EF4-FFF2-40B4-BE49-F238E27FC236}">
                  <a16:creationId xmlns:a16="http://schemas.microsoft.com/office/drawing/2014/main" id="{1D96645C-8F3E-80E9-B6CB-5C65A07CC9F8}"/>
                </a:ext>
              </a:extLst>
            </p:cNvPr>
            <p:cNvSpPr/>
            <p:nvPr/>
          </p:nvSpPr>
          <p:spPr>
            <a:xfrm>
              <a:off x="866584" y="2957512"/>
              <a:ext cx="3016250" cy="48895"/>
            </a:xfrm>
            <a:custGeom>
              <a:avLst/>
              <a:gdLst/>
              <a:ahLst/>
              <a:cxnLst/>
              <a:rect l="l" t="t" r="r" b="b"/>
              <a:pathLst>
                <a:path w="3016250" h="48895">
                  <a:moveTo>
                    <a:pt x="0" y="0"/>
                  </a:moveTo>
                  <a:lnTo>
                    <a:pt x="3015996" y="0"/>
                  </a:lnTo>
                  <a:lnTo>
                    <a:pt x="3015996" y="48767"/>
                  </a:lnTo>
                  <a:lnTo>
                    <a:pt x="0" y="48767"/>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5" name="Graphic 248">
              <a:extLst>
                <a:ext uri="{FF2B5EF4-FFF2-40B4-BE49-F238E27FC236}">
                  <a16:creationId xmlns:a16="http://schemas.microsoft.com/office/drawing/2014/main" id="{58FF66F7-DDD5-02FD-BF9C-CD68701623A0}"/>
                </a:ext>
              </a:extLst>
            </p:cNvPr>
            <p:cNvSpPr/>
            <p:nvPr/>
          </p:nvSpPr>
          <p:spPr>
            <a:xfrm>
              <a:off x="866584" y="2831782"/>
              <a:ext cx="929640" cy="48260"/>
            </a:xfrm>
            <a:custGeom>
              <a:avLst/>
              <a:gdLst/>
              <a:ahLst/>
              <a:cxnLst/>
              <a:rect l="l" t="t" r="r" b="b"/>
              <a:pathLst>
                <a:path w="929640" h="48260">
                  <a:moveTo>
                    <a:pt x="929639" y="0"/>
                  </a:moveTo>
                  <a:lnTo>
                    <a:pt x="0" y="0"/>
                  </a:lnTo>
                  <a:lnTo>
                    <a:pt x="0" y="48005"/>
                  </a:lnTo>
                  <a:lnTo>
                    <a:pt x="929639" y="48005"/>
                  </a:lnTo>
                  <a:lnTo>
                    <a:pt x="929639"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6" name="Graphic 249">
              <a:extLst>
                <a:ext uri="{FF2B5EF4-FFF2-40B4-BE49-F238E27FC236}">
                  <a16:creationId xmlns:a16="http://schemas.microsoft.com/office/drawing/2014/main" id="{F2910A39-79D2-09F7-51A8-805BA60889E6}"/>
                </a:ext>
              </a:extLst>
            </p:cNvPr>
            <p:cNvSpPr/>
            <p:nvPr/>
          </p:nvSpPr>
          <p:spPr>
            <a:xfrm>
              <a:off x="866584" y="2831782"/>
              <a:ext cx="929640" cy="48260"/>
            </a:xfrm>
            <a:custGeom>
              <a:avLst/>
              <a:gdLst/>
              <a:ahLst/>
              <a:cxnLst/>
              <a:rect l="l" t="t" r="r" b="b"/>
              <a:pathLst>
                <a:path w="929640" h="48260">
                  <a:moveTo>
                    <a:pt x="0" y="0"/>
                  </a:moveTo>
                  <a:lnTo>
                    <a:pt x="929639" y="0"/>
                  </a:lnTo>
                  <a:lnTo>
                    <a:pt x="929639" y="48005"/>
                  </a:lnTo>
                  <a:lnTo>
                    <a:pt x="0" y="48005"/>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7" name="Graphic 250">
              <a:extLst>
                <a:ext uri="{FF2B5EF4-FFF2-40B4-BE49-F238E27FC236}">
                  <a16:creationId xmlns:a16="http://schemas.microsoft.com/office/drawing/2014/main" id="{D23919BB-A760-CF56-55AE-85208861EE65}"/>
                </a:ext>
              </a:extLst>
            </p:cNvPr>
            <p:cNvSpPr/>
            <p:nvPr/>
          </p:nvSpPr>
          <p:spPr>
            <a:xfrm>
              <a:off x="866584" y="2700718"/>
              <a:ext cx="34290" cy="53340"/>
            </a:xfrm>
            <a:custGeom>
              <a:avLst/>
              <a:gdLst/>
              <a:ahLst/>
              <a:cxnLst/>
              <a:rect l="l" t="t" r="r" b="b"/>
              <a:pathLst>
                <a:path w="34290" h="53340">
                  <a:moveTo>
                    <a:pt x="34289" y="0"/>
                  </a:moveTo>
                  <a:lnTo>
                    <a:pt x="0" y="0"/>
                  </a:lnTo>
                  <a:lnTo>
                    <a:pt x="0" y="53339"/>
                  </a:lnTo>
                  <a:lnTo>
                    <a:pt x="34289" y="53339"/>
                  </a:lnTo>
                  <a:lnTo>
                    <a:pt x="34289"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8" name="Graphic 251">
              <a:extLst>
                <a:ext uri="{FF2B5EF4-FFF2-40B4-BE49-F238E27FC236}">
                  <a16:creationId xmlns:a16="http://schemas.microsoft.com/office/drawing/2014/main" id="{D156AC7A-43BE-55FE-316A-5DA9A96E3B7F}"/>
                </a:ext>
              </a:extLst>
            </p:cNvPr>
            <p:cNvSpPr/>
            <p:nvPr/>
          </p:nvSpPr>
          <p:spPr>
            <a:xfrm>
              <a:off x="866584" y="2700718"/>
              <a:ext cx="34290" cy="53340"/>
            </a:xfrm>
            <a:custGeom>
              <a:avLst/>
              <a:gdLst/>
              <a:ahLst/>
              <a:cxnLst/>
              <a:rect l="l" t="t" r="r" b="b"/>
              <a:pathLst>
                <a:path w="34290" h="53340">
                  <a:moveTo>
                    <a:pt x="0" y="0"/>
                  </a:moveTo>
                  <a:lnTo>
                    <a:pt x="34289" y="0"/>
                  </a:lnTo>
                  <a:lnTo>
                    <a:pt x="34289" y="53339"/>
                  </a:lnTo>
                  <a:lnTo>
                    <a:pt x="0" y="53339"/>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19" name="Graphic 252">
              <a:extLst>
                <a:ext uri="{FF2B5EF4-FFF2-40B4-BE49-F238E27FC236}">
                  <a16:creationId xmlns:a16="http://schemas.microsoft.com/office/drawing/2014/main" id="{4D50AF00-9193-3EC7-08D8-1E00D78E2E5F}"/>
                </a:ext>
              </a:extLst>
            </p:cNvPr>
            <p:cNvSpPr/>
            <p:nvPr/>
          </p:nvSpPr>
          <p:spPr>
            <a:xfrm>
              <a:off x="866584" y="2574988"/>
              <a:ext cx="48895" cy="48895"/>
            </a:xfrm>
            <a:custGeom>
              <a:avLst/>
              <a:gdLst/>
              <a:ahLst/>
              <a:cxnLst/>
              <a:rect l="l" t="t" r="r" b="b"/>
              <a:pathLst>
                <a:path w="48895" h="48895">
                  <a:moveTo>
                    <a:pt x="48768" y="0"/>
                  </a:moveTo>
                  <a:lnTo>
                    <a:pt x="0" y="0"/>
                  </a:lnTo>
                  <a:lnTo>
                    <a:pt x="0" y="48767"/>
                  </a:lnTo>
                  <a:lnTo>
                    <a:pt x="48768" y="48767"/>
                  </a:lnTo>
                  <a:lnTo>
                    <a:pt x="48768"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0" name="Graphic 253">
              <a:extLst>
                <a:ext uri="{FF2B5EF4-FFF2-40B4-BE49-F238E27FC236}">
                  <a16:creationId xmlns:a16="http://schemas.microsoft.com/office/drawing/2014/main" id="{CAF831A4-0847-52F8-58FE-4A10660E6694}"/>
                </a:ext>
              </a:extLst>
            </p:cNvPr>
            <p:cNvSpPr/>
            <p:nvPr/>
          </p:nvSpPr>
          <p:spPr>
            <a:xfrm>
              <a:off x="866584" y="2574988"/>
              <a:ext cx="48895" cy="48895"/>
            </a:xfrm>
            <a:custGeom>
              <a:avLst/>
              <a:gdLst/>
              <a:ahLst/>
              <a:cxnLst/>
              <a:rect l="l" t="t" r="r" b="b"/>
              <a:pathLst>
                <a:path w="48895" h="48895">
                  <a:moveTo>
                    <a:pt x="0" y="0"/>
                  </a:moveTo>
                  <a:lnTo>
                    <a:pt x="48768" y="0"/>
                  </a:lnTo>
                  <a:lnTo>
                    <a:pt x="48768" y="48767"/>
                  </a:lnTo>
                  <a:lnTo>
                    <a:pt x="0" y="48767"/>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1" name="Graphic 254">
              <a:extLst>
                <a:ext uri="{FF2B5EF4-FFF2-40B4-BE49-F238E27FC236}">
                  <a16:creationId xmlns:a16="http://schemas.microsoft.com/office/drawing/2014/main" id="{107AE3DB-4D6F-D60E-ED80-0B590085847B}"/>
                </a:ext>
              </a:extLst>
            </p:cNvPr>
            <p:cNvSpPr/>
            <p:nvPr/>
          </p:nvSpPr>
          <p:spPr>
            <a:xfrm>
              <a:off x="866584" y="2449258"/>
              <a:ext cx="116839" cy="48895"/>
            </a:xfrm>
            <a:custGeom>
              <a:avLst/>
              <a:gdLst/>
              <a:ahLst/>
              <a:cxnLst/>
              <a:rect l="l" t="t" r="r" b="b"/>
              <a:pathLst>
                <a:path w="116839" h="48895">
                  <a:moveTo>
                    <a:pt x="116586" y="0"/>
                  </a:moveTo>
                  <a:lnTo>
                    <a:pt x="0" y="0"/>
                  </a:lnTo>
                  <a:lnTo>
                    <a:pt x="0" y="48767"/>
                  </a:lnTo>
                  <a:lnTo>
                    <a:pt x="116586" y="48767"/>
                  </a:lnTo>
                  <a:lnTo>
                    <a:pt x="116586"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2" name="Graphic 255">
              <a:extLst>
                <a:ext uri="{FF2B5EF4-FFF2-40B4-BE49-F238E27FC236}">
                  <a16:creationId xmlns:a16="http://schemas.microsoft.com/office/drawing/2014/main" id="{5F77BAD9-3D18-40CD-961D-82D95D4CAF5E}"/>
                </a:ext>
              </a:extLst>
            </p:cNvPr>
            <p:cNvSpPr/>
            <p:nvPr/>
          </p:nvSpPr>
          <p:spPr>
            <a:xfrm>
              <a:off x="866584" y="2449258"/>
              <a:ext cx="116839" cy="48895"/>
            </a:xfrm>
            <a:custGeom>
              <a:avLst/>
              <a:gdLst/>
              <a:ahLst/>
              <a:cxnLst/>
              <a:rect l="l" t="t" r="r" b="b"/>
              <a:pathLst>
                <a:path w="116839" h="48895">
                  <a:moveTo>
                    <a:pt x="0" y="0"/>
                  </a:moveTo>
                  <a:lnTo>
                    <a:pt x="116586" y="0"/>
                  </a:lnTo>
                  <a:lnTo>
                    <a:pt x="116586" y="48767"/>
                  </a:lnTo>
                  <a:lnTo>
                    <a:pt x="0" y="48767"/>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3" name="Graphic 256">
              <a:extLst>
                <a:ext uri="{FF2B5EF4-FFF2-40B4-BE49-F238E27FC236}">
                  <a16:creationId xmlns:a16="http://schemas.microsoft.com/office/drawing/2014/main" id="{91CC0CBC-5979-8A7E-0E49-FBE6D970F5D5}"/>
                </a:ext>
              </a:extLst>
            </p:cNvPr>
            <p:cNvSpPr/>
            <p:nvPr/>
          </p:nvSpPr>
          <p:spPr>
            <a:xfrm>
              <a:off x="866584" y="2323528"/>
              <a:ext cx="116839" cy="48260"/>
            </a:xfrm>
            <a:custGeom>
              <a:avLst/>
              <a:gdLst/>
              <a:ahLst/>
              <a:cxnLst/>
              <a:rect l="l" t="t" r="r" b="b"/>
              <a:pathLst>
                <a:path w="116839" h="48260">
                  <a:moveTo>
                    <a:pt x="116586" y="0"/>
                  </a:moveTo>
                  <a:lnTo>
                    <a:pt x="0" y="0"/>
                  </a:lnTo>
                  <a:lnTo>
                    <a:pt x="0" y="48005"/>
                  </a:lnTo>
                  <a:lnTo>
                    <a:pt x="116586" y="48005"/>
                  </a:lnTo>
                  <a:lnTo>
                    <a:pt x="116586"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4" name="Graphic 257">
              <a:extLst>
                <a:ext uri="{FF2B5EF4-FFF2-40B4-BE49-F238E27FC236}">
                  <a16:creationId xmlns:a16="http://schemas.microsoft.com/office/drawing/2014/main" id="{C1B6B149-D728-3900-CC3D-37FF5EC03A73}"/>
                </a:ext>
              </a:extLst>
            </p:cNvPr>
            <p:cNvSpPr/>
            <p:nvPr/>
          </p:nvSpPr>
          <p:spPr>
            <a:xfrm>
              <a:off x="866584" y="2323528"/>
              <a:ext cx="116839" cy="48260"/>
            </a:xfrm>
            <a:custGeom>
              <a:avLst/>
              <a:gdLst/>
              <a:ahLst/>
              <a:cxnLst/>
              <a:rect l="l" t="t" r="r" b="b"/>
              <a:pathLst>
                <a:path w="116839" h="48260">
                  <a:moveTo>
                    <a:pt x="0" y="0"/>
                  </a:moveTo>
                  <a:lnTo>
                    <a:pt x="116586" y="0"/>
                  </a:lnTo>
                  <a:lnTo>
                    <a:pt x="116586" y="48005"/>
                  </a:lnTo>
                  <a:lnTo>
                    <a:pt x="0" y="48005"/>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5" name="Graphic 258">
              <a:extLst>
                <a:ext uri="{FF2B5EF4-FFF2-40B4-BE49-F238E27FC236}">
                  <a16:creationId xmlns:a16="http://schemas.microsoft.com/office/drawing/2014/main" id="{9ADFFAA8-910D-1481-DDF4-8E78A2106AE9}"/>
                </a:ext>
              </a:extLst>
            </p:cNvPr>
            <p:cNvSpPr/>
            <p:nvPr/>
          </p:nvSpPr>
          <p:spPr>
            <a:xfrm>
              <a:off x="866584" y="2197798"/>
              <a:ext cx="232410" cy="48260"/>
            </a:xfrm>
            <a:custGeom>
              <a:avLst/>
              <a:gdLst/>
              <a:ahLst/>
              <a:cxnLst/>
              <a:rect l="l" t="t" r="r" b="b"/>
              <a:pathLst>
                <a:path w="232410" h="48260">
                  <a:moveTo>
                    <a:pt x="232410" y="0"/>
                  </a:moveTo>
                  <a:lnTo>
                    <a:pt x="0" y="0"/>
                  </a:lnTo>
                  <a:lnTo>
                    <a:pt x="0" y="48005"/>
                  </a:lnTo>
                  <a:lnTo>
                    <a:pt x="232410" y="48005"/>
                  </a:lnTo>
                  <a:lnTo>
                    <a:pt x="232410"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6" name="Graphic 259">
              <a:extLst>
                <a:ext uri="{FF2B5EF4-FFF2-40B4-BE49-F238E27FC236}">
                  <a16:creationId xmlns:a16="http://schemas.microsoft.com/office/drawing/2014/main" id="{24E4BDFD-42D4-4809-52BB-EE986B0B1C13}"/>
                </a:ext>
              </a:extLst>
            </p:cNvPr>
            <p:cNvSpPr/>
            <p:nvPr/>
          </p:nvSpPr>
          <p:spPr>
            <a:xfrm>
              <a:off x="866584" y="2197798"/>
              <a:ext cx="232410" cy="48260"/>
            </a:xfrm>
            <a:custGeom>
              <a:avLst/>
              <a:gdLst/>
              <a:ahLst/>
              <a:cxnLst/>
              <a:rect l="l" t="t" r="r" b="b"/>
              <a:pathLst>
                <a:path w="232410" h="48260">
                  <a:moveTo>
                    <a:pt x="0" y="0"/>
                  </a:moveTo>
                  <a:lnTo>
                    <a:pt x="232410" y="0"/>
                  </a:lnTo>
                  <a:lnTo>
                    <a:pt x="232410" y="48005"/>
                  </a:lnTo>
                  <a:lnTo>
                    <a:pt x="0" y="48005"/>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7" name="Graphic 260">
              <a:extLst>
                <a:ext uri="{FF2B5EF4-FFF2-40B4-BE49-F238E27FC236}">
                  <a16:creationId xmlns:a16="http://schemas.microsoft.com/office/drawing/2014/main" id="{1058F263-23BE-B8B4-BB53-57F0EB888104}"/>
                </a:ext>
              </a:extLst>
            </p:cNvPr>
            <p:cNvSpPr/>
            <p:nvPr/>
          </p:nvSpPr>
          <p:spPr>
            <a:xfrm>
              <a:off x="866584" y="2072068"/>
              <a:ext cx="349250" cy="48260"/>
            </a:xfrm>
            <a:custGeom>
              <a:avLst/>
              <a:gdLst/>
              <a:ahLst/>
              <a:cxnLst/>
              <a:rect l="l" t="t" r="r" b="b"/>
              <a:pathLst>
                <a:path w="349250" h="48260">
                  <a:moveTo>
                    <a:pt x="348995" y="0"/>
                  </a:moveTo>
                  <a:lnTo>
                    <a:pt x="0" y="0"/>
                  </a:lnTo>
                  <a:lnTo>
                    <a:pt x="0" y="48005"/>
                  </a:lnTo>
                  <a:lnTo>
                    <a:pt x="348995" y="48005"/>
                  </a:lnTo>
                  <a:lnTo>
                    <a:pt x="348995"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8" name="Graphic 261">
              <a:extLst>
                <a:ext uri="{FF2B5EF4-FFF2-40B4-BE49-F238E27FC236}">
                  <a16:creationId xmlns:a16="http://schemas.microsoft.com/office/drawing/2014/main" id="{A6262E96-CD06-5FA1-6D6B-19C8DE49506D}"/>
                </a:ext>
              </a:extLst>
            </p:cNvPr>
            <p:cNvSpPr/>
            <p:nvPr/>
          </p:nvSpPr>
          <p:spPr>
            <a:xfrm>
              <a:off x="866584" y="2072068"/>
              <a:ext cx="349250" cy="48260"/>
            </a:xfrm>
            <a:custGeom>
              <a:avLst/>
              <a:gdLst/>
              <a:ahLst/>
              <a:cxnLst/>
              <a:rect l="l" t="t" r="r" b="b"/>
              <a:pathLst>
                <a:path w="349250" h="48260">
                  <a:moveTo>
                    <a:pt x="0" y="0"/>
                  </a:moveTo>
                  <a:lnTo>
                    <a:pt x="348995" y="0"/>
                  </a:lnTo>
                  <a:lnTo>
                    <a:pt x="348995" y="48005"/>
                  </a:lnTo>
                  <a:lnTo>
                    <a:pt x="0" y="48005"/>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29" name="Graphic 262">
              <a:extLst>
                <a:ext uri="{FF2B5EF4-FFF2-40B4-BE49-F238E27FC236}">
                  <a16:creationId xmlns:a16="http://schemas.microsoft.com/office/drawing/2014/main" id="{6FC71E19-35DD-AE91-0E32-7887EFFD0C88}"/>
                </a:ext>
              </a:extLst>
            </p:cNvPr>
            <p:cNvSpPr/>
            <p:nvPr/>
          </p:nvSpPr>
          <p:spPr>
            <a:xfrm>
              <a:off x="866584" y="1941004"/>
              <a:ext cx="697230" cy="53340"/>
            </a:xfrm>
            <a:custGeom>
              <a:avLst/>
              <a:gdLst/>
              <a:ahLst/>
              <a:cxnLst/>
              <a:rect l="l" t="t" r="r" b="b"/>
              <a:pathLst>
                <a:path w="697230" h="53340">
                  <a:moveTo>
                    <a:pt x="697230" y="0"/>
                  </a:moveTo>
                  <a:lnTo>
                    <a:pt x="0" y="0"/>
                  </a:lnTo>
                  <a:lnTo>
                    <a:pt x="0" y="53340"/>
                  </a:lnTo>
                  <a:lnTo>
                    <a:pt x="697230" y="53340"/>
                  </a:lnTo>
                  <a:lnTo>
                    <a:pt x="697230"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30" name="Graphic 263">
              <a:extLst>
                <a:ext uri="{FF2B5EF4-FFF2-40B4-BE49-F238E27FC236}">
                  <a16:creationId xmlns:a16="http://schemas.microsoft.com/office/drawing/2014/main" id="{E83ACE6A-8757-5774-338B-F5409FDC959A}"/>
                </a:ext>
              </a:extLst>
            </p:cNvPr>
            <p:cNvSpPr/>
            <p:nvPr/>
          </p:nvSpPr>
          <p:spPr>
            <a:xfrm>
              <a:off x="866584" y="1941004"/>
              <a:ext cx="697230" cy="53340"/>
            </a:xfrm>
            <a:custGeom>
              <a:avLst/>
              <a:gdLst/>
              <a:ahLst/>
              <a:cxnLst/>
              <a:rect l="l" t="t" r="r" b="b"/>
              <a:pathLst>
                <a:path w="697230" h="53340">
                  <a:moveTo>
                    <a:pt x="0" y="0"/>
                  </a:moveTo>
                  <a:lnTo>
                    <a:pt x="697230" y="0"/>
                  </a:lnTo>
                  <a:lnTo>
                    <a:pt x="697230" y="53340"/>
                  </a:lnTo>
                  <a:lnTo>
                    <a:pt x="0" y="53340"/>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31" name="Graphic 264">
              <a:extLst>
                <a:ext uri="{FF2B5EF4-FFF2-40B4-BE49-F238E27FC236}">
                  <a16:creationId xmlns:a16="http://schemas.microsoft.com/office/drawing/2014/main" id="{BD0CA496-A2E3-0863-12F8-F51379E4F4BF}"/>
                </a:ext>
              </a:extLst>
            </p:cNvPr>
            <p:cNvSpPr/>
            <p:nvPr/>
          </p:nvSpPr>
          <p:spPr>
            <a:xfrm>
              <a:off x="866584" y="1815274"/>
              <a:ext cx="697230" cy="48895"/>
            </a:xfrm>
            <a:custGeom>
              <a:avLst/>
              <a:gdLst/>
              <a:ahLst/>
              <a:cxnLst/>
              <a:rect l="l" t="t" r="r" b="b"/>
              <a:pathLst>
                <a:path w="697230" h="48895">
                  <a:moveTo>
                    <a:pt x="697230" y="0"/>
                  </a:moveTo>
                  <a:lnTo>
                    <a:pt x="0" y="0"/>
                  </a:lnTo>
                  <a:lnTo>
                    <a:pt x="0" y="48768"/>
                  </a:lnTo>
                  <a:lnTo>
                    <a:pt x="697230" y="48768"/>
                  </a:lnTo>
                  <a:lnTo>
                    <a:pt x="697230"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32" name="Graphic 265">
              <a:extLst>
                <a:ext uri="{FF2B5EF4-FFF2-40B4-BE49-F238E27FC236}">
                  <a16:creationId xmlns:a16="http://schemas.microsoft.com/office/drawing/2014/main" id="{426F189D-35A8-FA92-489B-AE2E8292C5A0}"/>
                </a:ext>
              </a:extLst>
            </p:cNvPr>
            <p:cNvSpPr/>
            <p:nvPr/>
          </p:nvSpPr>
          <p:spPr>
            <a:xfrm>
              <a:off x="866584" y="1815274"/>
              <a:ext cx="697230" cy="48895"/>
            </a:xfrm>
            <a:custGeom>
              <a:avLst/>
              <a:gdLst/>
              <a:ahLst/>
              <a:cxnLst/>
              <a:rect l="l" t="t" r="r" b="b"/>
              <a:pathLst>
                <a:path w="697230" h="48895">
                  <a:moveTo>
                    <a:pt x="0" y="0"/>
                  </a:moveTo>
                  <a:lnTo>
                    <a:pt x="697230" y="0"/>
                  </a:lnTo>
                  <a:lnTo>
                    <a:pt x="697230" y="48768"/>
                  </a:lnTo>
                  <a:lnTo>
                    <a:pt x="0" y="48768"/>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33" name="Graphic 266">
              <a:extLst>
                <a:ext uri="{FF2B5EF4-FFF2-40B4-BE49-F238E27FC236}">
                  <a16:creationId xmlns:a16="http://schemas.microsoft.com/office/drawing/2014/main" id="{AA24602E-A4C4-6E68-D134-569E6BAB534E}"/>
                </a:ext>
              </a:extLst>
            </p:cNvPr>
            <p:cNvSpPr/>
            <p:nvPr/>
          </p:nvSpPr>
          <p:spPr>
            <a:xfrm>
              <a:off x="866584" y="1689544"/>
              <a:ext cx="814069" cy="48260"/>
            </a:xfrm>
            <a:custGeom>
              <a:avLst/>
              <a:gdLst/>
              <a:ahLst/>
              <a:cxnLst/>
              <a:rect l="l" t="t" r="r" b="b"/>
              <a:pathLst>
                <a:path w="814069" h="48260">
                  <a:moveTo>
                    <a:pt x="813815" y="0"/>
                  </a:moveTo>
                  <a:lnTo>
                    <a:pt x="0" y="0"/>
                  </a:lnTo>
                  <a:lnTo>
                    <a:pt x="0" y="48005"/>
                  </a:lnTo>
                  <a:lnTo>
                    <a:pt x="813815" y="48005"/>
                  </a:lnTo>
                  <a:lnTo>
                    <a:pt x="813815"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34" name="Graphic 267">
              <a:extLst>
                <a:ext uri="{FF2B5EF4-FFF2-40B4-BE49-F238E27FC236}">
                  <a16:creationId xmlns:a16="http://schemas.microsoft.com/office/drawing/2014/main" id="{BD9475D6-0A41-B01F-CDBA-7BB45E16BDF1}"/>
                </a:ext>
              </a:extLst>
            </p:cNvPr>
            <p:cNvSpPr/>
            <p:nvPr/>
          </p:nvSpPr>
          <p:spPr>
            <a:xfrm>
              <a:off x="866584" y="1689544"/>
              <a:ext cx="814069" cy="48260"/>
            </a:xfrm>
            <a:custGeom>
              <a:avLst/>
              <a:gdLst/>
              <a:ahLst/>
              <a:cxnLst/>
              <a:rect l="l" t="t" r="r" b="b"/>
              <a:pathLst>
                <a:path w="814069" h="48260">
                  <a:moveTo>
                    <a:pt x="0" y="0"/>
                  </a:moveTo>
                  <a:lnTo>
                    <a:pt x="813815" y="0"/>
                  </a:lnTo>
                  <a:lnTo>
                    <a:pt x="813815" y="48005"/>
                  </a:lnTo>
                  <a:lnTo>
                    <a:pt x="0" y="48005"/>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35" name="Graphic 268">
              <a:extLst>
                <a:ext uri="{FF2B5EF4-FFF2-40B4-BE49-F238E27FC236}">
                  <a16:creationId xmlns:a16="http://schemas.microsoft.com/office/drawing/2014/main" id="{CDA0085E-5914-FE31-62DF-FD580C598316}"/>
                </a:ext>
              </a:extLst>
            </p:cNvPr>
            <p:cNvSpPr/>
            <p:nvPr/>
          </p:nvSpPr>
          <p:spPr>
            <a:xfrm>
              <a:off x="866584" y="1563814"/>
              <a:ext cx="814069" cy="48260"/>
            </a:xfrm>
            <a:custGeom>
              <a:avLst/>
              <a:gdLst/>
              <a:ahLst/>
              <a:cxnLst/>
              <a:rect l="l" t="t" r="r" b="b"/>
              <a:pathLst>
                <a:path w="814069" h="48260">
                  <a:moveTo>
                    <a:pt x="813815" y="0"/>
                  </a:moveTo>
                  <a:lnTo>
                    <a:pt x="0" y="0"/>
                  </a:lnTo>
                  <a:lnTo>
                    <a:pt x="0" y="48005"/>
                  </a:lnTo>
                  <a:lnTo>
                    <a:pt x="813815" y="48005"/>
                  </a:lnTo>
                  <a:lnTo>
                    <a:pt x="813815"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36" name="Graphic 269">
              <a:extLst>
                <a:ext uri="{FF2B5EF4-FFF2-40B4-BE49-F238E27FC236}">
                  <a16:creationId xmlns:a16="http://schemas.microsoft.com/office/drawing/2014/main" id="{EF974344-25CE-32B3-688F-AF9981FD30AD}"/>
                </a:ext>
              </a:extLst>
            </p:cNvPr>
            <p:cNvSpPr/>
            <p:nvPr/>
          </p:nvSpPr>
          <p:spPr>
            <a:xfrm>
              <a:off x="866584" y="1563814"/>
              <a:ext cx="814069" cy="48260"/>
            </a:xfrm>
            <a:custGeom>
              <a:avLst/>
              <a:gdLst/>
              <a:ahLst/>
              <a:cxnLst/>
              <a:rect l="l" t="t" r="r" b="b"/>
              <a:pathLst>
                <a:path w="814069" h="48260">
                  <a:moveTo>
                    <a:pt x="0" y="0"/>
                  </a:moveTo>
                  <a:lnTo>
                    <a:pt x="813815" y="0"/>
                  </a:lnTo>
                  <a:lnTo>
                    <a:pt x="813815" y="48005"/>
                  </a:lnTo>
                  <a:lnTo>
                    <a:pt x="0" y="48005"/>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37" name="Graphic 270">
              <a:extLst>
                <a:ext uri="{FF2B5EF4-FFF2-40B4-BE49-F238E27FC236}">
                  <a16:creationId xmlns:a16="http://schemas.microsoft.com/office/drawing/2014/main" id="{6311852C-3FE8-280E-FB7F-8F49C282E910}"/>
                </a:ext>
              </a:extLst>
            </p:cNvPr>
            <p:cNvSpPr/>
            <p:nvPr/>
          </p:nvSpPr>
          <p:spPr>
            <a:xfrm>
              <a:off x="866584" y="1438084"/>
              <a:ext cx="929640" cy="48260"/>
            </a:xfrm>
            <a:custGeom>
              <a:avLst/>
              <a:gdLst/>
              <a:ahLst/>
              <a:cxnLst/>
              <a:rect l="l" t="t" r="r" b="b"/>
              <a:pathLst>
                <a:path w="929640" h="48260">
                  <a:moveTo>
                    <a:pt x="929639" y="0"/>
                  </a:moveTo>
                  <a:lnTo>
                    <a:pt x="0" y="0"/>
                  </a:lnTo>
                  <a:lnTo>
                    <a:pt x="0" y="48005"/>
                  </a:lnTo>
                  <a:lnTo>
                    <a:pt x="929639" y="48005"/>
                  </a:lnTo>
                  <a:lnTo>
                    <a:pt x="929639"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38" name="Graphic 271">
              <a:extLst>
                <a:ext uri="{FF2B5EF4-FFF2-40B4-BE49-F238E27FC236}">
                  <a16:creationId xmlns:a16="http://schemas.microsoft.com/office/drawing/2014/main" id="{DE5F72D1-301C-23F0-ADE8-D4E0D1286020}"/>
                </a:ext>
              </a:extLst>
            </p:cNvPr>
            <p:cNvSpPr/>
            <p:nvPr/>
          </p:nvSpPr>
          <p:spPr>
            <a:xfrm>
              <a:off x="866584" y="1438084"/>
              <a:ext cx="929640" cy="48260"/>
            </a:xfrm>
            <a:custGeom>
              <a:avLst/>
              <a:gdLst/>
              <a:ahLst/>
              <a:cxnLst/>
              <a:rect l="l" t="t" r="r" b="b"/>
              <a:pathLst>
                <a:path w="929640" h="48260">
                  <a:moveTo>
                    <a:pt x="0" y="0"/>
                  </a:moveTo>
                  <a:lnTo>
                    <a:pt x="929639" y="0"/>
                  </a:lnTo>
                  <a:lnTo>
                    <a:pt x="929639" y="48005"/>
                  </a:lnTo>
                  <a:lnTo>
                    <a:pt x="0" y="48005"/>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39" name="Graphic 272">
              <a:extLst>
                <a:ext uri="{FF2B5EF4-FFF2-40B4-BE49-F238E27FC236}">
                  <a16:creationId xmlns:a16="http://schemas.microsoft.com/office/drawing/2014/main" id="{6C36C426-7FCF-AD6C-0B88-8FD59AA7B84D}"/>
                </a:ext>
              </a:extLst>
            </p:cNvPr>
            <p:cNvSpPr/>
            <p:nvPr/>
          </p:nvSpPr>
          <p:spPr>
            <a:xfrm>
              <a:off x="866584" y="1311592"/>
              <a:ext cx="1162050" cy="48895"/>
            </a:xfrm>
            <a:custGeom>
              <a:avLst/>
              <a:gdLst/>
              <a:ahLst/>
              <a:cxnLst/>
              <a:rect l="l" t="t" r="r" b="b"/>
              <a:pathLst>
                <a:path w="1162050" h="48895">
                  <a:moveTo>
                    <a:pt x="1162050" y="0"/>
                  </a:moveTo>
                  <a:lnTo>
                    <a:pt x="0" y="0"/>
                  </a:lnTo>
                  <a:lnTo>
                    <a:pt x="0" y="48768"/>
                  </a:lnTo>
                  <a:lnTo>
                    <a:pt x="1162050" y="48768"/>
                  </a:lnTo>
                  <a:lnTo>
                    <a:pt x="1162050"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40" name="Graphic 273">
              <a:extLst>
                <a:ext uri="{FF2B5EF4-FFF2-40B4-BE49-F238E27FC236}">
                  <a16:creationId xmlns:a16="http://schemas.microsoft.com/office/drawing/2014/main" id="{BA6063CF-86E3-9B10-5B58-0679435C3981}"/>
                </a:ext>
              </a:extLst>
            </p:cNvPr>
            <p:cNvSpPr/>
            <p:nvPr/>
          </p:nvSpPr>
          <p:spPr>
            <a:xfrm>
              <a:off x="866584" y="1311592"/>
              <a:ext cx="1162050" cy="48895"/>
            </a:xfrm>
            <a:custGeom>
              <a:avLst/>
              <a:gdLst/>
              <a:ahLst/>
              <a:cxnLst/>
              <a:rect l="l" t="t" r="r" b="b"/>
              <a:pathLst>
                <a:path w="1162050" h="48895">
                  <a:moveTo>
                    <a:pt x="0" y="0"/>
                  </a:moveTo>
                  <a:lnTo>
                    <a:pt x="1162050" y="0"/>
                  </a:lnTo>
                  <a:lnTo>
                    <a:pt x="1162050" y="48768"/>
                  </a:lnTo>
                  <a:lnTo>
                    <a:pt x="0" y="48768"/>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41" name="Graphic 274">
              <a:extLst>
                <a:ext uri="{FF2B5EF4-FFF2-40B4-BE49-F238E27FC236}">
                  <a16:creationId xmlns:a16="http://schemas.microsoft.com/office/drawing/2014/main" id="{D67D5802-DC9F-3816-288C-014BD2BA9805}"/>
                </a:ext>
              </a:extLst>
            </p:cNvPr>
            <p:cNvSpPr/>
            <p:nvPr/>
          </p:nvSpPr>
          <p:spPr>
            <a:xfrm>
              <a:off x="866584" y="1181290"/>
              <a:ext cx="1278890" cy="53340"/>
            </a:xfrm>
            <a:custGeom>
              <a:avLst/>
              <a:gdLst/>
              <a:ahLst/>
              <a:cxnLst/>
              <a:rect l="l" t="t" r="r" b="b"/>
              <a:pathLst>
                <a:path w="1278890" h="53340">
                  <a:moveTo>
                    <a:pt x="1278636" y="0"/>
                  </a:moveTo>
                  <a:lnTo>
                    <a:pt x="0" y="0"/>
                  </a:lnTo>
                  <a:lnTo>
                    <a:pt x="0" y="53340"/>
                  </a:lnTo>
                  <a:lnTo>
                    <a:pt x="1278636" y="53340"/>
                  </a:lnTo>
                  <a:lnTo>
                    <a:pt x="1278636"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42" name="Graphic 275">
              <a:extLst>
                <a:ext uri="{FF2B5EF4-FFF2-40B4-BE49-F238E27FC236}">
                  <a16:creationId xmlns:a16="http://schemas.microsoft.com/office/drawing/2014/main" id="{C094DECB-87C7-2514-5D69-17A2A056E6EE}"/>
                </a:ext>
              </a:extLst>
            </p:cNvPr>
            <p:cNvSpPr/>
            <p:nvPr/>
          </p:nvSpPr>
          <p:spPr>
            <a:xfrm>
              <a:off x="866584" y="1181290"/>
              <a:ext cx="1278890" cy="53340"/>
            </a:xfrm>
            <a:custGeom>
              <a:avLst/>
              <a:gdLst/>
              <a:ahLst/>
              <a:cxnLst/>
              <a:rect l="l" t="t" r="r" b="b"/>
              <a:pathLst>
                <a:path w="1278890" h="53340">
                  <a:moveTo>
                    <a:pt x="0" y="0"/>
                  </a:moveTo>
                  <a:lnTo>
                    <a:pt x="1278636" y="0"/>
                  </a:lnTo>
                  <a:lnTo>
                    <a:pt x="1278636" y="53340"/>
                  </a:lnTo>
                  <a:lnTo>
                    <a:pt x="0" y="53340"/>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43" name="Graphic 276">
              <a:extLst>
                <a:ext uri="{FF2B5EF4-FFF2-40B4-BE49-F238E27FC236}">
                  <a16:creationId xmlns:a16="http://schemas.microsoft.com/office/drawing/2014/main" id="{C1C5E496-17CA-C4D5-B903-6B19B6CB27AE}"/>
                </a:ext>
              </a:extLst>
            </p:cNvPr>
            <p:cNvSpPr/>
            <p:nvPr/>
          </p:nvSpPr>
          <p:spPr>
            <a:xfrm>
              <a:off x="866584" y="1055560"/>
              <a:ext cx="1162050" cy="48260"/>
            </a:xfrm>
            <a:custGeom>
              <a:avLst/>
              <a:gdLst/>
              <a:ahLst/>
              <a:cxnLst/>
              <a:rect l="l" t="t" r="r" b="b"/>
              <a:pathLst>
                <a:path w="1162050" h="48260">
                  <a:moveTo>
                    <a:pt x="1162050" y="0"/>
                  </a:moveTo>
                  <a:lnTo>
                    <a:pt x="0" y="0"/>
                  </a:lnTo>
                  <a:lnTo>
                    <a:pt x="0" y="48005"/>
                  </a:lnTo>
                  <a:lnTo>
                    <a:pt x="1162050" y="48005"/>
                  </a:lnTo>
                  <a:lnTo>
                    <a:pt x="1162050"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44" name="Graphic 277">
              <a:extLst>
                <a:ext uri="{FF2B5EF4-FFF2-40B4-BE49-F238E27FC236}">
                  <a16:creationId xmlns:a16="http://schemas.microsoft.com/office/drawing/2014/main" id="{A09DCBF5-4D64-872D-4EDA-476BF9A544CE}"/>
                </a:ext>
              </a:extLst>
            </p:cNvPr>
            <p:cNvSpPr/>
            <p:nvPr/>
          </p:nvSpPr>
          <p:spPr>
            <a:xfrm>
              <a:off x="866584" y="1055560"/>
              <a:ext cx="1162050" cy="48260"/>
            </a:xfrm>
            <a:custGeom>
              <a:avLst/>
              <a:gdLst/>
              <a:ahLst/>
              <a:cxnLst/>
              <a:rect l="l" t="t" r="r" b="b"/>
              <a:pathLst>
                <a:path w="1162050" h="48260">
                  <a:moveTo>
                    <a:pt x="0" y="0"/>
                  </a:moveTo>
                  <a:lnTo>
                    <a:pt x="1162050" y="0"/>
                  </a:lnTo>
                  <a:lnTo>
                    <a:pt x="1162050" y="48005"/>
                  </a:lnTo>
                  <a:lnTo>
                    <a:pt x="0" y="48005"/>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45" name="Graphic 278">
              <a:extLst>
                <a:ext uri="{FF2B5EF4-FFF2-40B4-BE49-F238E27FC236}">
                  <a16:creationId xmlns:a16="http://schemas.microsoft.com/office/drawing/2014/main" id="{EB213F36-E060-4424-1168-978B73EFAEC5}"/>
                </a:ext>
              </a:extLst>
            </p:cNvPr>
            <p:cNvSpPr/>
            <p:nvPr/>
          </p:nvSpPr>
          <p:spPr>
            <a:xfrm>
              <a:off x="866584" y="929830"/>
              <a:ext cx="1743710" cy="48260"/>
            </a:xfrm>
            <a:custGeom>
              <a:avLst/>
              <a:gdLst/>
              <a:ahLst/>
              <a:cxnLst/>
              <a:rect l="l" t="t" r="r" b="b"/>
              <a:pathLst>
                <a:path w="1743710" h="48260">
                  <a:moveTo>
                    <a:pt x="1743455" y="0"/>
                  </a:moveTo>
                  <a:lnTo>
                    <a:pt x="0" y="0"/>
                  </a:lnTo>
                  <a:lnTo>
                    <a:pt x="0" y="48005"/>
                  </a:lnTo>
                  <a:lnTo>
                    <a:pt x="1743455" y="48005"/>
                  </a:lnTo>
                  <a:lnTo>
                    <a:pt x="1743455" y="0"/>
                  </a:lnTo>
                  <a:close/>
                </a:path>
              </a:pathLst>
            </a:custGeom>
            <a:solidFill>
              <a:srgbClr val="33339A"/>
            </a:solidFill>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46" name="Graphic 279">
              <a:extLst>
                <a:ext uri="{FF2B5EF4-FFF2-40B4-BE49-F238E27FC236}">
                  <a16:creationId xmlns:a16="http://schemas.microsoft.com/office/drawing/2014/main" id="{25B999D4-4613-F444-7920-AE0C19C05DDD}"/>
                </a:ext>
              </a:extLst>
            </p:cNvPr>
            <p:cNvSpPr/>
            <p:nvPr/>
          </p:nvSpPr>
          <p:spPr>
            <a:xfrm>
              <a:off x="866584" y="929830"/>
              <a:ext cx="1743710" cy="48260"/>
            </a:xfrm>
            <a:custGeom>
              <a:avLst/>
              <a:gdLst/>
              <a:ahLst/>
              <a:cxnLst/>
              <a:rect l="l" t="t" r="r" b="b"/>
              <a:pathLst>
                <a:path w="1743710" h="48260">
                  <a:moveTo>
                    <a:pt x="0" y="0"/>
                  </a:moveTo>
                  <a:lnTo>
                    <a:pt x="1743455" y="0"/>
                  </a:lnTo>
                  <a:lnTo>
                    <a:pt x="1743455" y="48005"/>
                  </a:lnTo>
                  <a:lnTo>
                    <a:pt x="0" y="48005"/>
                  </a:lnTo>
                  <a:lnTo>
                    <a:pt x="0" y="0"/>
                  </a:lnTo>
                  <a:close/>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47" name="Graphic 280">
              <a:extLst>
                <a:ext uri="{FF2B5EF4-FFF2-40B4-BE49-F238E27FC236}">
                  <a16:creationId xmlns:a16="http://schemas.microsoft.com/office/drawing/2014/main" id="{9822BB0A-F0FE-E122-9115-F134AF8E0BA4}"/>
                </a:ext>
              </a:extLst>
            </p:cNvPr>
            <p:cNvSpPr/>
            <p:nvPr/>
          </p:nvSpPr>
          <p:spPr>
            <a:xfrm>
              <a:off x="866584" y="890968"/>
              <a:ext cx="1270" cy="2153920"/>
            </a:xfrm>
            <a:custGeom>
              <a:avLst/>
              <a:gdLst/>
              <a:ahLst/>
              <a:cxnLst/>
              <a:rect l="l" t="t" r="r" b="b"/>
              <a:pathLst>
                <a:path h="2153920">
                  <a:moveTo>
                    <a:pt x="0" y="0"/>
                  </a:moveTo>
                  <a:lnTo>
                    <a:pt x="0" y="2153412"/>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48" name="Graphic 281">
              <a:extLst>
                <a:ext uri="{FF2B5EF4-FFF2-40B4-BE49-F238E27FC236}">
                  <a16:creationId xmlns:a16="http://schemas.microsoft.com/office/drawing/2014/main" id="{D818DD9E-FE9A-E140-9597-5FC53F53AE76}"/>
                </a:ext>
              </a:extLst>
            </p:cNvPr>
            <p:cNvSpPr/>
            <p:nvPr/>
          </p:nvSpPr>
          <p:spPr>
            <a:xfrm>
              <a:off x="847534" y="3044380"/>
              <a:ext cx="19050" cy="1270"/>
            </a:xfrm>
            <a:custGeom>
              <a:avLst/>
              <a:gdLst/>
              <a:ahLst/>
              <a:cxnLst/>
              <a:rect l="l" t="t" r="r" b="b"/>
              <a:pathLst>
                <a:path w="19050">
                  <a:moveTo>
                    <a:pt x="0" y="0"/>
                  </a:moveTo>
                  <a:lnTo>
                    <a:pt x="1905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49" name="Graphic 282">
              <a:extLst>
                <a:ext uri="{FF2B5EF4-FFF2-40B4-BE49-F238E27FC236}">
                  <a16:creationId xmlns:a16="http://schemas.microsoft.com/office/drawing/2014/main" id="{1570F4E2-341F-D1D9-F9C9-A584A52D0AC6}"/>
                </a:ext>
              </a:extLst>
            </p:cNvPr>
            <p:cNvSpPr/>
            <p:nvPr/>
          </p:nvSpPr>
          <p:spPr>
            <a:xfrm>
              <a:off x="847534" y="2918650"/>
              <a:ext cx="19050" cy="1270"/>
            </a:xfrm>
            <a:custGeom>
              <a:avLst/>
              <a:gdLst/>
              <a:ahLst/>
              <a:cxnLst/>
              <a:rect l="l" t="t" r="r" b="b"/>
              <a:pathLst>
                <a:path w="19050">
                  <a:moveTo>
                    <a:pt x="0" y="0"/>
                  </a:moveTo>
                  <a:lnTo>
                    <a:pt x="1905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50" name="Graphic 283">
              <a:extLst>
                <a:ext uri="{FF2B5EF4-FFF2-40B4-BE49-F238E27FC236}">
                  <a16:creationId xmlns:a16="http://schemas.microsoft.com/office/drawing/2014/main" id="{891CDD4B-2810-ECA2-B446-6F7E775D691B}"/>
                </a:ext>
              </a:extLst>
            </p:cNvPr>
            <p:cNvSpPr/>
            <p:nvPr/>
          </p:nvSpPr>
          <p:spPr>
            <a:xfrm>
              <a:off x="847534" y="2792920"/>
              <a:ext cx="19050" cy="1270"/>
            </a:xfrm>
            <a:custGeom>
              <a:avLst/>
              <a:gdLst/>
              <a:ahLst/>
              <a:cxnLst/>
              <a:rect l="l" t="t" r="r" b="b"/>
              <a:pathLst>
                <a:path w="19050">
                  <a:moveTo>
                    <a:pt x="0" y="0"/>
                  </a:moveTo>
                  <a:lnTo>
                    <a:pt x="1905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51" name="Graphic 284">
              <a:extLst>
                <a:ext uri="{FF2B5EF4-FFF2-40B4-BE49-F238E27FC236}">
                  <a16:creationId xmlns:a16="http://schemas.microsoft.com/office/drawing/2014/main" id="{8A995401-4A5B-1CA8-A5F3-B7A9513EA4F6}"/>
                </a:ext>
              </a:extLst>
            </p:cNvPr>
            <p:cNvSpPr/>
            <p:nvPr/>
          </p:nvSpPr>
          <p:spPr>
            <a:xfrm>
              <a:off x="847534" y="2662618"/>
              <a:ext cx="19050" cy="1270"/>
            </a:xfrm>
            <a:custGeom>
              <a:avLst/>
              <a:gdLst/>
              <a:ahLst/>
              <a:cxnLst/>
              <a:rect l="l" t="t" r="r" b="b"/>
              <a:pathLst>
                <a:path w="19050">
                  <a:moveTo>
                    <a:pt x="0" y="0"/>
                  </a:moveTo>
                  <a:lnTo>
                    <a:pt x="1905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52" name="Graphic 285">
              <a:extLst>
                <a:ext uri="{FF2B5EF4-FFF2-40B4-BE49-F238E27FC236}">
                  <a16:creationId xmlns:a16="http://schemas.microsoft.com/office/drawing/2014/main" id="{7197DFA6-75D0-5B68-E850-940C2976890E}"/>
                </a:ext>
              </a:extLst>
            </p:cNvPr>
            <p:cNvSpPr/>
            <p:nvPr/>
          </p:nvSpPr>
          <p:spPr>
            <a:xfrm>
              <a:off x="847534" y="2536126"/>
              <a:ext cx="19050" cy="1270"/>
            </a:xfrm>
            <a:custGeom>
              <a:avLst/>
              <a:gdLst/>
              <a:ahLst/>
              <a:cxnLst/>
              <a:rect l="l" t="t" r="r" b="b"/>
              <a:pathLst>
                <a:path w="19050">
                  <a:moveTo>
                    <a:pt x="0" y="0"/>
                  </a:moveTo>
                  <a:lnTo>
                    <a:pt x="1905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53" name="Graphic 286">
              <a:extLst>
                <a:ext uri="{FF2B5EF4-FFF2-40B4-BE49-F238E27FC236}">
                  <a16:creationId xmlns:a16="http://schemas.microsoft.com/office/drawing/2014/main" id="{5D148AF1-F230-36D3-CD44-07564AB075EB}"/>
                </a:ext>
              </a:extLst>
            </p:cNvPr>
            <p:cNvSpPr/>
            <p:nvPr/>
          </p:nvSpPr>
          <p:spPr>
            <a:xfrm>
              <a:off x="847534" y="2410396"/>
              <a:ext cx="19050" cy="1270"/>
            </a:xfrm>
            <a:custGeom>
              <a:avLst/>
              <a:gdLst/>
              <a:ahLst/>
              <a:cxnLst/>
              <a:rect l="l" t="t" r="r" b="b"/>
              <a:pathLst>
                <a:path w="19050">
                  <a:moveTo>
                    <a:pt x="0" y="0"/>
                  </a:moveTo>
                  <a:lnTo>
                    <a:pt x="1905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54" name="Graphic 287">
              <a:extLst>
                <a:ext uri="{FF2B5EF4-FFF2-40B4-BE49-F238E27FC236}">
                  <a16:creationId xmlns:a16="http://schemas.microsoft.com/office/drawing/2014/main" id="{D7F4F8A2-887E-042D-6AE4-FF242BDB734E}"/>
                </a:ext>
              </a:extLst>
            </p:cNvPr>
            <p:cNvSpPr/>
            <p:nvPr/>
          </p:nvSpPr>
          <p:spPr>
            <a:xfrm>
              <a:off x="847534" y="2284666"/>
              <a:ext cx="19050" cy="1270"/>
            </a:xfrm>
            <a:custGeom>
              <a:avLst/>
              <a:gdLst/>
              <a:ahLst/>
              <a:cxnLst/>
              <a:rect l="l" t="t" r="r" b="b"/>
              <a:pathLst>
                <a:path w="19050">
                  <a:moveTo>
                    <a:pt x="0" y="0"/>
                  </a:moveTo>
                  <a:lnTo>
                    <a:pt x="1905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55" name="Graphic 288">
              <a:extLst>
                <a:ext uri="{FF2B5EF4-FFF2-40B4-BE49-F238E27FC236}">
                  <a16:creationId xmlns:a16="http://schemas.microsoft.com/office/drawing/2014/main" id="{CA6A38E8-82C2-B140-8DC6-E179EF2BC98F}"/>
                </a:ext>
              </a:extLst>
            </p:cNvPr>
            <p:cNvSpPr/>
            <p:nvPr/>
          </p:nvSpPr>
          <p:spPr>
            <a:xfrm>
              <a:off x="847534" y="2158936"/>
              <a:ext cx="19050" cy="1270"/>
            </a:xfrm>
            <a:custGeom>
              <a:avLst/>
              <a:gdLst/>
              <a:ahLst/>
              <a:cxnLst/>
              <a:rect l="l" t="t" r="r" b="b"/>
              <a:pathLst>
                <a:path w="19050">
                  <a:moveTo>
                    <a:pt x="0" y="0"/>
                  </a:moveTo>
                  <a:lnTo>
                    <a:pt x="1905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56" name="Graphic 289">
              <a:extLst>
                <a:ext uri="{FF2B5EF4-FFF2-40B4-BE49-F238E27FC236}">
                  <a16:creationId xmlns:a16="http://schemas.microsoft.com/office/drawing/2014/main" id="{795509B0-966D-D883-80F2-1B3040FEFBC8}"/>
                </a:ext>
              </a:extLst>
            </p:cNvPr>
            <p:cNvSpPr/>
            <p:nvPr/>
          </p:nvSpPr>
          <p:spPr>
            <a:xfrm>
              <a:off x="847534" y="2033206"/>
              <a:ext cx="19050" cy="1270"/>
            </a:xfrm>
            <a:custGeom>
              <a:avLst/>
              <a:gdLst/>
              <a:ahLst/>
              <a:cxnLst/>
              <a:rect l="l" t="t" r="r" b="b"/>
              <a:pathLst>
                <a:path w="19050">
                  <a:moveTo>
                    <a:pt x="0" y="0"/>
                  </a:moveTo>
                  <a:lnTo>
                    <a:pt x="1905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57" name="Graphic 290">
              <a:extLst>
                <a:ext uri="{FF2B5EF4-FFF2-40B4-BE49-F238E27FC236}">
                  <a16:creationId xmlns:a16="http://schemas.microsoft.com/office/drawing/2014/main" id="{A8D51D1E-F021-FF6D-5396-8738E32A5F87}"/>
                </a:ext>
              </a:extLst>
            </p:cNvPr>
            <p:cNvSpPr/>
            <p:nvPr/>
          </p:nvSpPr>
          <p:spPr>
            <a:xfrm>
              <a:off x="847534" y="1902142"/>
              <a:ext cx="19050" cy="1270"/>
            </a:xfrm>
            <a:custGeom>
              <a:avLst/>
              <a:gdLst/>
              <a:ahLst/>
              <a:cxnLst/>
              <a:rect l="l" t="t" r="r" b="b"/>
              <a:pathLst>
                <a:path w="19050">
                  <a:moveTo>
                    <a:pt x="0" y="0"/>
                  </a:moveTo>
                  <a:lnTo>
                    <a:pt x="1905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58" name="Graphic 291">
              <a:extLst>
                <a:ext uri="{FF2B5EF4-FFF2-40B4-BE49-F238E27FC236}">
                  <a16:creationId xmlns:a16="http://schemas.microsoft.com/office/drawing/2014/main" id="{ED68E23B-D3BD-7C5A-ACD4-D0A5C4315414}"/>
                </a:ext>
              </a:extLst>
            </p:cNvPr>
            <p:cNvSpPr/>
            <p:nvPr/>
          </p:nvSpPr>
          <p:spPr>
            <a:xfrm>
              <a:off x="847534" y="1776412"/>
              <a:ext cx="19050" cy="1270"/>
            </a:xfrm>
            <a:custGeom>
              <a:avLst/>
              <a:gdLst/>
              <a:ahLst/>
              <a:cxnLst/>
              <a:rect l="l" t="t" r="r" b="b"/>
              <a:pathLst>
                <a:path w="19050">
                  <a:moveTo>
                    <a:pt x="0" y="0"/>
                  </a:moveTo>
                  <a:lnTo>
                    <a:pt x="1905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59" name="Graphic 292">
              <a:extLst>
                <a:ext uri="{FF2B5EF4-FFF2-40B4-BE49-F238E27FC236}">
                  <a16:creationId xmlns:a16="http://schemas.microsoft.com/office/drawing/2014/main" id="{B65940F1-EEAC-4D34-D118-8927E26F9B87}"/>
                </a:ext>
              </a:extLst>
            </p:cNvPr>
            <p:cNvSpPr/>
            <p:nvPr/>
          </p:nvSpPr>
          <p:spPr>
            <a:xfrm>
              <a:off x="847534" y="1650682"/>
              <a:ext cx="19050" cy="1270"/>
            </a:xfrm>
            <a:custGeom>
              <a:avLst/>
              <a:gdLst/>
              <a:ahLst/>
              <a:cxnLst/>
              <a:rect l="l" t="t" r="r" b="b"/>
              <a:pathLst>
                <a:path w="19050">
                  <a:moveTo>
                    <a:pt x="0" y="0"/>
                  </a:moveTo>
                  <a:lnTo>
                    <a:pt x="1905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60" name="Graphic 293">
              <a:extLst>
                <a:ext uri="{FF2B5EF4-FFF2-40B4-BE49-F238E27FC236}">
                  <a16:creationId xmlns:a16="http://schemas.microsoft.com/office/drawing/2014/main" id="{65CD79A3-A6BC-BCB0-C7C3-7B324FFCF4C3}"/>
                </a:ext>
              </a:extLst>
            </p:cNvPr>
            <p:cNvSpPr/>
            <p:nvPr/>
          </p:nvSpPr>
          <p:spPr>
            <a:xfrm>
              <a:off x="847534" y="1524952"/>
              <a:ext cx="19050" cy="1270"/>
            </a:xfrm>
            <a:custGeom>
              <a:avLst/>
              <a:gdLst/>
              <a:ahLst/>
              <a:cxnLst/>
              <a:rect l="l" t="t" r="r" b="b"/>
              <a:pathLst>
                <a:path w="19050">
                  <a:moveTo>
                    <a:pt x="0" y="0"/>
                  </a:moveTo>
                  <a:lnTo>
                    <a:pt x="1905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61" name="Graphic 294">
              <a:extLst>
                <a:ext uri="{FF2B5EF4-FFF2-40B4-BE49-F238E27FC236}">
                  <a16:creationId xmlns:a16="http://schemas.microsoft.com/office/drawing/2014/main" id="{93FF08FC-3D92-0F2D-4E93-99D32FE37E04}"/>
                </a:ext>
              </a:extLst>
            </p:cNvPr>
            <p:cNvSpPr/>
            <p:nvPr/>
          </p:nvSpPr>
          <p:spPr>
            <a:xfrm>
              <a:off x="847534" y="1399222"/>
              <a:ext cx="19050" cy="1270"/>
            </a:xfrm>
            <a:custGeom>
              <a:avLst/>
              <a:gdLst/>
              <a:ahLst/>
              <a:cxnLst/>
              <a:rect l="l" t="t" r="r" b="b"/>
              <a:pathLst>
                <a:path w="19050">
                  <a:moveTo>
                    <a:pt x="0" y="0"/>
                  </a:moveTo>
                  <a:lnTo>
                    <a:pt x="1905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62" name="Graphic 295">
              <a:extLst>
                <a:ext uri="{FF2B5EF4-FFF2-40B4-BE49-F238E27FC236}">
                  <a16:creationId xmlns:a16="http://schemas.microsoft.com/office/drawing/2014/main" id="{0BCC0DCC-E20F-59F9-4F29-586100AA53DA}"/>
                </a:ext>
              </a:extLst>
            </p:cNvPr>
            <p:cNvSpPr/>
            <p:nvPr/>
          </p:nvSpPr>
          <p:spPr>
            <a:xfrm>
              <a:off x="847534" y="1273492"/>
              <a:ext cx="19050" cy="1270"/>
            </a:xfrm>
            <a:custGeom>
              <a:avLst/>
              <a:gdLst/>
              <a:ahLst/>
              <a:cxnLst/>
              <a:rect l="l" t="t" r="r" b="b"/>
              <a:pathLst>
                <a:path w="19050">
                  <a:moveTo>
                    <a:pt x="0" y="0"/>
                  </a:moveTo>
                  <a:lnTo>
                    <a:pt x="1905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63" name="Graphic 296">
              <a:extLst>
                <a:ext uri="{FF2B5EF4-FFF2-40B4-BE49-F238E27FC236}">
                  <a16:creationId xmlns:a16="http://schemas.microsoft.com/office/drawing/2014/main" id="{74BD6D86-4ED7-4FC8-94CC-E0D42E4F7A12}"/>
                </a:ext>
              </a:extLst>
            </p:cNvPr>
            <p:cNvSpPr/>
            <p:nvPr/>
          </p:nvSpPr>
          <p:spPr>
            <a:xfrm>
              <a:off x="847534" y="1142428"/>
              <a:ext cx="19050" cy="1270"/>
            </a:xfrm>
            <a:custGeom>
              <a:avLst/>
              <a:gdLst/>
              <a:ahLst/>
              <a:cxnLst/>
              <a:rect l="l" t="t" r="r" b="b"/>
              <a:pathLst>
                <a:path w="19050">
                  <a:moveTo>
                    <a:pt x="0" y="0"/>
                  </a:moveTo>
                  <a:lnTo>
                    <a:pt x="1905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64" name="Graphic 297">
              <a:extLst>
                <a:ext uri="{FF2B5EF4-FFF2-40B4-BE49-F238E27FC236}">
                  <a16:creationId xmlns:a16="http://schemas.microsoft.com/office/drawing/2014/main" id="{45779AAB-CFFB-C739-067C-07C50354E3BF}"/>
                </a:ext>
              </a:extLst>
            </p:cNvPr>
            <p:cNvSpPr/>
            <p:nvPr/>
          </p:nvSpPr>
          <p:spPr>
            <a:xfrm>
              <a:off x="847534" y="1016698"/>
              <a:ext cx="19050" cy="1270"/>
            </a:xfrm>
            <a:custGeom>
              <a:avLst/>
              <a:gdLst/>
              <a:ahLst/>
              <a:cxnLst/>
              <a:rect l="l" t="t" r="r" b="b"/>
              <a:pathLst>
                <a:path w="19050">
                  <a:moveTo>
                    <a:pt x="0" y="0"/>
                  </a:moveTo>
                  <a:lnTo>
                    <a:pt x="1905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65" name="Graphic 298">
              <a:extLst>
                <a:ext uri="{FF2B5EF4-FFF2-40B4-BE49-F238E27FC236}">
                  <a16:creationId xmlns:a16="http://schemas.microsoft.com/office/drawing/2014/main" id="{3B4D6353-CB97-1A16-A72E-BCEDFDC189A3}"/>
                </a:ext>
              </a:extLst>
            </p:cNvPr>
            <p:cNvSpPr/>
            <p:nvPr/>
          </p:nvSpPr>
          <p:spPr>
            <a:xfrm>
              <a:off x="847534" y="890968"/>
              <a:ext cx="19050" cy="1270"/>
            </a:xfrm>
            <a:custGeom>
              <a:avLst/>
              <a:gdLst/>
              <a:ahLst/>
              <a:cxnLst/>
              <a:rect l="l" t="t" r="r" b="b"/>
              <a:pathLst>
                <a:path w="19050">
                  <a:moveTo>
                    <a:pt x="0" y="0"/>
                  </a:moveTo>
                  <a:lnTo>
                    <a:pt x="19050" y="0"/>
                  </a:lnTo>
                </a:path>
              </a:pathLst>
            </a:custGeom>
            <a:ln w="4838">
              <a:solidFill>
                <a:srgbClr val="000000"/>
              </a:solidFill>
              <a:prstDash val="solid"/>
            </a:ln>
          </p:spPr>
          <p:txBody>
            <a:bodyPr wrap="square" lIns="0" tIns="0" rIns="0" bIns="0" rtlCol="0">
              <a:prstTxWarp prst="textNoShape">
                <a:avLst/>
              </a:prstTxWarp>
              <a:noAutofit/>
            </a:bodyPr>
            <a:lstStyle/>
            <a:p>
              <a:pPr defTabSz="1097280" hangingPunct="0"/>
              <a:endParaRPr lang="en-US" sz="2160" kern="0">
                <a:solidFill>
                  <a:srgbClr val="000000"/>
                </a:solidFill>
                <a:latin typeface="Calibri" panose="020F0502020204030204"/>
                <a:sym typeface="Calibri"/>
              </a:endParaRPr>
            </a:p>
          </p:txBody>
        </p:sp>
        <p:sp>
          <p:nvSpPr>
            <p:cNvPr id="66" name="Textbox 299">
              <a:extLst>
                <a:ext uri="{FF2B5EF4-FFF2-40B4-BE49-F238E27FC236}">
                  <a16:creationId xmlns:a16="http://schemas.microsoft.com/office/drawing/2014/main" id="{A678A3C9-D581-1154-BF74-4953D6FE8707}"/>
                </a:ext>
              </a:extLst>
            </p:cNvPr>
            <p:cNvSpPr txBox="1"/>
            <p:nvPr/>
          </p:nvSpPr>
          <p:spPr>
            <a:xfrm>
              <a:off x="3902392" y="2939797"/>
              <a:ext cx="153670" cy="81280"/>
            </a:xfrm>
            <a:prstGeom prst="rect">
              <a:avLst/>
            </a:prstGeom>
          </p:spPr>
          <p:txBody>
            <a:bodyPr wrap="square" lIns="0" tIns="0" rIns="0" bIns="0" rtlCol="0">
              <a:noAutofit/>
            </a:bodyPr>
            <a:lstStyle/>
            <a:p>
              <a:pPr defTabSz="1097280" hangingPunct="0"/>
              <a:r>
                <a:rPr lang="en-US" sz="660" b="1" kern="0" spc="-30">
                  <a:solidFill>
                    <a:srgbClr val="000000"/>
                  </a:solidFill>
                  <a:latin typeface="Arial" panose="020B0604020202020204" pitchFamily="34" charset="0"/>
                  <a:ea typeface="Arial MT"/>
                  <a:cs typeface="Arial MT"/>
                  <a:sym typeface="Calibri"/>
                </a:rPr>
                <a:t>26%</a:t>
              </a:r>
              <a:endParaRPr lang="en-CI" sz="1320" kern="0">
                <a:solidFill>
                  <a:srgbClr val="000000"/>
                </a:solidFill>
                <a:latin typeface="Arial MT"/>
                <a:ea typeface="Arial MT"/>
                <a:cs typeface="Arial MT"/>
                <a:sym typeface="Calibri"/>
              </a:endParaRPr>
            </a:p>
          </p:txBody>
        </p:sp>
        <p:sp>
          <p:nvSpPr>
            <p:cNvPr id="67" name="Textbox 300">
              <a:extLst>
                <a:ext uri="{FF2B5EF4-FFF2-40B4-BE49-F238E27FC236}">
                  <a16:creationId xmlns:a16="http://schemas.microsoft.com/office/drawing/2014/main" id="{E56E3852-075B-BAAF-17BC-4E8E3369B21E}"/>
                </a:ext>
              </a:extLst>
            </p:cNvPr>
            <p:cNvSpPr txBox="1"/>
            <p:nvPr/>
          </p:nvSpPr>
          <p:spPr>
            <a:xfrm>
              <a:off x="1816047" y="2814064"/>
              <a:ext cx="114935" cy="81280"/>
            </a:xfrm>
            <a:prstGeom prst="rect">
              <a:avLst/>
            </a:prstGeom>
          </p:spPr>
          <p:txBody>
            <a:bodyPr wrap="square" lIns="0" tIns="0" rIns="0" bIns="0" rtlCol="0">
              <a:noAutofit/>
            </a:bodyPr>
            <a:lstStyle/>
            <a:p>
              <a:pPr defTabSz="1097280" hangingPunct="0"/>
              <a:r>
                <a:rPr lang="en-US" sz="660" b="1" kern="0" spc="-30">
                  <a:solidFill>
                    <a:srgbClr val="000000"/>
                  </a:solidFill>
                  <a:latin typeface="Arial" panose="020B0604020202020204" pitchFamily="34" charset="0"/>
                  <a:ea typeface="Arial MT"/>
                  <a:cs typeface="Arial MT"/>
                  <a:sym typeface="Calibri"/>
                </a:rPr>
                <a:t>8%</a:t>
              </a:r>
              <a:endParaRPr lang="en-CI" sz="1320" kern="0">
                <a:solidFill>
                  <a:srgbClr val="000000"/>
                </a:solidFill>
                <a:latin typeface="Arial MT"/>
                <a:ea typeface="Arial MT"/>
                <a:cs typeface="Arial MT"/>
                <a:sym typeface="Calibri"/>
              </a:endParaRPr>
            </a:p>
          </p:txBody>
        </p:sp>
        <p:sp>
          <p:nvSpPr>
            <p:cNvPr id="68" name="Textbox 301">
              <a:extLst>
                <a:ext uri="{FF2B5EF4-FFF2-40B4-BE49-F238E27FC236}">
                  <a16:creationId xmlns:a16="http://schemas.microsoft.com/office/drawing/2014/main" id="{2A20551E-3E16-1EC9-8CFC-0FE25E219563}"/>
                </a:ext>
              </a:extLst>
            </p:cNvPr>
            <p:cNvSpPr txBox="1"/>
            <p:nvPr/>
          </p:nvSpPr>
          <p:spPr>
            <a:xfrm>
              <a:off x="920698" y="2305803"/>
              <a:ext cx="196850" cy="458470"/>
            </a:xfrm>
            <a:prstGeom prst="rect">
              <a:avLst/>
            </a:prstGeom>
          </p:spPr>
          <p:txBody>
            <a:bodyPr wrap="square" lIns="0" tIns="0" rIns="0" bIns="0" rtlCol="0">
              <a:noAutofit/>
            </a:bodyPr>
            <a:lstStyle/>
            <a:p>
              <a:pPr marR="13716" algn="r" defTabSz="1097280" hangingPunct="0"/>
              <a:r>
                <a:rPr lang="en-US" sz="660" b="1" kern="0" spc="-30">
                  <a:solidFill>
                    <a:srgbClr val="000000"/>
                  </a:solidFill>
                  <a:latin typeface="Arial" panose="020B0604020202020204" pitchFamily="34" charset="0"/>
                  <a:ea typeface="Arial MT"/>
                  <a:cs typeface="Arial MT"/>
                  <a:sym typeface="Calibri"/>
                </a:rPr>
                <a:t>1%</a:t>
              </a:r>
              <a:endParaRPr lang="en-CI" sz="1320" kern="0">
                <a:solidFill>
                  <a:srgbClr val="000000"/>
                </a:solidFill>
                <a:latin typeface="Arial MT"/>
                <a:ea typeface="Arial MT"/>
                <a:cs typeface="Arial MT"/>
                <a:sym typeface="Calibri"/>
              </a:endParaRPr>
            </a:p>
            <a:p>
              <a:pPr marR="13716" algn="r" defTabSz="1097280" hangingPunct="0">
                <a:spcBef>
                  <a:spcPts val="432"/>
                </a:spcBef>
              </a:pPr>
              <a:r>
                <a:rPr lang="en-US" sz="660" b="1" kern="0" spc="-30">
                  <a:solidFill>
                    <a:srgbClr val="000000"/>
                  </a:solidFill>
                  <a:latin typeface="Arial" panose="020B0604020202020204" pitchFamily="34" charset="0"/>
                  <a:ea typeface="Arial MT"/>
                  <a:cs typeface="Arial MT"/>
                  <a:sym typeface="Calibri"/>
                </a:rPr>
                <a:t>1%</a:t>
              </a:r>
              <a:endParaRPr lang="en-CI" sz="1320" kern="0">
                <a:solidFill>
                  <a:srgbClr val="000000"/>
                </a:solidFill>
                <a:latin typeface="Arial MT"/>
                <a:ea typeface="Arial MT"/>
                <a:cs typeface="Arial MT"/>
                <a:sym typeface="Calibri"/>
              </a:endParaRPr>
            </a:p>
            <a:p>
              <a:pPr marR="25146" algn="r" defTabSz="1097280" hangingPunct="0">
                <a:spcBef>
                  <a:spcPts val="426"/>
                </a:spcBef>
              </a:pPr>
              <a:r>
                <a:rPr lang="en-US" sz="660" b="1" kern="0" spc="-24">
                  <a:solidFill>
                    <a:srgbClr val="000000"/>
                  </a:solidFill>
                  <a:latin typeface="Arial" panose="020B0604020202020204" pitchFamily="34" charset="0"/>
                  <a:ea typeface="Arial MT"/>
                  <a:cs typeface="Arial MT"/>
                  <a:sym typeface="Calibri"/>
                </a:rPr>
                <a:t>0.4%</a:t>
              </a:r>
              <a:endParaRPr lang="en-CI" sz="1320" kern="0">
                <a:solidFill>
                  <a:srgbClr val="000000"/>
                </a:solidFill>
                <a:latin typeface="Arial MT"/>
                <a:ea typeface="Arial MT"/>
                <a:cs typeface="Arial MT"/>
                <a:sym typeface="Calibri"/>
              </a:endParaRPr>
            </a:p>
            <a:p>
              <a:pPr marR="42672" algn="r" defTabSz="1097280" hangingPunct="0">
                <a:spcBef>
                  <a:spcPts val="432"/>
                </a:spcBef>
              </a:pPr>
              <a:r>
                <a:rPr lang="en-US" sz="660" b="1" kern="0" spc="-24">
                  <a:solidFill>
                    <a:srgbClr val="000000"/>
                  </a:solidFill>
                  <a:latin typeface="Arial" panose="020B0604020202020204" pitchFamily="34" charset="0"/>
                  <a:ea typeface="Arial MT"/>
                  <a:cs typeface="Arial MT"/>
                  <a:sym typeface="Calibri"/>
                </a:rPr>
                <a:t>0.3%</a:t>
              </a:r>
              <a:endParaRPr lang="en-CI" sz="1320" kern="0">
                <a:solidFill>
                  <a:srgbClr val="000000"/>
                </a:solidFill>
                <a:latin typeface="Arial MT"/>
                <a:ea typeface="Arial MT"/>
                <a:cs typeface="Arial MT"/>
                <a:sym typeface="Calibri"/>
              </a:endParaRPr>
            </a:p>
          </p:txBody>
        </p:sp>
        <p:sp>
          <p:nvSpPr>
            <p:cNvPr id="69" name="Textbox 302">
              <a:extLst>
                <a:ext uri="{FF2B5EF4-FFF2-40B4-BE49-F238E27FC236}">
                  <a16:creationId xmlns:a16="http://schemas.microsoft.com/office/drawing/2014/main" id="{1DF20678-25FB-747D-FBA7-6B9C9E90D6E0}"/>
                </a:ext>
              </a:extLst>
            </p:cNvPr>
            <p:cNvSpPr txBox="1"/>
            <p:nvPr/>
          </p:nvSpPr>
          <p:spPr>
            <a:xfrm>
              <a:off x="412431" y="2690817"/>
              <a:ext cx="419100" cy="316865"/>
            </a:xfrm>
            <a:prstGeom prst="rect">
              <a:avLst/>
            </a:prstGeom>
          </p:spPr>
          <p:txBody>
            <a:bodyPr wrap="square" lIns="0" tIns="0" rIns="0" bIns="0" rtlCol="0">
              <a:noAutofit/>
            </a:bodyPr>
            <a:lstStyle/>
            <a:p>
              <a:pPr marR="13716" algn="r" defTabSz="1097280" hangingPunct="0">
                <a:lnSpc>
                  <a:spcPts val="612"/>
                </a:lnSpc>
              </a:pPr>
              <a:r>
                <a:rPr lang="en-US" sz="540" kern="0">
                  <a:solidFill>
                    <a:srgbClr val="000000"/>
                  </a:solidFill>
                  <a:latin typeface="Arial MT"/>
                  <a:ea typeface="Arial MT"/>
                  <a:cs typeface="Arial MT"/>
                  <a:sym typeface="Calibri"/>
                </a:rPr>
                <a:t>Disaster</a:t>
              </a:r>
              <a:r>
                <a:rPr lang="en-US" sz="540" kern="0" spc="66">
                  <a:solidFill>
                    <a:srgbClr val="000000"/>
                  </a:solidFill>
                  <a:latin typeface="Arial MT"/>
                  <a:ea typeface="Arial MT"/>
                  <a:cs typeface="Arial MT"/>
                  <a:sym typeface="Calibri"/>
                </a:rPr>
                <a:t> </a:t>
              </a:r>
              <a:r>
                <a:rPr lang="en-US" sz="540" kern="0">
                  <a:solidFill>
                    <a:srgbClr val="000000"/>
                  </a:solidFill>
                  <a:latin typeface="Arial MT"/>
                  <a:ea typeface="Arial MT"/>
                  <a:cs typeface="Arial MT"/>
                  <a:sym typeface="Calibri"/>
                </a:rPr>
                <a:t>or</a:t>
              </a:r>
              <a:r>
                <a:rPr lang="en-US" sz="540" kern="0" spc="66">
                  <a:solidFill>
                    <a:srgbClr val="000000"/>
                  </a:solidFill>
                  <a:latin typeface="Arial MT"/>
                  <a:ea typeface="Arial MT"/>
                  <a:cs typeface="Arial MT"/>
                  <a:sym typeface="Calibri"/>
                </a:rPr>
                <a:t> </a:t>
              </a:r>
              <a:r>
                <a:rPr lang="en-US" sz="540" kern="0" spc="-30">
                  <a:solidFill>
                    <a:srgbClr val="000000"/>
                  </a:solidFill>
                  <a:latin typeface="Arial MT"/>
                  <a:ea typeface="Arial MT"/>
                  <a:cs typeface="Arial MT"/>
                  <a:sym typeface="Calibri"/>
                </a:rPr>
                <a:t>war</a:t>
              </a:r>
              <a:endParaRPr lang="en-CI" sz="1320" kern="0">
                <a:solidFill>
                  <a:srgbClr val="000000"/>
                </a:solidFill>
                <a:latin typeface="Arial MT"/>
                <a:ea typeface="Arial MT"/>
                <a:cs typeface="Arial MT"/>
                <a:sym typeface="Calibri"/>
              </a:endParaRPr>
            </a:p>
            <a:p>
              <a:pPr marL="39624" marR="13716" indent="272796" algn="r" defTabSz="1097280" hangingPunct="0">
                <a:lnSpc>
                  <a:spcPts val="1140"/>
                </a:lnSpc>
                <a:spcBef>
                  <a:spcPts val="48"/>
                </a:spcBef>
              </a:pPr>
              <a:r>
                <a:rPr lang="en-US" sz="540" kern="0" spc="-12">
                  <a:solidFill>
                    <a:srgbClr val="000000"/>
                  </a:solidFill>
                  <a:latin typeface="Arial MT"/>
                  <a:ea typeface="Arial MT"/>
                  <a:cs typeface="Arial MT"/>
                  <a:sym typeface="Calibri"/>
                </a:rPr>
                <a:t>Other</a:t>
              </a:r>
              <a:r>
                <a:rPr lang="en-US" sz="540" kern="0" spc="240">
                  <a:solidFill>
                    <a:srgbClr val="000000"/>
                  </a:solidFill>
                  <a:latin typeface="Arial MT"/>
                  <a:ea typeface="Arial MT"/>
                  <a:cs typeface="Arial MT"/>
                  <a:sym typeface="Calibri"/>
                </a:rPr>
                <a:t> </a:t>
              </a:r>
              <a:r>
                <a:rPr lang="en-US" sz="540" kern="0">
                  <a:solidFill>
                    <a:srgbClr val="000000"/>
                  </a:solidFill>
                  <a:latin typeface="Arial MT"/>
                  <a:ea typeface="Arial MT"/>
                  <a:cs typeface="Arial MT"/>
                  <a:sym typeface="Calibri"/>
                </a:rPr>
                <a:t>None</a:t>
              </a:r>
              <a:r>
                <a:rPr lang="en-US" sz="540" kern="0" spc="42">
                  <a:solidFill>
                    <a:srgbClr val="000000"/>
                  </a:solidFill>
                  <a:latin typeface="Arial MT"/>
                  <a:ea typeface="Arial MT"/>
                  <a:cs typeface="Arial MT"/>
                  <a:sym typeface="Calibri"/>
                </a:rPr>
                <a:t> </a:t>
              </a:r>
              <a:r>
                <a:rPr lang="en-US" sz="540" kern="0">
                  <a:solidFill>
                    <a:srgbClr val="000000"/>
                  </a:solidFill>
                  <a:latin typeface="Arial MT"/>
                  <a:ea typeface="Arial MT"/>
                  <a:cs typeface="Arial MT"/>
                  <a:sym typeface="Calibri"/>
                </a:rPr>
                <a:t>of </a:t>
              </a:r>
              <a:r>
                <a:rPr lang="en-US" sz="540" kern="0" spc="-12">
                  <a:solidFill>
                    <a:srgbClr val="000000"/>
                  </a:solidFill>
                  <a:latin typeface="Arial MT"/>
                  <a:ea typeface="Arial MT"/>
                  <a:cs typeface="Arial MT"/>
                  <a:sym typeface="Calibri"/>
                </a:rPr>
                <a:t>these</a:t>
              </a:r>
              <a:endParaRPr lang="en-CI" sz="1320" kern="0">
                <a:solidFill>
                  <a:srgbClr val="000000"/>
                </a:solidFill>
                <a:latin typeface="Arial MT"/>
                <a:ea typeface="Arial MT"/>
                <a:cs typeface="Arial MT"/>
                <a:sym typeface="Calibri"/>
              </a:endParaRPr>
            </a:p>
          </p:txBody>
        </p:sp>
        <p:sp>
          <p:nvSpPr>
            <p:cNvPr id="70" name="Textbox 303">
              <a:extLst>
                <a:ext uri="{FF2B5EF4-FFF2-40B4-BE49-F238E27FC236}">
                  <a16:creationId xmlns:a16="http://schemas.microsoft.com/office/drawing/2014/main" id="{633872E0-D853-AD50-0698-B81D13D51510}"/>
                </a:ext>
              </a:extLst>
            </p:cNvPr>
            <p:cNvSpPr txBox="1"/>
            <p:nvPr/>
          </p:nvSpPr>
          <p:spPr>
            <a:xfrm>
              <a:off x="1118819" y="2180070"/>
              <a:ext cx="114935" cy="81280"/>
            </a:xfrm>
            <a:prstGeom prst="rect">
              <a:avLst/>
            </a:prstGeom>
          </p:spPr>
          <p:txBody>
            <a:bodyPr wrap="square" lIns="0" tIns="0" rIns="0" bIns="0" rtlCol="0">
              <a:noAutofit/>
            </a:bodyPr>
            <a:lstStyle/>
            <a:p>
              <a:pPr defTabSz="1097280" hangingPunct="0"/>
              <a:r>
                <a:rPr lang="en-US" sz="660" b="1" kern="0" spc="-30">
                  <a:solidFill>
                    <a:srgbClr val="000000"/>
                  </a:solidFill>
                  <a:latin typeface="Arial" panose="020B0604020202020204" pitchFamily="34" charset="0"/>
                  <a:ea typeface="Arial MT"/>
                  <a:cs typeface="Arial MT"/>
                  <a:sym typeface="Calibri"/>
                </a:rPr>
                <a:t>2%</a:t>
              </a:r>
              <a:endParaRPr lang="en-CI" sz="1320" kern="0">
                <a:solidFill>
                  <a:srgbClr val="000000"/>
                </a:solidFill>
                <a:latin typeface="Arial MT"/>
                <a:ea typeface="Arial MT"/>
                <a:cs typeface="Arial MT"/>
                <a:sym typeface="Calibri"/>
              </a:endParaRPr>
            </a:p>
          </p:txBody>
        </p:sp>
        <p:sp>
          <p:nvSpPr>
            <p:cNvPr id="71" name="Textbox 304">
              <a:extLst>
                <a:ext uri="{FF2B5EF4-FFF2-40B4-BE49-F238E27FC236}">
                  <a16:creationId xmlns:a16="http://schemas.microsoft.com/office/drawing/2014/main" id="{8C503438-29A3-A5EE-430A-D0FDA979AEEE}"/>
                </a:ext>
              </a:extLst>
            </p:cNvPr>
            <p:cNvSpPr txBox="1"/>
            <p:nvPr/>
          </p:nvSpPr>
          <p:spPr>
            <a:xfrm>
              <a:off x="1235404" y="2054337"/>
              <a:ext cx="114935" cy="81280"/>
            </a:xfrm>
            <a:prstGeom prst="rect">
              <a:avLst/>
            </a:prstGeom>
          </p:spPr>
          <p:txBody>
            <a:bodyPr wrap="square" lIns="0" tIns="0" rIns="0" bIns="0" rtlCol="0">
              <a:noAutofit/>
            </a:bodyPr>
            <a:lstStyle/>
            <a:p>
              <a:pPr defTabSz="1097280" hangingPunct="0"/>
              <a:r>
                <a:rPr lang="en-US" sz="660" b="1" kern="0" spc="-30">
                  <a:solidFill>
                    <a:srgbClr val="000000"/>
                  </a:solidFill>
                  <a:latin typeface="Arial" panose="020B0604020202020204" pitchFamily="34" charset="0"/>
                  <a:ea typeface="Arial MT"/>
                  <a:cs typeface="Arial MT"/>
                  <a:sym typeface="Calibri"/>
                </a:rPr>
                <a:t>3%</a:t>
              </a:r>
              <a:endParaRPr lang="en-CI" sz="1320" kern="0">
                <a:solidFill>
                  <a:srgbClr val="000000"/>
                </a:solidFill>
                <a:latin typeface="Arial MT"/>
                <a:ea typeface="Arial MT"/>
                <a:cs typeface="Arial MT"/>
                <a:sym typeface="Calibri"/>
              </a:endParaRPr>
            </a:p>
          </p:txBody>
        </p:sp>
        <p:sp>
          <p:nvSpPr>
            <p:cNvPr id="72" name="Textbox 305">
              <a:extLst>
                <a:ext uri="{FF2B5EF4-FFF2-40B4-BE49-F238E27FC236}">
                  <a16:creationId xmlns:a16="http://schemas.microsoft.com/office/drawing/2014/main" id="{56BCCA00-8FF0-F87F-8E3E-77481826624A}"/>
                </a:ext>
              </a:extLst>
            </p:cNvPr>
            <p:cNvSpPr txBox="1"/>
            <p:nvPr/>
          </p:nvSpPr>
          <p:spPr>
            <a:xfrm>
              <a:off x="1583636" y="1797543"/>
              <a:ext cx="114935" cy="207010"/>
            </a:xfrm>
            <a:prstGeom prst="rect">
              <a:avLst/>
            </a:prstGeom>
          </p:spPr>
          <p:txBody>
            <a:bodyPr wrap="square" lIns="0" tIns="0" rIns="0" bIns="0" rtlCol="0">
              <a:noAutofit/>
            </a:bodyPr>
            <a:lstStyle/>
            <a:p>
              <a:pPr defTabSz="1097280" hangingPunct="0"/>
              <a:r>
                <a:rPr lang="en-US" sz="660" b="1" kern="0" spc="-30">
                  <a:solidFill>
                    <a:srgbClr val="000000"/>
                  </a:solidFill>
                  <a:latin typeface="Arial" panose="020B0604020202020204" pitchFamily="34" charset="0"/>
                  <a:ea typeface="Arial MT"/>
                  <a:cs typeface="Arial MT"/>
                  <a:sym typeface="Calibri"/>
                </a:rPr>
                <a:t>6%</a:t>
              </a:r>
              <a:endParaRPr lang="en-CI" sz="1320" kern="0">
                <a:solidFill>
                  <a:srgbClr val="000000"/>
                </a:solidFill>
                <a:latin typeface="Arial MT"/>
                <a:ea typeface="Arial MT"/>
                <a:cs typeface="Arial MT"/>
                <a:sym typeface="Calibri"/>
              </a:endParaRPr>
            </a:p>
            <a:p>
              <a:pPr defTabSz="1097280" hangingPunct="0">
                <a:spcBef>
                  <a:spcPts val="432"/>
                </a:spcBef>
              </a:pPr>
              <a:r>
                <a:rPr lang="en-US" sz="660" b="1" kern="0" spc="-30">
                  <a:solidFill>
                    <a:srgbClr val="000000"/>
                  </a:solidFill>
                  <a:latin typeface="Arial" panose="020B0604020202020204" pitchFamily="34" charset="0"/>
                  <a:ea typeface="Arial MT"/>
                  <a:cs typeface="Arial MT"/>
                  <a:sym typeface="Calibri"/>
                </a:rPr>
                <a:t>6%</a:t>
              </a:r>
              <a:endParaRPr lang="en-CI" sz="1320" kern="0">
                <a:solidFill>
                  <a:srgbClr val="000000"/>
                </a:solidFill>
                <a:latin typeface="Arial MT"/>
                <a:ea typeface="Arial MT"/>
                <a:cs typeface="Arial MT"/>
                <a:sym typeface="Calibri"/>
              </a:endParaRPr>
            </a:p>
          </p:txBody>
        </p:sp>
        <p:sp>
          <p:nvSpPr>
            <p:cNvPr id="73" name="Textbox 306">
              <a:extLst>
                <a:ext uri="{FF2B5EF4-FFF2-40B4-BE49-F238E27FC236}">
                  <a16:creationId xmlns:a16="http://schemas.microsoft.com/office/drawing/2014/main" id="{2C81743B-27F4-8411-37AB-ED9B646F15E9}"/>
                </a:ext>
              </a:extLst>
            </p:cNvPr>
            <p:cNvSpPr txBox="1"/>
            <p:nvPr/>
          </p:nvSpPr>
          <p:spPr>
            <a:xfrm>
              <a:off x="1700220" y="1546077"/>
              <a:ext cx="113030" cy="207010"/>
            </a:xfrm>
            <a:prstGeom prst="rect">
              <a:avLst/>
            </a:prstGeom>
          </p:spPr>
          <p:txBody>
            <a:bodyPr wrap="square" lIns="0" tIns="0" rIns="0" bIns="0" rtlCol="0">
              <a:noAutofit/>
            </a:bodyPr>
            <a:lstStyle/>
            <a:p>
              <a:pPr defTabSz="1097280" hangingPunct="0"/>
              <a:r>
                <a:rPr lang="en-US" sz="660" b="1" kern="0" spc="-30">
                  <a:solidFill>
                    <a:srgbClr val="000000"/>
                  </a:solidFill>
                  <a:latin typeface="Arial" panose="020B0604020202020204" pitchFamily="34" charset="0"/>
                  <a:ea typeface="Arial MT"/>
                  <a:cs typeface="Arial MT"/>
                  <a:sym typeface="Calibri"/>
                </a:rPr>
                <a:t>7%</a:t>
              </a:r>
              <a:endParaRPr lang="en-CI" sz="1320" kern="0">
                <a:solidFill>
                  <a:srgbClr val="000000"/>
                </a:solidFill>
                <a:latin typeface="Arial MT"/>
                <a:ea typeface="Arial MT"/>
                <a:cs typeface="Arial MT"/>
                <a:sym typeface="Calibri"/>
              </a:endParaRPr>
            </a:p>
            <a:p>
              <a:pPr defTabSz="1097280" hangingPunct="0">
                <a:spcBef>
                  <a:spcPts val="432"/>
                </a:spcBef>
              </a:pPr>
              <a:r>
                <a:rPr lang="en-US" sz="660" b="1" kern="0" spc="-30">
                  <a:solidFill>
                    <a:srgbClr val="000000"/>
                  </a:solidFill>
                  <a:latin typeface="Arial" panose="020B0604020202020204" pitchFamily="34" charset="0"/>
                  <a:ea typeface="Arial MT"/>
                  <a:cs typeface="Arial MT"/>
                  <a:sym typeface="Calibri"/>
                </a:rPr>
                <a:t>7%</a:t>
              </a:r>
              <a:endParaRPr lang="en-CI" sz="1320" kern="0">
                <a:solidFill>
                  <a:srgbClr val="000000"/>
                </a:solidFill>
                <a:latin typeface="Arial MT"/>
                <a:ea typeface="Arial MT"/>
                <a:cs typeface="Arial MT"/>
                <a:sym typeface="Calibri"/>
              </a:endParaRPr>
            </a:p>
          </p:txBody>
        </p:sp>
        <p:sp>
          <p:nvSpPr>
            <p:cNvPr id="74" name="Textbox 307">
              <a:extLst>
                <a:ext uri="{FF2B5EF4-FFF2-40B4-BE49-F238E27FC236}">
                  <a16:creationId xmlns:a16="http://schemas.microsoft.com/office/drawing/2014/main" id="{A756A7CE-533E-7325-522B-7765F5072D1A}"/>
                </a:ext>
              </a:extLst>
            </p:cNvPr>
            <p:cNvSpPr txBox="1"/>
            <p:nvPr/>
          </p:nvSpPr>
          <p:spPr>
            <a:xfrm>
              <a:off x="1816040" y="1420344"/>
              <a:ext cx="114935" cy="81280"/>
            </a:xfrm>
            <a:prstGeom prst="rect">
              <a:avLst/>
            </a:prstGeom>
          </p:spPr>
          <p:txBody>
            <a:bodyPr wrap="square" lIns="0" tIns="0" rIns="0" bIns="0" rtlCol="0">
              <a:noAutofit/>
            </a:bodyPr>
            <a:lstStyle/>
            <a:p>
              <a:pPr defTabSz="1097280" hangingPunct="0"/>
              <a:r>
                <a:rPr lang="en-US" sz="660" b="1" kern="0" spc="-30">
                  <a:solidFill>
                    <a:srgbClr val="000000"/>
                  </a:solidFill>
                  <a:latin typeface="Arial" panose="020B0604020202020204" pitchFamily="34" charset="0"/>
                  <a:ea typeface="Arial MT"/>
                  <a:cs typeface="Arial MT"/>
                  <a:sym typeface="Calibri"/>
                </a:rPr>
                <a:t>8%</a:t>
              </a:r>
              <a:endParaRPr lang="en-CI" sz="1320" kern="0">
                <a:solidFill>
                  <a:srgbClr val="000000"/>
                </a:solidFill>
                <a:latin typeface="Arial MT"/>
                <a:ea typeface="Arial MT"/>
                <a:cs typeface="Arial MT"/>
                <a:sym typeface="Calibri"/>
              </a:endParaRPr>
            </a:p>
          </p:txBody>
        </p:sp>
        <p:sp>
          <p:nvSpPr>
            <p:cNvPr id="75" name="Textbox 308">
              <a:extLst>
                <a:ext uri="{FF2B5EF4-FFF2-40B4-BE49-F238E27FC236}">
                  <a16:creationId xmlns:a16="http://schemas.microsoft.com/office/drawing/2014/main" id="{12E86C84-24D7-775D-FA24-42764C88530F}"/>
                </a:ext>
              </a:extLst>
            </p:cNvPr>
            <p:cNvSpPr txBox="1"/>
            <p:nvPr/>
          </p:nvSpPr>
          <p:spPr>
            <a:xfrm>
              <a:off x="383469" y="1422873"/>
              <a:ext cx="454659" cy="1202690"/>
            </a:xfrm>
            <a:prstGeom prst="rect">
              <a:avLst/>
            </a:prstGeom>
          </p:spPr>
          <p:txBody>
            <a:bodyPr wrap="square" lIns="0" tIns="0" rIns="0" bIns="0" rtlCol="0">
              <a:noAutofit/>
            </a:bodyPr>
            <a:lstStyle/>
            <a:p>
              <a:pPr marL="150876" marR="19812" indent="-76200" algn="just" defTabSz="1097280" hangingPunct="0">
                <a:lnSpc>
                  <a:spcPct val="190000"/>
                </a:lnSpc>
              </a:pPr>
              <a:r>
                <a:rPr lang="en-US" sz="540" kern="0">
                  <a:solidFill>
                    <a:srgbClr val="000000"/>
                  </a:solidFill>
                  <a:latin typeface="Arial MT"/>
                  <a:ea typeface="Arial MT"/>
                  <a:cs typeface="Arial MT"/>
                  <a:sym typeface="Calibri"/>
                </a:rPr>
                <a:t>Marital</a:t>
              </a:r>
              <a:r>
                <a:rPr lang="en-US" sz="540" kern="0" spc="-42">
                  <a:solidFill>
                    <a:srgbClr val="000000"/>
                  </a:solidFill>
                  <a:latin typeface="Arial MT"/>
                  <a:ea typeface="Arial MT"/>
                  <a:cs typeface="Arial MT"/>
                  <a:sym typeface="Calibri"/>
                </a:rPr>
                <a:t> </a:t>
              </a:r>
              <a:r>
                <a:rPr lang="en-US" sz="540" kern="0">
                  <a:solidFill>
                    <a:srgbClr val="000000"/>
                  </a:solidFill>
                  <a:latin typeface="Arial MT"/>
                  <a:ea typeface="Arial MT"/>
                  <a:cs typeface="Arial MT"/>
                  <a:sym typeface="Calibri"/>
                </a:rPr>
                <a:t>conflict</a:t>
              </a:r>
              <a:r>
                <a:rPr lang="en-US" sz="540" kern="0" spc="240">
                  <a:solidFill>
                    <a:srgbClr val="000000"/>
                  </a:solidFill>
                  <a:latin typeface="Arial MT"/>
                  <a:ea typeface="Arial MT"/>
                  <a:cs typeface="Arial MT"/>
                  <a:sym typeface="Calibri"/>
                </a:rPr>
                <a:t> </a:t>
              </a:r>
              <a:r>
                <a:rPr lang="en-US" sz="540" kern="0" spc="-12">
                  <a:solidFill>
                    <a:srgbClr val="000000"/>
                  </a:solidFill>
                  <a:latin typeface="Arial MT"/>
                  <a:ea typeface="Arial MT"/>
                  <a:cs typeface="Arial MT"/>
                  <a:sym typeface="Calibri"/>
                </a:rPr>
                <a:t>Graduation</a:t>
              </a:r>
              <a:r>
                <a:rPr lang="en-US" sz="540" kern="0" spc="240">
                  <a:solidFill>
                    <a:srgbClr val="000000"/>
                  </a:solidFill>
                  <a:latin typeface="Arial MT"/>
                  <a:ea typeface="Arial MT"/>
                  <a:cs typeface="Arial MT"/>
                  <a:sym typeface="Calibri"/>
                </a:rPr>
                <a:t> </a:t>
              </a:r>
              <a:r>
                <a:rPr lang="en-US" sz="540" kern="0">
                  <a:solidFill>
                    <a:srgbClr val="000000"/>
                  </a:solidFill>
                  <a:latin typeface="Arial MT"/>
                  <a:ea typeface="Arial MT"/>
                  <a:cs typeface="Arial MT"/>
                  <a:sym typeface="Calibri"/>
                </a:rPr>
                <a:t>Job</a:t>
              </a:r>
              <a:r>
                <a:rPr lang="en-US" sz="540" kern="0" spc="24">
                  <a:solidFill>
                    <a:srgbClr val="000000"/>
                  </a:solidFill>
                  <a:latin typeface="Arial MT"/>
                  <a:ea typeface="Arial MT"/>
                  <a:cs typeface="Arial MT"/>
                  <a:sym typeface="Calibri"/>
                </a:rPr>
                <a:t> </a:t>
              </a:r>
              <a:r>
                <a:rPr lang="en-US" sz="540" kern="0" spc="-12">
                  <a:solidFill>
                    <a:srgbClr val="000000"/>
                  </a:solidFill>
                  <a:latin typeface="Arial MT"/>
                  <a:ea typeface="Arial MT"/>
                  <a:cs typeface="Arial MT"/>
                  <a:sym typeface="Calibri"/>
                </a:rPr>
                <a:t>change</a:t>
              </a:r>
              <a:endParaRPr lang="en-CI" sz="1320" kern="0">
                <a:solidFill>
                  <a:srgbClr val="000000"/>
                </a:solidFill>
                <a:latin typeface="Arial MT"/>
                <a:ea typeface="Arial MT"/>
                <a:cs typeface="Arial MT"/>
                <a:sym typeface="Calibri"/>
              </a:endParaRPr>
            </a:p>
            <a:p>
              <a:pPr marL="28194" marR="13716" indent="6096" algn="r" defTabSz="1097280" hangingPunct="0">
                <a:lnSpc>
                  <a:spcPct val="191000"/>
                </a:lnSpc>
              </a:pPr>
              <a:r>
                <a:rPr lang="en-US" sz="540" kern="0" spc="-12">
                  <a:solidFill>
                    <a:srgbClr val="000000"/>
                  </a:solidFill>
                  <a:latin typeface="Arial MT"/>
                  <a:ea typeface="Arial MT"/>
                  <a:cs typeface="Arial MT"/>
                  <a:sym typeface="Calibri"/>
                </a:rPr>
                <a:t>Famine-poverty</a:t>
              </a:r>
              <a:r>
                <a:rPr lang="en-US" sz="540" kern="0" spc="240">
                  <a:solidFill>
                    <a:srgbClr val="000000"/>
                  </a:solidFill>
                  <a:latin typeface="Arial MT"/>
                  <a:ea typeface="Arial MT"/>
                  <a:cs typeface="Arial MT"/>
                  <a:sym typeface="Calibri"/>
                </a:rPr>
                <a:t> </a:t>
              </a:r>
              <a:r>
                <a:rPr lang="en-US" sz="540" kern="0">
                  <a:solidFill>
                    <a:srgbClr val="000000"/>
                  </a:solidFill>
                  <a:latin typeface="Arial MT"/>
                  <a:ea typeface="Arial MT"/>
                  <a:cs typeface="Arial MT"/>
                  <a:sym typeface="Calibri"/>
                </a:rPr>
                <a:t>Illness</a:t>
              </a:r>
              <a:r>
                <a:rPr lang="en-US" sz="540" kern="0" spc="96">
                  <a:solidFill>
                    <a:srgbClr val="000000"/>
                  </a:solidFill>
                  <a:latin typeface="Arial MT"/>
                  <a:ea typeface="Arial MT"/>
                  <a:cs typeface="Arial MT"/>
                  <a:sym typeface="Calibri"/>
                </a:rPr>
                <a:t> </a:t>
              </a:r>
              <a:r>
                <a:rPr lang="en-US" sz="540" kern="0">
                  <a:solidFill>
                    <a:srgbClr val="000000"/>
                  </a:solidFill>
                  <a:latin typeface="Arial MT"/>
                  <a:ea typeface="Arial MT"/>
                  <a:cs typeface="Arial MT"/>
                  <a:sym typeface="Calibri"/>
                </a:rPr>
                <a:t>in</a:t>
              </a:r>
              <a:r>
                <a:rPr lang="en-US" sz="540" kern="0" spc="54">
                  <a:solidFill>
                    <a:srgbClr val="000000"/>
                  </a:solidFill>
                  <a:latin typeface="Arial MT"/>
                  <a:ea typeface="Arial MT"/>
                  <a:cs typeface="Arial MT"/>
                  <a:sym typeface="Calibri"/>
                </a:rPr>
                <a:t> </a:t>
              </a:r>
              <a:r>
                <a:rPr lang="en-US" sz="540" kern="0" spc="-12">
                  <a:solidFill>
                    <a:srgbClr val="000000"/>
                  </a:solidFill>
                  <a:latin typeface="Arial MT"/>
                  <a:ea typeface="Arial MT"/>
                  <a:cs typeface="Arial MT"/>
                  <a:sym typeface="Calibri"/>
                </a:rPr>
                <a:t>family</a:t>
              </a:r>
              <a:endParaRPr lang="en-CI" sz="1320" kern="0">
                <a:solidFill>
                  <a:srgbClr val="000000"/>
                </a:solidFill>
                <a:latin typeface="Arial MT"/>
                <a:ea typeface="Arial MT"/>
                <a:cs typeface="Arial MT"/>
                <a:sym typeface="Calibri"/>
              </a:endParaRPr>
            </a:p>
            <a:p>
              <a:pPr marR="20574" indent="266700" algn="r" defTabSz="1097280" hangingPunct="0">
                <a:lnSpc>
                  <a:spcPct val="191000"/>
                </a:lnSpc>
                <a:spcBef>
                  <a:spcPts val="36"/>
                </a:spcBef>
              </a:pPr>
              <a:r>
                <a:rPr lang="en-US" sz="540" kern="0">
                  <a:solidFill>
                    <a:srgbClr val="000000"/>
                  </a:solidFill>
                  <a:latin typeface="Arial MT"/>
                  <a:ea typeface="Arial MT"/>
                  <a:cs typeface="Arial MT"/>
                  <a:sym typeface="Calibri"/>
                </a:rPr>
                <a:t>Lost</a:t>
              </a:r>
              <a:r>
                <a:rPr lang="en-US" sz="540" kern="0" spc="-54">
                  <a:solidFill>
                    <a:srgbClr val="000000"/>
                  </a:solidFill>
                  <a:latin typeface="Arial MT"/>
                  <a:ea typeface="Arial MT"/>
                  <a:cs typeface="Arial MT"/>
                  <a:sym typeface="Calibri"/>
                </a:rPr>
                <a:t> </a:t>
              </a:r>
              <a:r>
                <a:rPr lang="en-US" sz="540" kern="0">
                  <a:solidFill>
                    <a:srgbClr val="000000"/>
                  </a:solidFill>
                  <a:latin typeface="Arial MT"/>
                  <a:ea typeface="Arial MT"/>
                  <a:cs typeface="Arial MT"/>
                  <a:sym typeface="Calibri"/>
                </a:rPr>
                <a:t>job</a:t>
              </a:r>
              <a:r>
                <a:rPr lang="en-US" sz="540" kern="0" spc="240">
                  <a:solidFill>
                    <a:srgbClr val="000000"/>
                  </a:solidFill>
                  <a:latin typeface="Arial MT"/>
                  <a:ea typeface="Arial MT"/>
                  <a:cs typeface="Arial MT"/>
                  <a:sym typeface="Calibri"/>
                </a:rPr>
                <a:t> </a:t>
              </a:r>
              <a:r>
                <a:rPr lang="en-US" sz="540" kern="0">
                  <a:solidFill>
                    <a:srgbClr val="000000"/>
                  </a:solidFill>
                  <a:latin typeface="Arial MT"/>
                  <a:ea typeface="Arial MT"/>
                  <a:cs typeface="Arial MT"/>
                  <a:sym typeface="Calibri"/>
                </a:rPr>
                <a:t>Birth</a:t>
              </a:r>
              <a:r>
                <a:rPr lang="en-US" sz="540" kern="0" spc="-42">
                  <a:solidFill>
                    <a:srgbClr val="000000"/>
                  </a:solidFill>
                  <a:latin typeface="Arial MT"/>
                  <a:ea typeface="Arial MT"/>
                  <a:cs typeface="Arial MT"/>
                  <a:sym typeface="Calibri"/>
                </a:rPr>
                <a:t> </a:t>
              </a:r>
              <a:r>
                <a:rPr lang="en-US" sz="540" kern="0">
                  <a:solidFill>
                    <a:srgbClr val="000000"/>
                  </a:solidFill>
                  <a:latin typeface="Arial MT"/>
                  <a:ea typeface="Arial MT"/>
                  <a:cs typeface="Arial MT"/>
                  <a:sym typeface="Calibri"/>
                </a:rPr>
                <a:t>or</a:t>
              </a:r>
              <a:r>
                <a:rPr lang="en-US" sz="540" kern="0" spc="-36">
                  <a:solidFill>
                    <a:srgbClr val="000000"/>
                  </a:solidFill>
                  <a:latin typeface="Arial MT"/>
                  <a:ea typeface="Arial MT"/>
                  <a:cs typeface="Arial MT"/>
                  <a:sym typeface="Calibri"/>
                </a:rPr>
                <a:t> </a:t>
              </a:r>
              <a:r>
                <a:rPr lang="en-US" sz="540" kern="0">
                  <a:solidFill>
                    <a:srgbClr val="000000"/>
                  </a:solidFill>
                  <a:latin typeface="Arial MT"/>
                  <a:ea typeface="Arial MT"/>
                  <a:cs typeface="Arial MT"/>
                  <a:sym typeface="Calibri"/>
                </a:rPr>
                <a:t>adoption</a:t>
              </a:r>
              <a:r>
                <a:rPr lang="en-US" sz="540" kern="0" spc="240">
                  <a:solidFill>
                    <a:srgbClr val="000000"/>
                  </a:solidFill>
                  <a:latin typeface="Arial MT"/>
                  <a:ea typeface="Arial MT"/>
                  <a:cs typeface="Arial MT"/>
                  <a:sym typeface="Calibri"/>
                </a:rPr>
                <a:t> </a:t>
              </a:r>
              <a:r>
                <a:rPr lang="en-US" sz="540" kern="0">
                  <a:solidFill>
                    <a:srgbClr val="000000"/>
                  </a:solidFill>
                  <a:latin typeface="Arial MT"/>
                  <a:ea typeface="Arial MT"/>
                  <a:cs typeface="Arial MT"/>
                  <a:sym typeface="Calibri"/>
                </a:rPr>
                <a:t>Child left home</a:t>
              </a:r>
              <a:r>
                <a:rPr lang="en-US" sz="540" kern="0" spc="240">
                  <a:solidFill>
                    <a:srgbClr val="000000"/>
                  </a:solidFill>
                  <a:latin typeface="Arial MT"/>
                  <a:ea typeface="Arial MT"/>
                  <a:cs typeface="Arial MT"/>
                  <a:sym typeface="Calibri"/>
                </a:rPr>
                <a:t> </a:t>
              </a:r>
              <a:r>
                <a:rPr lang="en-US" sz="540" kern="0">
                  <a:solidFill>
                    <a:srgbClr val="000000"/>
                  </a:solidFill>
                  <a:latin typeface="Arial MT"/>
                  <a:ea typeface="Arial MT"/>
                  <a:cs typeface="Arial MT"/>
                  <a:sym typeface="Calibri"/>
                </a:rPr>
                <a:t>Legal problems</a:t>
              </a:r>
              <a:endParaRPr lang="en-CI" sz="1320" kern="0">
                <a:solidFill>
                  <a:srgbClr val="000000"/>
                </a:solidFill>
                <a:latin typeface="Arial MT"/>
                <a:ea typeface="Arial MT"/>
                <a:cs typeface="Arial MT"/>
                <a:sym typeface="Calibri"/>
              </a:endParaRPr>
            </a:p>
            <a:p>
              <a:pPr marR="20574" algn="r" defTabSz="1097280" hangingPunct="0">
                <a:lnSpc>
                  <a:spcPts val="612"/>
                </a:lnSpc>
              </a:pPr>
              <a:r>
                <a:rPr lang="en-US" sz="540" kern="0" spc="-12">
                  <a:solidFill>
                    <a:srgbClr val="000000"/>
                  </a:solidFill>
                  <a:latin typeface="Arial MT"/>
                  <a:ea typeface="Arial MT"/>
                  <a:cs typeface="Arial MT"/>
                  <a:sym typeface="Calibri"/>
                </a:rPr>
                <a:t>Immigrated</a:t>
              </a:r>
              <a:endParaRPr lang="en-CI" sz="1320" kern="0">
                <a:solidFill>
                  <a:srgbClr val="000000"/>
                </a:solidFill>
                <a:latin typeface="Arial MT"/>
                <a:ea typeface="Arial MT"/>
                <a:cs typeface="Arial MT"/>
                <a:sym typeface="Calibri"/>
              </a:endParaRPr>
            </a:p>
          </p:txBody>
        </p:sp>
        <p:sp>
          <p:nvSpPr>
            <p:cNvPr id="76" name="Textbox 309">
              <a:extLst>
                <a:ext uri="{FF2B5EF4-FFF2-40B4-BE49-F238E27FC236}">
                  <a16:creationId xmlns:a16="http://schemas.microsoft.com/office/drawing/2014/main" id="{9EDDE4AD-9611-BC7B-2F04-708576E79511}"/>
                </a:ext>
              </a:extLst>
            </p:cNvPr>
            <p:cNvSpPr txBox="1"/>
            <p:nvPr/>
          </p:nvSpPr>
          <p:spPr>
            <a:xfrm>
              <a:off x="2048452" y="1037809"/>
              <a:ext cx="270510" cy="338455"/>
            </a:xfrm>
            <a:prstGeom prst="rect">
              <a:avLst/>
            </a:prstGeom>
          </p:spPr>
          <p:txBody>
            <a:bodyPr wrap="square" lIns="0" tIns="0" rIns="0" bIns="0" rtlCol="0">
              <a:noAutofit/>
            </a:bodyPr>
            <a:lstStyle/>
            <a:p>
              <a:pPr defTabSz="1097280" hangingPunct="0"/>
              <a:r>
                <a:rPr lang="en-US" sz="660" b="1" kern="0" spc="-30">
                  <a:solidFill>
                    <a:srgbClr val="000000"/>
                  </a:solidFill>
                  <a:latin typeface="Arial" panose="020B0604020202020204" pitchFamily="34" charset="0"/>
                  <a:ea typeface="Arial MT"/>
                  <a:cs typeface="Arial MT"/>
                  <a:sym typeface="Calibri"/>
                </a:rPr>
                <a:t>10%</a:t>
              </a:r>
              <a:endParaRPr lang="en-CI" sz="1320" kern="0">
                <a:solidFill>
                  <a:srgbClr val="000000"/>
                </a:solidFill>
                <a:latin typeface="Arial MT"/>
                <a:ea typeface="Arial MT"/>
                <a:cs typeface="Arial MT"/>
                <a:sym typeface="Calibri"/>
              </a:endParaRPr>
            </a:p>
            <a:p>
              <a:pPr marL="139446" defTabSz="1097280" hangingPunct="0">
                <a:spcBef>
                  <a:spcPts val="432"/>
                </a:spcBef>
              </a:pPr>
              <a:r>
                <a:rPr lang="en-US" sz="660" b="1" kern="0" spc="-30">
                  <a:solidFill>
                    <a:srgbClr val="000000"/>
                  </a:solidFill>
                  <a:latin typeface="Arial" panose="020B0604020202020204" pitchFamily="34" charset="0"/>
                  <a:ea typeface="Arial MT"/>
                  <a:cs typeface="Arial MT"/>
                  <a:sym typeface="Calibri"/>
                </a:rPr>
                <a:t>11%</a:t>
              </a:r>
              <a:endParaRPr lang="en-CI" sz="1320" kern="0">
                <a:solidFill>
                  <a:srgbClr val="000000"/>
                </a:solidFill>
                <a:latin typeface="Arial MT"/>
                <a:ea typeface="Arial MT"/>
                <a:cs typeface="Arial MT"/>
                <a:sym typeface="Calibri"/>
              </a:endParaRPr>
            </a:p>
            <a:p>
              <a:pPr defTabSz="1097280" hangingPunct="0">
                <a:spcBef>
                  <a:spcPts val="474"/>
                </a:spcBef>
              </a:pPr>
              <a:r>
                <a:rPr lang="en-US" sz="660" b="1" kern="0" spc="-30">
                  <a:solidFill>
                    <a:srgbClr val="000000"/>
                  </a:solidFill>
                  <a:latin typeface="Arial" panose="020B0604020202020204" pitchFamily="34" charset="0"/>
                  <a:ea typeface="Arial MT"/>
                  <a:cs typeface="Arial MT"/>
                  <a:sym typeface="Calibri"/>
                </a:rPr>
                <a:t>10%</a:t>
              </a:r>
              <a:endParaRPr lang="en-CI" sz="1320" kern="0">
                <a:solidFill>
                  <a:srgbClr val="000000"/>
                </a:solidFill>
                <a:latin typeface="Arial MT"/>
                <a:ea typeface="Arial MT"/>
                <a:cs typeface="Arial MT"/>
                <a:sym typeface="Calibri"/>
              </a:endParaRPr>
            </a:p>
          </p:txBody>
        </p:sp>
        <p:sp>
          <p:nvSpPr>
            <p:cNvPr id="77" name="Textbox 310">
              <a:extLst>
                <a:ext uri="{FF2B5EF4-FFF2-40B4-BE49-F238E27FC236}">
                  <a16:creationId xmlns:a16="http://schemas.microsoft.com/office/drawing/2014/main" id="{B6D26BD6-CEE0-74B5-59C3-80C68A0F3D08}"/>
                </a:ext>
              </a:extLst>
            </p:cNvPr>
            <p:cNvSpPr txBox="1"/>
            <p:nvPr/>
          </p:nvSpPr>
          <p:spPr>
            <a:xfrm>
              <a:off x="426906" y="1297145"/>
              <a:ext cx="409575" cy="65405"/>
            </a:xfrm>
            <a:prstGeom prst="rect">
              <a:avLst/>
            </a:prstGeom>
          </p:spPr>
          <p:txBody>
            <a:bodyPr wrap="square" lIns="0" tIns="0" rIns="0" bIns="0" rtlCol="0">
              <a:noAutofit/>
            </a:bodyPr>
            <a:lstStyle/>
            <a:p>
              <a:pPr defTabSz="1097280" hangingPunct="0">
                <a:lnSpc>
                  <a:spcPts val="612"/>
                </a:lnSpc>
              </a:pPr>
              <a:r>
                <a:rPr lang="en-US" sz="540" kern="0">
                  <a:solidFill>
                    <a:srgbClr val="000000"/>
                  </a:solidFill>
                  <a:latin typeface="Arial MT"/>
                  <a:ea typeface="Arial MT"/>
                  <a:cs typeface="Arial MT"/>
                  <a:sym typeface="Calibri"/>
                </a:rPr>
                <a:t>Death</a:t>
              </a:r>
              <a:r>
                <a:rPr lang="en-US" sz="540" kern="0" spc="30">
                  <a:solidFill>
                    <a:srgbClr val="000000"/>
                  </a:solidFill>
                  <a:latin typeface="Arial MT"/>
                  <a:ea typeface="Arial MT"/>
                  <a:cs typeface="Arial MT"/>
                  <a:sym typeface="Calibri"/>
                </a:rPr>
                <a:t> </a:t>
              </a:r>
              <a:r>
                <a:rPr lang="en-US" sz="540" kern="0">
                  <a:solidFill>
                    <a:srgbClr val="000000"/>
                  </a:solidFill>
                  <a:latin typeface="Arial MT"/>
                  <a:ea typeface="Arial MT"/>
                  <a:cs typeface="Arial MT"/>
                  <a:sym typeface="Calibri"/>
                </a:rPr>
                <a:t>in</a:t>
              </a:r>
              <a:r>
                <a:rPr lang="en-US" sz="540" kern="0" spc="30">
                  <a:solidFill>
                    <a:srgbClr val="000000"/>
                  </a:solidFill>
                  <a:latin typeface="Arial MT"/>
                  <a:ea typeface="Arial MT"/>
                  <a:cs typeface="Arial MT"/>
                  <a:sym typeface="Calibri"/>
                </a:rPr>
                <a:t> </a:t>
              </a:r>
              <a:r>
                <a:rPr lang="en-US" sz="540" kern="0" spc="-12">
                  <a:solidFill>
                    <a:srgbClr val="000000"/>
                  </a:solidFill>
                  <a:latin typeface="Arial MT"/>
                  <a:ea typeface="Arial MT"/>
                  <a:cs typeface="Arial MT"/>
                  <a:sym typeface="Calibri"/>
                </a:rPr>
                <a:t>family</a:t>
              </a:r>
              <a:endParaRPr lang="en-CI" sz="1320" kern="0">
                <a:solidFill>
                  <a:srgbClr val="000000"/>
                </a:solidFill>
                <a:latin typeface="Arial MT"/>
                <a:ea typeface="Arial MT"/>
                <a:cs typeface="Arial MT"/>
                <a:sym typeface="Calibri"/>
              </a:endParaRPr>
            </a:p>
          </p:txBody>
        </p:sp>
        <p:sp>
          <p:nvSpPr>
            <p:cNvPr id="78" name="Textbox 311">
              <a:extLst>
                <a:ext uri="{FF2B5EF4-FFF2-40B4-BE49-F238E27FC236}">
                  <a16:creationId xmlns:a16="http://schemas.microsoft.com/office/drawing/2014/main" id="{40600624-4CA0-3A96-FB1E-BA07DA77015C}"/>
                </a:ext>
              </a:extLst>
            </p:cNvPr>
            <p:cNvSpPr txBox="1"/>
            <p:nvPr/>
          </p:nvSpPr>
          <p:spPr>
            <a:xfrm>
              <a:off x="2629089" y="912076"/>
              <a:ext cx="153670" cy="81280"/>
            </a:xfrm>
            <a:prstGeom prst="rect">
              <a:avLst/>
            </a:prstGeom>
          </p:spPr>
          <p:txBody>
            <a:bodyPr wrap="square" lIns="0" tIns="0" rIns="0" bIns="0" rtlCol="0">
              <a:noAutofit/>
            </a:bodyPr>
            <a:lstStyle/>
            <a:p>
              <a:pPr defTabSz="1097280" hangingPunct="0"/>
              <a:r>
                <a:rPr lang="en-US" sz="660" b="1" kern="0" spc="-30">
                  <a:solidFill>
                    <a:srgbClr val="000000"/>
                  </a:solidFill>
                  <a:latin typeface="Arial" panose="020B0604020202020204" pitchFamily="34" charset="0"/>
                  <a:ea typeface="Arial MT"/>
                  <a:cs typeface="Arial MT"/>
                  <a:sym typeface="Calibri"/>
                </a:rPr>
                <a:t>15%</a:t>
              </a:r>
              <a:endParaRPr lang="en-CI" sz="1320" kern="0">
                <a:solidFill>
                  <a:srgbClr val="000000"/>
                </a:solidFill>
                <a:latin typeface="Arial MT"/>
                <a:ea typeface="Arial MT"/>
                <a:cs typeface="Arial MT"/>
                <a:sym typeface="Calibri"/>
              </a:endParaRPr>
            </a:p>
          </p:txBody>
        </p:sp>
        <p:sp>
          <p:nvSpPr>
            <p:cNvPr id="79" name="Textbox 312">
              <a:extLst>
                <a:ext uri="{FF2B5EF4-FFF2-40B4-BE49-F238E27FC236}">
                  <a16:creationId xmlns:a16="http://schemas.microsoft.com/office/drawing/2014/main" id="{F25E27F1-D374-3F38-3078-9C2279FAF36C}"/>
                </a:ext>
              </a:extLst>
            </p:cNvPr>
            <p:cNvSpPr txBox="1"/>
            <p:nvPr/>
          </p:nvSpPr>
          <p:spPr>
            <a:xfrm>
              <a:off x="320227" y="914624"/>
              <a:ext cx="511809" cy="316865"/>
            </a:xfrm>
            <a:prstGeom prst="rect">
              <a:avLst/>
            </a:prstGeom>
          </p:spPr>
          <p:txBody>
            <a:bodyPr wrap="square" lIns="0" tIns="0" rIns="0" bIns="0" rtlCol="0">
              <a:noAutofit/>
            </a:bodyPr>
            <a:lstStyle/>
            <a:p>
              <a:pPr marL="57912" indent="57150" defTabSz="1097280" hangingPunct="0">
                <a:lnSpc>
                  <a:spcPct val="190000"/>
                </a:lnSpc>
              </a:pPr>
              <a:r>
                <a:rPr lang="en-US" sz="540" kern="0">
                  <a:solidFill>
                    <a:srgbClr val="000000"/>
                  </a:solidFill>
                  <a:latin typeface="Arial MT"/>
                  <a:ea typeface="Arial MT"/>
                  <a:cs typeface="Arial MT"/>
                  <a:sym typeface="Calibri"/>
                </a:rPr>
                <a:t>Serious</a:t>
              </a:r>
              <a:r>
                <a:rPr lang="en-US" sz="540" kern="0" spc="-42">
                  <a:solidFill>
                    <a:srgbClr val="000000"/>
                  </a:solidFill>
                  <a:latin typeface="Arial MT"/>
                  <a:ea typeface="Arial MT"/>
                  <a:cs typeface="Arial MT"/>
                  <a:sym typeface="Calibri"/>
                </a:rPr>
                <a:t> </a:t>
              </a:r>
              <a:r>
                <a:rPr lang="en-US" sz="540" kern="0">
                  <a:solidFill>
                    <a:srgbClr val="000000"/>
                  </a:solidFill>
                  <a:latin typeface="Arial MT"/>
                  <a:ea typeface="Arial MT"/>
                  <a:cs typeface="Arial MT"/>
                  <a:sym typeface="Calibri"/>
                </a:rPr>
                <a:t>illness</a:t>
              </a:r>
              <a:r>
                <a:rPr lang="en-US" sz="540" kern="0" spc="240">
                  <a:solidFill>
                    <a:srgbClr val="000000"/>
                  </a:solidFill>
                  <a:latin typeface="Arial MT"/>
                  <a:ea typeface="Arial MT"/>
                  <a:cs typeface="Arial MT"/>
                  <a:sym typeface="Calibri"/>
                </a:rPr>
                <a:t> </a:t>
              </a:r>
              <a:r>
                <a:rPr lang="en-US" sz="540" kern="0">
                  <a:solidFill>
                    <a:srgbClr val="000000"/>
                  </a:solidFill>
                  <a:latin typeface="Arial MT"/>
                  <a:ea typeface="Arial MT"/>
                  <a:cs typeface="Arial MT"/>
                  <a:sym typeface="Calibri"/>
                </a:rPr>
                <a:t>Married/</a:t>
              </a:r>
              <a:r>
                <a:rPr lang="en-US" sz="540" kern="0" spc="-12">
                  <a:solidFill>
                    <a:srgbClr val="000000"/>
                  </a:solidFill>
                  <a:latin typeface="Arial MT"/>
                  <a:ea typeface="Arial MT"/>
                  <a:cs typeface="Arial MT"/>
                  <a:sym typeface="Calibri"/>
                </a:rPr>
                <a:t> divorced</a:t>
              </a:r>
              <a:endParaRPr lang="en-CI" sz="1320" kern="0">
                <a:solidFill>
                  <a:srgbClr val="000000"/>
                </a:solidFill>
                <a:latin typeface="Arial MT"/>
                <a:ea typeface="Arial MT"/>
                <a:cs typeface="Arial MT"/>
                <a:sym typeface="Calibri"/>
              </a:endParaRPr>
            </a:p>
            <a:p>
              <a:pPr defTabSz="1097280" hangingPunct="0"/>
              <a:r>
                <a:rPr lang="en-US" sz="540" kern="0">
                  <a:solidFill>
                    <a:srgbClr val="000000"/>
                  </a:solidFill>
                  <a:latin typeface="Arial MT"/>
                  <a:ea typeface="Arial MT"/>
                  <a:cs typeface="Arial MT"/>
                  <a:sym typeface="Calibri"/>
                </a:rPr>
                <a:t>Moved</a:t>
              </a:r>
              <a:r>
                <a:rPr lang="en-US" sz="540" kern="0" spc="-6">
                  <a:solidFill>
                    <a:srgbClr val="000000"/>
                  </a:solidFill>
                  <a:latin typeface="Arial MT"/>
                  <a:ea typeface="Arial MT"/>
                  <a:cs typeface="Arial MT"/>
                  <a:sym typeface="Calibri"/>
                </a:rPr>
                <a:t> </a:t>
              </a:r>
              <a:r>
                <a:rPr lang="en-US" sz="540" kern="0">
                  <a:solidFill>
                    <a:srgbClr val="000000"/>
                  </a:solidFill>
                  <a:latin typeface="Arial MT"/>
                  <a:ea typeface="Arial MT"/>
                  <a:cs typeface="Arial MT"/>
                  <a:sym typeface="Calibri"/>
                </a:rPr>
                <a:t>to</a:t>
              </a:r>
              <a:r>
                <a:rPr lang="en-US" sz="540" kern="0" spc="-6">
                  <a:solidFill>
                    <a:srgbClr val="000000"/>
                  </a:solidFill>
                  <a:latin typeface="Arial MT"/>
                  <a:ea typeface="Arial MT"/>
                  <a:cs typeface="Arial MT"/>
                  <a:sym typeface="Calibri"/>
                </a:rPr>
                <a:t> </a:t>
              </a:r>
              <a:r>
                <a:rPr lang="en-US" sz="540" kern="0">
                  <a:solidFill>
                    <a:srgbClr val="000000"/>
                  </a:solidFill>
                  <a:latin typeface="Arial MT"/>
                  <a:ea typeface="Arial MT"/>
                  <a:cs typeface="Arial MT"/>
                  <a:sym typeface="Calibri"/>
                </a:rPr>
                <a:t>new</a:t>
              </a:r>
              <a:r>
                <a:rPr lang="en-US" sz="540" kern="0" spc="-6">
                  <a:solidFill>
                    <a:srgbClr val="000000"/>
                  </a:solidFill>
                  <a:latin typeface="Arial MT"/>
                  <a:ea typeface="Arial MT"/>
                  <a:cs typeface="Arial MT"/>
                  <a:sym typeface="Calibri"/>
                </a:rPr>
                <a:t> </a:t>
              </a:r>
              <a:r>
                <a:rPr lang="en-US" sz="540" kern="0" spc="-24">
                  <a:solidFill>
                    <a:srgbClr val="000000"/>
                  </a:solidFill>
                  <a:latin typeface="Arial MT"/>
                  <a:ea typeface="Arial MT"/>
                  <a:cs typeface="Arial MT"/>
                  <a:sym typeface="Calibri"/>
                </a:rPr>
                <a:t>town</a:t>
              </a:r>
              <a:endParaRPr lang="en-CI" sz="1320" kern="0">
                <a:solidFill>
                  <a:srgbClr val="000000"/>
                </a:solidFill>
                <a:latin typeface="Arial MT"/>
                <a:ea typeface="Arial MT"/>
                <a:cs typeface="Arial MT"/>
                <a:sym typeface="Calibri"/>
              </a:endParaRPr>
            </a:p>
          </p:txBody>
        </p:sp>
        <p:sp>
          <p:nvSpPr>
            <p:cNvPr id="80" name="Textbox 313">
              <a:extLst>
                <a:ext uri="{FF2B5EF4-FFF2-40B4-BE49-F238E27FC236}">
                  <a16:creationId xmlns:a16="http://schemas.microsoft.com/office/drawing/2014/main" id="{271099A1-1308-8D20-207C-54D35FA06B24}"/>
                </a:ext>
              </a:extLst>
            </p:cNvPr>
            <p:cNvSpPr txBox="1"/>
            <p:nvPr/>
          </p:nvSpPr>
          <p:spPr>
            <a:xfrm>
              <a:off x="333184" y="142008"/>
              <a:ext cx="4004310" cy="598805"/>
            </a:xfrm>
            <a:prstGeom prst="rect">
              <a:avLst/>
            </a:prstGeom>
          </p:spPr>
          <p:txBody>
            <a:bodyPr wrap="square" lIns="0" tIns="0" rIns="0" bIns="0" rtlCol="0">
              <a:noAutofit/>
            </a:bodyPr>
            <a:lstStyle/>
            <a:p>
              <a:pPr marL="395478" indent="-396240" defTabSz="1097280" hangingPunct="0">
                <a:lnSpc>
                  <a:spcPct val="105000"/>
                </a:lnSpc>
              </a:pPr>
              <a:r>
                <a:rPr lang="en-US" sz="2400" kern="0" dirty="0">
                  <a:solidFill>
                    <a:srgbClr val="000000"/>
                  </a:solidFill>
                  <a:latin typeface="Arial MT"/>
                  <a:ea typeface="Arial MT"/>
                  <a:cs typeface="Arial MT"/>
                  <a:sym typeface="Calibri"/>
                </a:rPr>
                <a:t>Life Events in the Year Leading Up to Decision to Stop Attending</a:t>
              </a:r>
              <a:endParaRPr lang="en-CI" sz="1320" kern="0" dirty="0">
                <a:solidFill>
                  <a:srgbClr val="000000"/>
                </a:solidFill>
                <a:latin typeface="Arial MT"/>
                <a:ea typeface="Arial MT"/>
                <a:cs typeface="Arial MT"/>
                <a:sym typeface="Calibri"/>
              </a:endParaRPr>
            </a:p>
          </p:txBody>
        </p:sp>
      </p:grpSp>
    </p:spTree>
    <p:extLst>
      <p:ext uri="{BB962C8B-B14F-4D97-AF65-F5344CB8AC3E}">
        <p14:creationId xmlns:p14="http://schemas.microsoft.com/office/powerpoint/2010/main" val="2164785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639" t="16531" r="20361" b="7020"/>
          <a:stretch/>
        </p:blipFill>
        <p:spPr>
          <a:xfrm>
            <a:off x="0" y="0"/>
            <a:ext cx="14630400" cy="8229600"/>
          </a:xfrm>
          <a:prstGeom prst="rect">
            <a:avLst/>
          </a:prstGeom>
        </p:spPr>
      </p:pic>
    </p:spTree>
    <p:extLst>
      <p:ext uri="{BB962C8B-B14F-4D97-AF65-F5344CB8AC3E}">
        <p14:creationId xmlns:p14="http://schemas.microsoft.com/office/powerpoint/2010/main" val="2859543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D2C68-EB0E-AD75-3B50-68F571381927}"/>
              </a:ext>
            </a:extLst>
          </p:cNvPr>
          <p:cNvPicPr>
            <a:picLocks noChangeAspect="1"/>
          </p:cNvPicPr>
          <p:nvPr/>
        </p:nvPicPr>
        <p:blipFill rotWithShape="1">
          <a:blip r:embed="rId2"/>
          <a:srcRect l="1687" t="6894" r="1607" b="6894"/>
          <a:stretch/>
        </p:blipFill>
        <p:spPr>
          <a:xfrm>
            <a:off x="0" y="0"/>
            <a:ext cx="14630400" cy="8229600"/>
          </a:xfrm>
          <a:prstGeom prst="rect">
            <a:avLst/>
          </a:prstGeom>
        </p:spPr>
      </p:pic>
    </p:spTree>
    <p:extLst>
      <p:ext uri="{BB962C8B-B14F-4D97-AF65-F5344CB8AC3E}">
        <p14:creationId xmlns:p14="http://schemas.microsoft.com/office/powerpoint/2010/main" val="2625877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F3F08-9170-E245-6A8E-8232757F4FD3}"/>
              </a:ext>
            </a:extLst>
          </p:cNvPr>
          <p:cNvSpPr>
            <a:spLocks noGrp="1"/>
          </p:cNvSpPr>
          <p:nvPr>
            <p:ph type="title"/>
          </p:nvPr>
        </p:nvSpPr>
        <p:spPr/>
        <p:txBody>
          <a:bodyPr>
            <a:normAutofit/>
          </a:bodyPr>
          <a:lstStyle/>
          <a:p>
            <a:pPr algn="ctr"/>
            <a:r>
              <a:rPr lang="en-US" dirty="0">
                <a:solidFill>
                  <a:srgbClr val="FF0000"/>
                </a:solidFill>
                <a:effectLst/>
                <a:latin typeface="Arial Rounded MT Bold" panose="020F0704030504030204" pitchFamily="34" charset="77"/>
                <a:ea typeface="Arial MT"/>
                <a:cs typeface="Arial MT"/>
              </a:rPr>
              <a:t>What Happened When They Stopped Attending Church</a:t>
            </a:r>
            <a:endParaRPr lang="en-CI" sz="10560" dirty="0">
              <a:solidFill>
                <a:srgbClr val="FF0000"/>
              </a:solidFill>
              <a:latin typeface="Arial Rounded MT Bold" panose="020F0704030504030204" pitchFamily="34" charset="77"/>
            </a:endParaRPr>
          </a:p>
        </p:txBody>
      </p:sp>
      <p:sp>
        <p:nvSpPr>
          <p:cNvPr id="3" name="Content Placeholder 2">
            <a:extLst>
              <a:ext uri="{FF2B5EF4-FFF2-40B4-BE49-F238E27FC236}">
                <a16:creationId xmlns:a16="http://schemas.microsoft.com/office/drawing/2014/main" id="{76177F96-284F-15A4-B0C7-45E057AD8B0F}"/>
              </a:ext>
            </a:extLst>
          </p:cNvPr>
          <p:cNvSpPr>
            <a:spLocks noGrp="1"/>
          </p:cNvSpPr>
          <p:nvPr>
            <p:ph idx="1"/>
          </p:nvPr>
        </p:nvSpPr>
        <p:spPr/>
        <p:txBody>
          <a:bodyPr>
            <a:normAutofit/>
          </a:bodyPr>
          <a:lstStyle/>
          <a:p>
            <a:r>
              <a:rPr lang="en-US" sz="4320" dirty="0">
                <a:latin typeface="Arial Rounded MT Bold" panose="020F0704030504030204" pitchFamily="34" charset="77"/>
                <a:ea typeface="Arial MT"/>
                <a:cs typeface="Arial MT"/>
              </a:rPr>
              <a:t>The </a:t>
            </a:r>
            <a:r>
              <a:rPr lang="en-US" sz="4320" dirty="0">
                <a:highlight>
                  <a:srgbClr val="FFFF00"/>
                </a:highlight>
                <a:latin typeface="Arial Rounded MT Bold" panose="020F0704030504030204" pitchFamily="34" charset="77"/>
                <a:ea typeface="Arial MT"/>
                <a:cs typeface="Arial MT"/>
              </a:rPr>
              <a:t>largest number </a:t>
            </a:r>
            <a:r>
              <a:rPr lang="en-US" sz="4320" dirty="0">
                <a:latin typeface="Arial Rounded MT Bold" panose="020F0704030504030204" pitchFamily="34" charset="77"/>
                <a:ea typeface="Arial MT"/>
                <a:cs typeface="Arial MT"/>
              </a:rPr>
              <a:t>of the inactive and former members interviewed stated that when they stopped going to church </a:t>
            </a:r>
            <a:r>
              <a:rPr lang="en-US" sz="4320" dirty="0">
                <a:highlight>
                  <a:srgbClr val="FFFF00"/>
                </a:highlight>
                <a:latin typeface="Arial Rounded MT Bold" panose="020F0704030504030204" pitchFamily="34" charset="77"/>
                <a:ea typeface="Arial MT"/>
                <a:cs typeface="Arial MT"/>
              </a:rPr>
              <a:t>no one from the church contacted them</a:t>
            </a:r>
            <a:r>
              <a:rPr lang="en-US" sz="4320" dirty="0">
                <a:latin typeface="Arial Rounded MT Bold" panose="020F0704030504030204" pitchFamily="34" charset="77"/>
                <a:ea typeface="Arial MT"/>
                <a:cs typeface="Arial MT"/>
              </a:rPr>
              <a:t>. Previous research in North America has reported that most church dropouts</a:t>
            </a:r>
            <a:r>
              <a:rPr lang="en-US" sz="4320" spc="-36" dirty="0">
                <a:latin typeface="Arial Rounded MT Bold" panose="020F0704030504030204" pitchFamily="34" charset="77"/>
                <a:ea typeface="Arial MT"/>
                <a:cs typeface="Arial MT"/>
              </a:rPr>
              <a:t> </a:t>
            </a:r>
            <a:r>
              <a:rPr lang="en-US" sz="4320" dirty="0">
                <a:latin typeface="Arial Rounded MT Bold" panose="020F0704030504030204" pitchFamily="34" charset="77"/>
                <a:ea typeface="Arial MT"/>
                <a:cs typeface="Arial MT"/>
              </a:rPr>
              <a:t>are</a:t>
            </a:r>
            <a:r>
              <a:rPr lang="en-US" sz="4320" spc="-36" dirty="0">
                <a:latin typeface="Arial Rounded MT Bold" panose="020F0704030504030204" pitchFamily="34" charset="77"/>
                <a:ea typeface="Arial MT"/>
                <a:cs typeface="Arial MT"/>
              </a:rPr>
              <a:t> </a:t>
            </a:r>
            <a:r>
              <a:rPr lang="en-US" sz="4320" dirty="0">
                <a:latin typeface="Arial Rounded MT Bold" panose="020F0704030504030204" pitchFamily="34" charset="77"/>
                <a:ea typeface="Arial MT"/>
                <a:cs typeface="Arial MT"/>
              </a:rPr>
              <a:t>uncontested.</a:t>
            </a:r>
            <a:r>
              <a:rPr lang="en-US" sz="4320" spc="-36" dirty="0">
                <a:latin typeface="Arial Rounded MT Bold" panose="020F0704030504030204" pitchFamily="34" charset="77"/>
                <a:ea typeface="Arial MT"/>
                <a:cs typeface="Arial MT"/>
              </a:rPr>
              <a:t> </a:t>
            </a:r>
            <a:r>
              <a:rPr lang="en-US" sz="4320" dirty="0">
                <a:latin typeface="Arial Rounded MT Bold" panose="020F0704030504030204" pitchFamily="34" charset="77"/>
                <a:ea typeface="Arial MT"/>
                <a:cs typeface="Arial MT"/>
              </a:rPr>
              <a:t>Pastors</a:t>
            </a:r>
            <a:r>
              <a:rPr lang="en-US" sz="4320" spc="-42" dirty="0">
                <a:latin typeface="Arial Rounded MT Bold" panose="020F0704030504030204" pitchFamily="34" charset="77"/>
                <a:ea typeface="Arial MT"/>
                <a:cs typeface="Arial MT"/>
              </a:rPr>
              <a:t> </a:t>
            </a:r>
            <a:r>
              <a:rPr lang="en-US" sz="4320" dirty="0">
                <a:latin typeface="Arial Rounded MT Bold" panose="020F0704030504030204" pitchFamily="34" charset="77"/>
                <a:ea typeface="Arial MT"/>
                <a:cs typeface="Arial MT"/>
              </a:rPr>
              <a:t>and</a:t>
            </a:r>
            <a:r>
              <a:rPr lang="en-US" sz="4320" spc="-42" dirty="0">
                <a:latin typeface="Arial Rounded MT Bold" panose="020F0704030504030204" pitchFamily="34" charset="77"/>
                <a:ea typeface="Arial MT"/>
                <a:cs typeface="Arial MT"/>
              </a:rPr>
              <a:t> </a:t>
            </a:r>
            <a:r>
              <a:rPr lang="en-US" sz="4320" dirty="0">
                <a:latin typeface="Arial Rounded MT Bold" panose="020F0704030504030204" pitchFamily="34" charset="77"/>
                <a:ea typeface="Arial MT"/>
                <a:cs typeface="Arial MT"/>
              </a:rPr>
              <a:t>congregations</a:t>
            </a:r>
            <a:r>
              <a:rPr lang="en-US" sz="4320" spc="-42" dirty="0">
                <a:latin typeface="Arial Rounded MT Bold" panose="020F0704030504030204" pitchFamily="34" charset="77"/>
                <a:ea typeface="Arial MT"/>
                <a:cs typeface="Arial MT"/>
              </a:rPr>
              <a:t> </a:t>
            </a:r>
            <a:r>
              <a:rPr lang="en-US" sz="4320" dirty="0">
                <a:latin typeface="Arial Rounded MT Bold" panose="020F0704030504030204" pitchFamily="34" charset="77"/>
                <a:ea typeface="Arial MT"/>
                <a:cs typeface="Arial MT"/>
              </a:rPr>
              <a:t>most</a:t>
            </a:r>
            <a:r>
              <a:rPr lang="en-US" sz="4320" spc="-30" dirty="0">
                <a:latin typeface="Arial Rounded MT Bold" panose="020F0704030504030204" pitchFamily="34" charset="77"/>
                <a:ea typeface="Arial MT"/>
                <a:cs typeface="Arial MT"/>
              </a:rPr>
              <a:t> </a:t>
            </a:r>
            <a:r>
              <a:rPr lang="en-US" sz="4320" dirty="0">
                <a:latin typeface="Arial Rounded MT Bold" panose="020F0704030504030204" pitchFamily="34" charset="77"/>
                <a:ea typeface="Arial MT"/>
                <a:cs typeface="Arial MT"/>
              </a:rPr>
              <a:t>often</a:t>
            </a:r>
            <a:r>
              <a:rPr lang="en-US" sz="4320" spc="-36" dirty="0">
                <a:latin typeface="Arial Rounded MT Bold" panose="020F0704030504030204" pitchFamily="34" charset="77"/>
                <a:ea typeface="Arial MT"/>
                <a:cs typeface="Arial MT"/>
              </a:rPr>
              <a:t> </a:t>
            </a:r>
            <a:r>
              <a:rPr lang="en-US" sz="4320" dirty="0">
                <a:latin typeface="Arial Rounded MT Bold" panose="020F0704030504030204" pitchFamily="34" charset="77"/>
                <a:ea typeface="Arial MT"/>
                <a:cs typeface="Arial MT"/>
              </a:rPr>
              <a:t>simply let</a:t>
            </a:r>
            <a:r>
              <a:rPr lang="en-US" sz="4320" spc="-36" dirty="0">
                <a:latin typeface="Arial Rounded MT Bold" panose="020F0704030504030204" pitchFamily="34" charset="77"/>
                <a:ea typeface="Arial MT"/>
                <a:cs typeface="Arial MT"/>
              </a:rPr>
              <a:t> </a:t>
            </a:r>
            <a:r>
              <a:rPr lang="en-US" sz="4320" dirty="0">
                <a:latin typeface="Arial Rounded MT Bold" panose="020F0704030504030204" pitchFamily="34" charset="77"/>
                <a:ea typeface="Arial MT"/>
                <a:cs typeface="Arial MT"/>
              </a:rPr>
              <a:t>the non-attending members slip away.</a:t>
            </a:r>
            <a:r>
              <a:rPr lang="en-CI" sz="5760" dirty="0">
                <a:latin typeface="Arial Rounded MT Bold" panose="020F0704030504030204" pitchFamily="34" charset="77"/>
              </a:rPr>
              <a:t> </a:t>
            </a:r>
          </a:p>
        </p:txBody>
      </p:sp>
    </p:spTree>
    <p:extLst>
      <p:ext uri="{BB962C8B-B14F-4D97-AF65-F5344CB8AC3E}">
        <p14:creationId xmlns:p14="http://schemas.microsoft.com/office/powerpoint/2010/main" val="2312235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4E7966-FC13-F601-663A-A33839D5C0DE}"/>
              </a:ext>
            </a:extLst>
          </p:cNvPr>
          <p:cNvPicPr>
            <a:picLocks noChangeAspect="1"/>
          </p:cNvPicPr>
          <p:nvPr/>
        </p:nvPicPr>
        <p:blipFill rotWithShape="1">
          <a:blip r:embed="rId2"/>
          <a:srcRect l="1922" t="6518" r="1607" b="6141"/>
          <a:stretch/>
        </p:blipFill>
        <p:spPr>
          <a:xfrm>
            <a:off x="0" y="1"/>
            <a:ext cx="14630400" cy="8278667"/>
          </a:xfrm>
          <a:prstGeom prst="rect">
            <a:avLst/>
          </a:prstGeom>
        </p:spPr>
      </p:pic>
    </p:spTree>
    <p:extLst>
      <p:ext uri="{BB962C8B-B14F-4D97-AF65-F5344CB8AC3E}">
        <p14:creationId xmlns:p14="http://schemas.microsoft.com/office/powerpoint/2010/main" val="3389748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A8076-7974-3EB6-7787-A8A223B1C483}"/>
              </a:ext>
            </a:extLst>
          </p:cNvPr>
          <p:cNvPicPr>
            <a:picLocks noChangeAspect="1"/>
          </p:cNvPicPr>
          <p:nvPr/>
        </p:nvPicPr>
        <p:blipFill rotWithShape="1">
          <a:blip r:embed="rId2"/>
          <a:srcRect l="1687" t="7647" r="1608" b="6517"/>
          <a:stretch/>
        </p:blipFill>
        <p:spPr>
          <a:xfrm>
            <a:off x="0" y="0"/>
            <a:ext cx="14630400" cy="8229600"/>
          </a:xfrm>
          <a:prstGeom prst="rect">
            <a:avLst/>
          </a:prstGeom>
        </p:spPr>
      </p:pic>
    </p:spTree>
    <p:extLst>
      <p:ext uri="{BB962C8B-B14F-4D97-AF65-F5344CB8AC3E}">
        <p14:creationId xmlns:p14="http://schemas.microsoft.com/office/powerpoint/2010/main" val="1859825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FE861-4320-C1D3-DD11-2C20503556B2}"/>
              </a:ext>
            </a:extLst>
          </p:cNvPr>
          <p:cNvPicPr>
            <a:picLocks noChangeAspect="1"/>
          </p:cNvPicPr>
          <p:nvPr/>
        </p:nvPicPr>
        <p:blipFill rotWithShape="1">
          <a:blip r:embed="rId3"/>
          <a:srcRect l="1922" t="6518" r="2078" b="6894"/>
          <a:stretch/>
        </p:blipFill>
        <p:spPr>
          <a:xfrm>
            <a:off x="0" y="0"/>
            <a:ext cx="14630400" cy="8247532"/>
          </a:xfrm>
          <a:prstGeom prst="rect">
            <a:avLst/>
          </a:prstGeom>
        </p:spPr>
      </p:pic>
    </p:spTree>
    <p:extLst>
      <p:ext uri="{BB962C8B-B14F-4D97-AF65-F5344CB8AC3E}">
        <p14:creationId xmlns:p14="http://schemas.microsoft.com/office/powerpoint/2010/main" val="645299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2219"/>
          </a:xfrm>
          <a:prstGeom prst="rect">
            <a:avLst/>
          </a:prstGeom>
        </p:spPr>
      </p:pic>
      <p:sp>
        <p:nvSpPr>
          <p:cNvPr id="3" name="Text 0"/>
          <p:cNvSpPr/>
          <p:nvPr/>
        </p:nvSpPr>
        <p:spPr>
          <a:xfrm>
            <a:off x="6275903" y="620316"/>
            <a:ext cx="7564993" cy="1339453"/>
          </a:xfrm>
          <a:prstGeom prst="rect">
            <a:avLst/>
          </a:prstGeom>
          <a:noFill/>
          <a:ln/>
        </p:spPr>
        <p:txBody>
          <a:bodyPr wrap="square" lIns="0" tIns="0" rIns="0" bIns="0" rtlCol="0" anchor="t"/>
          <a:lstStyle/>
          <a:p>
            <a:pPr marL="0" indent="0" algn="l">
              <a:lnSpc>
                <a:spcPts val="5250"/>
              </a:lnSpc>
              <a:buNone/>
            </a:pPr>
            <a:r>
              <a:rPr lang="en-US" sz="4200" b="1" dirty="0">
                <a:solidFill>
                  <a:srgbClr val="EDE2BD"/>
                </a:solidFill>
                <a:latin typeface="Anton Bold" pitchFamily="34" charset="0"/>
                <a:ea typeface="Anton Bold" pitchFamily="34" charset="-122"/>
                <a:cs typeface="Anton Bold" pitchFamily="34" charset="-120"/>
              </a:rPr>
              <a:t>Why Data Matters in Retention Planning</a:t>
            </a:r>
            <a:endParaRPr lang="en-US" sz="4200" dirty="0"/>
          </a:p>
        </p:txBody>
      </p:sp>
      <p:sp>
        <p:nvSpPr>
          <p:cNvPr id="4" name="Text 1"/>
          <p:cNvSpPr/>
          <p:nvPr/>
        </p:nvSpPr>
        <p:spPr>
          <a:xfrm>
            <a:off x="6597253" y="2602468"/>
            <a:ext cx="7243643" cy="4688086"/>
          </a:xfrm>
          <a:prstGeom prst="rect">
            <a:avLst/>
          </a:prstGeom>
          <a:noFill/>
          <a:ln/>
        </p:spPr>
        <p:txBody>
          <a:bodyPr wrap="square" lIns="0" tIns="0" rIns="0" bIns="0" rtlCol="0" anchor="t"/>
          <a:lstStyle/>
          <a:p>
            <a:pPr marL="0" indent="0" algn="l">
              <a:lnSpc>
                <a:spcPts val="5250"/>
              </a:lnSpc>
              <a:buNone/>
            </a:pPr>
            <a:r>
              <a:rPr lang="en-US" sz="4200" b="1" dirty="0">
                <a:solidFill>
                  <a:srgbClr val="F9D933"/>
                </a:solidFill>
                <a:latin typeface="Anton Bold" pitchFamily="34" charset="0"/>
                <a:ea typeface="Anton Bold" pitchFamily="34" charset="-122"/>
                <a:cs typeface="Anton Bold" pitchFamily="34" charset="-120"/>
              </a:rPr>
              <a:t>Jesus told the parable of the lost sheep (Luke 15:1–7), emphasizing that even one lost soul matters to heaven. The shepherd didn't guess—he counted and knew one was missing. That's data-driven pastoring.</a:t>
            </a:r>
            <a:endParaRPr lang="en-US" sz="4200" dirty="0"/>
          </a:p>
        </p:txBody>
      </p:sp>
      <p:sp>
        <p:nvSpPr>
          <p:cNvPr id="5" name="Shape 2"/>
          <p:cNvSpPr/>
          <p:nvPr/>
        </p:nvSpPr>
        <p:spPr>
          <a:xfrm>
            <a:off x="6275903" y="2281118"/>
            <a:ext cx="30480" cy="5330785"/>
          </a:xfrm>
          <a:prstGeom prst="rect">
            <a:avLst/>
          </a:prstGeom>
          <a:solidFill>
            <a:srgbClr val="E4D49F"/>
          </a:solidFill>
          <a:ln/>
        </p:spPr>
        <p:txBody>
          <a:bodyPr/>
          <a:lstStyle/>
          <a:p>
            <a:endParaRPr lang="en-CI"/>
          </a:p>
        </p:txBody>
      </p:sp>
      <p:pic>
        <p:nvPicPr>
          <p:cNvPr id="6" name="Image 1" descr="preencoded.png"/>
          <p:cNvPicPr>
            <a:picLocks noChangeAspect="1"/>
          </p:cNvPicPr>
          <p:nvPr/>
        </p:nvPicPr>
        <p:blipFill>
          <a:blip r:embed="rId4"/>
          <a:stretch>
            <a:fillRect/>
          </a:stretch>
        </p:blipFill>
        <p:spPr>
          <a:xfrm>
            <a:off x="13822680" y="228600"/>
            <a:ext cx="579120" cy="80712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247299"/>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EDE2BD"/>
                </a:solidFill>
                <a:latin typeface="Anton Bold" pitchFamily="34" charset="0"/>
                <a:ea typeface="Anton Bold" pitchFamily="34" charset="-122"/>
                <a:cs typeface="Anton Bold" pitchFamily="34" charset="-120"/>
              </a:rPr>
              <a:t>Ellen G. White Insight</a:t>
            </a:r>
            <a:endParaRPr lang="en-US" sz="4450" dirty="0"/>
          </a:p>
        </p:txBody>
      </p:sp>
      <p:pic>
        <p:nvPicPr>
          <p:cNvPr id="4" name="Image 1" descr="preencoded.png"/>
          <p:cNvPicPr>
            <a:picLocks noChangeAspect="1"/>
          </p:cNvPicPr>
          <p:nvPr/>
        </p:nvPicPr>
        <p:blipFill>
          <a:blip r:embed="rId4"/>
          <a:stretch>
            <a:fillRect/>
          </a:stretch>
        </p:blipFill>
        <p:spPr>
          <a:xfrm>
            <a:off x="6280190" y="2296239"/>
            <a:ext cx="566976" cy="566976"/>
          </a:xfrm>
          <a:prstGeom prst="rect">
            <a:avLst/>
          </a:prstGeom>
        </p:spPr>
      </p:pic>
      <p:sp>
        <p:nvSpPr>
          <p:cNvPr id="5" name="Text 1"/>
          <p:cNvSpPr/>
          <p:nvPr/>
        </p:nvSpPr>
        <p:spPr>
          <a:xfrm>
            <a:off x="6280190" y="3090029"/>
            <a:ext cx="2849285" cy="354330"/>
          </a:xfrm>
          <a:prstGeom prst="rect">
            <a:avLst/>
          </a:prstGeom>
          <a:noFill/>
          <a:ln/>
        </p:spPr>
        <p:txBody>
          <a:bodyPr wrap="none" lIns="0" tIns="0" rIns="0" bIns="0" rtlCol="0" anchor="t"/>
          <a:lstStyle/>
          <a:p>
            <a:pPr marL="0" indent="0" algn="l">
              <a:lnSpc>
                <a:spcPts val="2750"/>
              </a:lnSpc>
              <a:buNone/>
            </a:pPr>
            <a:r>
              <a:rPr lang="en-US" sz="2200" b="1" dirty="0">
                <a:solidFill>
                  <a:srgbClr val="F9D933"/>
                </a:solidFill>
                <a:latin typeface="Anton Bold" pitchFamily="34" charset="0"/>
                <a:ea typeface="Anton Bold" pitchFamily="34" charset="-122"/>
                <a:cs typeface="Anton Bold" pitchFamily="34" charset="-120"/>
              </a:rPr>
              <a:t>Stewards of Sacred Truth</a:t>
            </a:r>
            <a:endParaRPr lang="en-US" sz="2200" dirty="0"/>
          </a:p>
        </p:txBody>
      </p:sp>
      <p:sp>
        <p:nvSpPr>
          <p:cNvPr id="6" name="Text 2"/>
          <p:cNvSpPr/>
          <p:nvPr/>
        </p:nvSpPr>
        <p:spPr>
          <a:xfrm>
            <a:off x="6280190" y="3580448"/>
            <a:ext cx="7556421" cy="3401854"/>
          </a:xfrm>
          <a:prstGeom prst="rect">
            <a:avLst/>
          </a:prstGeom>
          <a:noFill/>
          <a:ln/>
        </p:spPr>
        <p:txBody>
          <a:bodyPr wrap="square" lIns="0" tIns="0" rIns="0" bIns="0" rtlCol="0" anchor="t"/>
          <a:lstStyle/>
          <a:p>
            <a:pPr marL="0" indent="0" algn="l">
              <a:lnSpc>
                <a:spcPts val="4450"/>
              </a:lnSpc>
              <a:buNone/>
            </a:pPr>
            <a:r>
              <a:rPr lang="en-US" sz="3550" b="1" dirty="0">
                <a:solidFill>
                  <a:srgbClr val="FFFFFF"/>
                </a:solidFill>
                <a:latin typeface="Anton Bold" pitchFamily="34" charset="0"/>
                <a:ea typeface="Anton Bold" pitchFamily="34" charset="-122"/>
                <a:cs typeface="Anton Bold" pitchFamily="34" charset="-120"/>
              </a:rPr>
              <a:t>"God has made His people stewards of sacred truth. He calls upon them to act with wisdom, to plan, to watch, to pray, and to work with painstaking effort to retain those who accept the truth." — Evangelism, p. 345</a:t>
            </a:r>
            <a:endParaRPr lang="en-US" sz="3550" dirty="0"/>
          </a:p>
        </p:txBody>
      </p:sp>
      <p:pic>
        <p:nvPicPr>
          <p:cNvPr id="7" name="Image 2" descr="preencoded.png"/>
          <p:cNvPicPr>
            <a:picLocks noChangeAspect="1"/>
          </p:cNvPicPr>
          <p:nvPr/>
        </p:nvPicPr>
        <p:blipFill>
          <a:blip r:embed="rId5"/>
          <a:stretch>
            <a:fillRect/>
          </a:stretch>
        </p:blipFill>
        <p:spPr>
          <a:xfrm>
            <a:off x="13822680" y="228600"/>
            <a:ext cx="579120" cy="80712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820817"/>
            <a:ext cx="3733086" cy="460772"/>
          </a:xfrm>
          <a:prstGeom prst="rect">
            <a:avLst/>
          </a:prstGeom>
          <a:noFill/>
          <a:ln/>
        </p:spPr>
        <p:txBody>
          <a:bodyPr wrap="none" lIns="0" tIns="0" rIns="0" bIns="0" rtlCol="0" anchor="t"/>
          <a:lstStyle/>
          <a:p>
            <a:pPr marL="0" indent="0" algn="l">
              <a:lnSpc>
                <a:spcPts val="3600"/>
              </a:lnSpc>
              <a:buNone/>
            </a:pPr>
            <a:r>
              <a:rPr lang="en-US" sz="2900" b="1" dirty="0">
                <a:solidFill>
                  <a:srgbClr val="EDE2BD"/>
                </a:solidFill>
                <a:latin typeface="Anton Bold" pitchFamily="34" charset="0"/>
                <a:ea typeface="Anton Bold" pitchFamily="34" charset="-122"/>
                <a:cs typeface="Anton Bold" pitchFamily="34" charset="-120"/>
              </a:rPr>
              <a:t>Strategic Benefits of Data</a:t>
            </a:r>
            <a:endParaRPr lang="en-US" sz="2900" dirty="0"/>
          </a:p>
        </p:txBody>
      </p:sp>
      <p:pic>
        <p:nvPicPr>
          <p:cNvPr id="3" name="Image 0" descr="preencoded.png"/>
          <p:cNvPicPr>
            <a:picLocks noChangeAspect="1"/>
          </p:cNvPicPr>
          <p:nvPr/>
        </p:nvPicPr>
        <p:blipFill>
          <a:blip r:embed="rId3"/>
          <a:stretch>
            <a:fillRect/>
          </a:stretch>
        </p:blipFill>
        <p:spPr>
          <a:xfrm>
            <a:off x="793790" y="1576388"/>
            <a:ext cx="737116" cy="1074301"/>
          </a:xfrm>
          <a:prstGeom prst="rect">
            <a:avLst/>
          </a:prstGeom>
        </p:spPr>
      </p:pic>
      <p:sp>
        <p:nvSpPr>
          <p:cNvPr id="4" name="Text 1"/>
          <p:cNvSpPr/>
          <p:nvPr/>
        </p:nvSpPr>
        <p:spPr>
          <a:xfrm>
            <a:off x="1752005" y="1723787"/>
            <a:ext cx="1842968" cy="230386"/>
          </a:xfrm>
          <a:prstGeom prst="rect">
            <a:avLst/>
          </a:prstGeom>
          <a:noFill/>
          <a:ln/>
        </p:spPr>
        <p:txBody>
          <a:bodyPr wrap="none" lIns="0" tIns="0" rIns="0" bIns="0" rtlCol="0" anchor="t"/>
          <a:lstStyle/>
          <a:p>
            <a:pPr marL="0" indent="0" algn="l">
              <a:lnSpc>
                <a:spcPts val="1800"/>
              </a:lnSpc>
              <a:buNone/>
            </a:pPr>
            <a:r>
              <a:rPr lang="en-US" sz="1450" b="1" dirty="0">
                <a:solidFill>
                  <a:srgbClr val="FFFFFF"/>
                </a:solidFill>
                <a:latin typeface="Anton Bold" pitchFamily="34" charset="0"/>
                <a:ea typeface="Anton Bold" pitchFamily="34" charset="-122"/>
                <a:cs typeface="Anton Bold" pitchFamily="34" charset="-120"/>
              </a:rPr>
              <a:t>Early Identification</a:t>
            </a:r>
            <a:endParaRPr lang="en-US" sz="1450" dirty="0"/>
          </a:p>
        </p:txBody>
      </p:sp>
      <p:sp>
        <p:nvSpPr>
          <p:cNvPr id="5" name="Text 2"/>
          <p:cNvSpPr/>
          <p:nvPr/>
        </p:nvSpPr>
        <p:spPr>
          <a:xfrm>
            <a:off x="1752005" y="2042517"/>
            <a:ext cx="5849064" cy="460772"/>
          </a:xfrm>
          <a:prstGeom prst="rect">
            <a:avLst/>
          </a:prstGeom>
          <a:noFill/>
          <a:ln/>
        </p:spPr>
        <p:txBody>
          <a:bodyPr wrap="none" lIns="0" tIns="0" rIns="0" bIns="0" rtlCol="0" anchor="t"/>
          <a:lstStyle/>
          <a:p>
            <a:pPr marL="0" indent="0" algn="l">
              <a:lnSpc>
                <a:spcPts val="3600"/>
              </a:lnSpc>
              <a:buNone/>
            </a:pPr>
            <a:r>
              <a:rPr lang="en-US" sz="2900" b="1" dirty="0">
                <a:solidFill>
                  <a:srgbClr val="F9D933"/>
                </a:solidFill>
                <a:latin typeface="Anton Bold" pitchFamily="34" charset="0"/>
                <a:ea typeface="Anton Bold" pitchFamily="34" charset="-122"/>
              </a:rPr>
              <a:t>Helps</a:t>
            </a:r>
            <a:r>
              <a:rPr lang="en-US" sz="2900" b="1" dirty="0">
                <a:solidFill>
                  <a:srgbClr val="F9D933"/>
                </a:solidFill>
                <a:latin typeface="Anton Bold" pitchFamily="34" charset="0"/>
                <a:ea typeface="Anton Bold" pitchFamily="34" charset="-122"/>
                <a:cs typeface="Anton Bold" pitchFamily="34" charset="-120"/>
              </a:rPr>
              <a:t> us identify at-risk members early</a:t>
            </a:r>
            <a:endParaRPr lang="en-US" sz="2900" dirty="0"/>
          </a:p>
        </p:txBody>
      </p:sp>
      <p:pic>
        <p:nvPicPr>
          <p:cNvPr id="6" name="Image 1" descr="preencoded.png"/>
          <p:cNvPicPr>
            <a:picLocks noChangeAspect="1"/>
          </p:cNvPicPr>
          <p:nvPr/>
        </p:nvPicPr>
        <p:blipFill>
          <a:blip r:embed="rId4"/>
          <a:stretch>
            <a:fillRect/>
          </a:stretch>
        </p:blipFill>
        <p:spPr>
          <a:xfrm>
            <a:off x="793790" y="2650688"/>
            <a:ext cx="737116" cy="1074301"/>
          </a:xfrm>
          <a:prstGeom prst="rect">
            <a:avLst/>
          </a:prstGeom>
        </p:spPr>
      </p:pic>
      <p:sp>
        <p:nvSpPr>
          <p:cNvPr id="7" name="Text 3"/>
          <p:cNvSpPr/>
          <p:nvPr/>
        </p:nvSpPr>
        <p:spPr>
          <a:xfrm>
            <a:off x="1752005" y="2798088"/>
            <a:ext cx="1925122" cy="230386"/>
          </a:xfrm>
          <a:prstGeom prst="rect">
            <a:avLst/>
          </a:prstGeom>
          <a:noFill/>
          <a:ln/>
        </p:spPr>
        <p:txBody>
          <a:bodyPr wrap="none" lIns="0" tIns="0" rIns="0" bIns="0" rtlCol="0" anchor="t"/>
          <a:lstStyle/>
          <a:p>
            <a:pPr marL="0" indent="0" algn="l">
              <a:lnSpc>
                <a:spcPts val="1800"/>
              </a:lnSpc>
              <a:buNone/>
            </a:pPr>
            <a:r>
              <a:rPr lang="en-US" sz="1450" b="1" dirty="0">
                <a:solidFill>
                  <a:srgbClr val="FFFFFF"/>
                </a:solidFill>
                <a:latin typeface="Anton Bold" pitchFamily="34" charset="0"/>
                <a:ea typeface="Anton Bold" pitchFamily="34" charset="-122"/>
                <a:cs typeface="Anton Bold" pitchFamily="34" charset="-120"/>
              </a:rPr>
              <a:t>Evidence-Based Decisions</a:t>
            </a:r>
            <a:endParaRPr lang="en-US" sz="1450" dirty="0"/>
          </a:p>
        </p:txBody>
      </p:sp>
      <p:sp>
        <p:nvSpPr>
          <p:cNvPr id="8" name="Text 4"/>
          <p:cNvSpPr/>
          <p:nvPr/>
        </p:nvSpPr>
        <p:spPr>
          <a:xfrm>
            <a:off x="1752005" y="3116818"/>
            <a:ext cx="9909572" cy="460772"/>
          </a:xfrm>
          <a:prstGeom prst="rect">
            <a:avLst/>
          </a:prstGeom>
          <a:noFill/>
          <a:ln/>
        </p:spPr>
        <p:txBody>
          <a:bodyPr wrap="none" lIns="0" tIns="0" rIns="0" bIns="0" rtlCol="0" anchor="t"/>
          <a:lstStyle/>
          <a:p>
            <a:pPr marL="0" indent="0" algn="l">
              <a:lnSpc>
                <a:spcPts val="3600"/>
              </a:lnSpc>
              <a:buNone/>
            </a:pPr>
            <a:r>
              <a:rPr lang="en-US" sz="2900" b="1" dirty="0">
                <a:solidFill>
                  <a:srgbClr val="F9D933"/>
                </a:solidFill>
                <a:latin typeface="Anton Bold" pitchFamily="34" charset="0"/>
                <a:ea typeface="Anton Bold" pitchFamily="34" charset="-122"/>
                <a:cs typeface="Anton Bold" pitchFamily="34" charset="-120"/>
              </a:rPr>
              <a:t>Enables evidence-based decision-making rather than assumptions</a:t>
            </a:r>
            <a:endParaRPr lang="en-US" sz="2900" dirty="0"/>
          </a:p>
        </p:txBody>
      </p:sp>
      <p:pic>
        <p:nvPicPr>
          <p:cNvPr id="9" name="Image 2" descr="preencoded.png"/>
          <p:cNvPicPr>
            <a:picLocks noChangeAspect="1"/>
          </p:cNvPicPr>
          <p:nvPr/>
        </p:nvPicPr>
        <p:blipFill>
          <a:blip r:embed="rId5"/>
          <a:stretch>
            <a:fillRect/>
          </a:stretch>
        </p:blipFill>
        <p:spPr>
          <a:xfrm>
            <a:off x="793790" y="3724989"/>
            <a:ext cx="737116" cy="1535073"/>
          </a:xfrm>
          <a:prstGeom prst="rect">
            <a:avLst/>
          </a:prstGeom>
        </p:spPr>
      </p:pic>
      <p:sp>
        <p:nvSpPr>
          <p:cNvPr id="10" name="Text 5"/>
          <p:cNvSpPr/>
          <p:nvPr/>
        </p:nvSpPr>
        <p:spPr>
          <a:xfrm>
            <a:off x="1752005" y="3872389"/>
            <a:ext cx="1842968" cy="230386"/>
          </a:xfrm>
          <a:prstGeom prst="rect">
            <a:avLst/>
          </a:prstGeom>
          <a:noFill/>
          <a:ln/>
        </p:spPr>
        <p:txBody>
          <a:bodyPr wrap="none" lIns="0" tIns="0" rIns="0" bIns="0" rtlCol="0" anchor="t"/>
          <a:lstStyle/>
          <a:p>
            <a:pPr marL="0" indent="0" algn="l">
              <a:lnSpc>
                <a:spcPts val="1800"/>
              </a:lnSpc>
              <a:buNone/>
            </a:pPr>
            <a:r>
              <a:rPr lang="en-US" sz="1450" b="1" dirty="0">
                <a:solidFill>
                  <a:srgbClr val="FFFFFF"/>
                </a:solidFill>
                <a:latin typeface="Anton Bold" pitchFamily="34" charset="0"/>
                <a:ea typeface="Anton Bold" pitchFamily="34" charset="-122"/>
                <a:cs typeface="Anton Bold" pitchFamily="34" charset="-120"/>
              </a:rPr>
              <a:t>Resource Allocation</a:t>
            </a:r>
            <a:endParaRPr lang="en-US" sz="1450" dirty="0"/>
          </a:p>
        </p:txBody>
      </p:sp>
      <p:sp>
        <p:nvSpPr>
          <p:cNvPr id="11" name="Text 6"/>
          <p:cNvSpPr/>
          <p:nvPr/>
        </p:nvSpPr>
        <p:spPr>
          <a:xfrm>
            <a:off x="1752005" y="4191119"/>
            <a:ext cx="12084606" cy="921544"/>
          </a:xfrm>
          <a:prstGeom prst="rect">
            <a:avLst/>
          </a:prstGeom>
          <a:noFill/>
          <a:ln/>
        </p:spPr>
        <p:txBody>
          <a:bodyPr wrap="square" lIns="0" tIns="0" rIns="0" bIns="0" rtlCol="0" anchor="t"/>
          <a:lstStyle/>
          <a:p>
            <a:pPr marL="0" indent="0" algn="l">
              <a:lnSpc>
                <a:spcPts val="3600"/>
              </a:lnSpc>
              <a:buNone/>
            </a:pPr>
            <a:r>
              <a:rPr lang="en-US" sz="2900" b="1" dirty="0">
                <a:solidFill>
                  <a:srgbClr val="F9D933"/>
                </a:solidFill>
                <a:latin typeface="Anton Bold" pitchFamily="34" charset="0"/>
                <a:ea typeface="Anton Bold" pitchFamily="34" charset="-122"/>
                <a:cs typeface="Anton Bold" pitchFamily="34" charset="-120"/>
              </a:rPr>
              <a:t>Guides the allocation of resources—time, personnel, budget—for maximum impact</a:t>
            </a:r>
            <a:endParaRPr lang="en-US" sz="2900" dirty="0"/>
          </a:p>
        </p:txBody>
      </p:sp>
      <p:pic>
        <p:nvPicPr>
          <p:cNvPr id="12" name="Image 3" descr="preencoded.png"/>
          <p:cNvPicPr>
            <a:picLocks noChangeAspect="1"/>
          </p:cNvPicPr>
          <p:nvPr/>
        </p:nvPicPr>
        <p:blipFill>
          <a:blip r:embed="rId6"/>
          <a:stretch>
            <a:fillRect/>
          </a:stretch>
        </p:blipFill>
        <p:spPr>
          <a:xfrm>
            <a:off x="793790" y="5260062"/>
            <a:ext cx="737116" cy="1074301"/>
          </a:xfrm>
          <a:prstGeom prst="rect">
            <a:avLst/>
          </a:prstGeom>
        </p:spPr>
      </p:pic>
      <p:sp>
        <p:nvSpPr>
          <p:cNvPr id="13" name="Text 7"/>
          <p:cNvSpPr/>
          <p:nvPr/>
        </p:nvSpPr>
        <p:spPr>
          <a:xfrm>
            <a:off x="1752005" y="5407462"/>
            <a:ext cx="1842968" cy="230386"/>
          </a:xfrm>
          <a:prstGeom prst="rect">
            <a:avLst/>
          </a:prstGeom>
          <a:noFill/>
          <a:ln/>
        </p:spPr>
        <p:txBody>
          <a:bodyPr wrap="none" lIns="0" tIns="0" rIns="0" bIns="0" rtlCol="0" anchor="t"/>
          <a:lstStyle/>
          <a:p>
            <a:pPr marL="0" indent="0" algn="l">
              <a:lnSpc>
                <a:spcPts val="1800"/>
              </a:lnSpc>
              <a:buNone/>
            </a:pPr>
            <a:r>
              <a:rPr lang="en-US" sz="1450" b="1" dirty="0">
                <a:solidFill>
                  <a:srgbClr val="FFFFFF"/>
                </a:solidFill>
                <a:latin typeface="Anton Bold" pitchFamily="34" charset="0"/>
                <a:ea typeface="Anton Bold" pitchFamily="34" charset="-122"/>
                <a:cs typeface="Anton Bold" pitchFamily="34" charset="-120"/>
              </a:rPr>
              <a:t>Customized Discipleship</a:t>
            </a:r>
            <a:endParaRPr lang="en-US" sz="1450" dirty="0"/>
          </a:p>
        </p:txBody>
      </p:sp>
      <p:sp>
        <p:nvSpPr>
          <p:cNvPr id="14" name="Text 8"/>
          <p:cNvSpPr/>
          <p:nvPr/>
        </p:nvSpPr>
        <p:spPr>
          <a:xfrm>
            <a:off x="1752005" y="5726192"/>
            <a:ext cx="6696908" cy="460772"/>
          </a:xfrm>
          <a:prstGeom prst="rect">
            <a:avLst/>
          </a:prstGeom>
          <a:noFill/>
          <a:ln/>
        </p:spPr>
        <p:txBody>
          <a:bodyPr wrap="none" lIns="0" tIns="0" rIns="0" bIns="0" rtlCol="0" anchor="t"/>
          <a:lstStyle/>
          <a:p>
            <a:pPr marL="0" indent="0" algn="l">
              <a:lnSpc>
                <a:spcPts val="3600"/>
              </a:lnSpc>
              <a:buNone/>
            </a:pPr>
            <a:r>
              <a:rPr lang="en-US" sz="2900" b="1" dirty="0">
                <a:solidFill>
                  <a:srgbClr val="F9D933"/>
                </a:solidFill>
                <a:latin typeface="Anton Bold" pitchFamily="34" charset="0"/>
                <a:ea typeface="Anton Bold" pitchFamily="34" charset="-122"/>
                <a:cs typeface="Anton Bold" pitchFamily="34" charset="-120"/>
              </a:rPr>
              <a:t>Allows for customized discipleship pathways</a:t>
            </a:r>
            <a:endParaRPr lang="en-US" sz="2900" dirty="0"/>
          </a:p>
        </p:txBody>
      </p:sp>
      <p:pic>
        <p:nvPicPr>
          <p:cNvPr id="15" name="Image 4" descr="preencoded.png"/>
          <p:cNvPicPr>
            <a:picLocks noChangeAspect="1"/>
          </p:cNvPicPr>
          <p:nvPr/>
        </p:nvPicPr>
        <p:blipFill>
          <a:blip r:embed="rId7"/>
          <a:stretch>
            <a:fillRect/>
          </a:stretch>
        </p:blipFill>
        <p:spPr>
          <a:xfrm>
            <a:off x="793790" y="6334363"/>
            <a:ext cx="737116" cy="1074301"/>
          </a:xfrm>
          <a:prstGeom prst="rect">
            <a:avLst/>
          </a:prstGeom>
        </p:spPr>
      </p:pic>
      <p:sp>
        <p:nvSpPr>
          <p:cNvPr id="16" name="Text 9"/>
          <p:cNvSpPr/>
          <p:nvPr/>
        </p:nvSpPr>
        <p:spPr>
          <a:xfrm>
            <a:off x="1752005" y="6481763"/>
            <a:ext cx="1842968" cy="230386"/>
          </a:xfrm>
          <a:prstGeom prst="rect">
            <a:avLst/>
          </a:prstGeom>
          <a:noFill/>
          <a:ln/>
        </p:spPr>
        <p:txBody>
          <a:bodyPr wrap="none" lIns="0" tIns="0" rIns="0" bIns="0" rtlCol="0" anchor="t"/>
          <a:lstStyle/>
          <a:p>
            <a:pPr marL="0" indent="0" algn="l">
              <a:lnSpc>
                <a:spcPts val="1800"/>
              </a:lnSpc>
              <a:buNone/>
            </a:pPr>
            <a:r>
              <a:rPr lang="en-US" sz="1450" b="1" dirty="0">
                <a:solidFill>
                  <a:srgbClr val="FFFFFF"/>
                </a:solidFill>
                <a:latin typeface="Anton Bold" pitchFamily="34" charset="0"/>
                <a:ea typeface="Anton Bold" pitchFamily="34" charset="-122"/>
                <a:cs typeface="Anton Bold" pitchFamily="34" charset="-120"/>
              </a:rPr>
              <a:t>Accountability</a:t>
            </a:r>
            <a:endParaRPr lang="en-US" sz="1450" dirty="0"/>
          </a:p>
        </p:txBody>
      </p:sp>
      <p:sp>
        <p:nvSpPr>
          <p:cNvPr id="17" name="Text 10"/>
          <p:cNvSpPr/>
          <p:nvPr/>
        </p:nvSpPr>
        <p:spPr>
          <a:xfrm>
            <a:off x="1752005" y="6800493"/>
            <a:ext cx="7738943" cy="460772"/>
          </a:xfrm>
          <a:prstGeom prst="rect">
            <a:avLst/>
          </a:prstGeom>
          <a:noFill/>
          <a:ln/>
        </p:spPr>
        <p:txBody>
          <a:bodyPr wrap="none" lIns="0" tIns="0" rIns="0" bIns="0" rtlCol="0" anchor="t"/>
          <a:lstStyle/>
          <a:p>
            <a:pPr marL="0" indent="0" algn="l">
              <a:lnSpc>
                <a:spcPts val="3600"/>
              </a:lnSpc>
              <a:buNone/>
            </a:pPr>
            <a:r>
              <a:rPr lang="en-US" sz="2900" b="1" dirty="0">
                <a:solidFill>
                  <a:srgbClr val="F9D933"/>
                </a:solidFill>
                <a:latin typeface="Anton Bold" pitchFamily="34" charset="0"/>
                <a:ea typeface="Anton Bold" pitchFamily="34" charset="-122"/>
                <a:cs typeface="Anton Bold" pitchFamily="34" charset="-120"/>
              </a:rPr>
              <a:t>Fosters accountability and continuous improvement</a:t>
            </a:r>
            <a:endParaRPr lang="en-US" sz="2900" dirty="0"/>
          </a:p>
        </p:txBody>
      </p:sp>
      <p:pic>
        <p:nvPicPr>
          <p:cNvPr id="18" name="Image 5" descr="preencoded.png"/>
          <p:cNvPicPr>
            <a:picLocks noChangeAspect="1"/>
          </p:cNvPicPr>
          <p:nvPr/>
        </p:nvPicPr>
        <p:blipFill>
          <a:blip r:embed="rId8"/>
          <a:stretch>
            <a:fillRect/>
          </a:stretch>
        </p:blipFill>
        <p:spPr>
          <a:xfrm>
            <a:off x="13822680" y="228600"/>
            <a:ext cx="579120" cy="80712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185743"/>
            <a:ext cx="8269010" cy="673418"/>
          </a:xfrm>
          <a:prstGeom prst="rect">
            <a:avLst/>
          </a:prstGeom>
          <a:noFill/>
          <a:ln/>
        </p:spPr>
        <p:txBody>
          <a:bodyPr wrap="none" lIns="0" tIns="0" rIns="0" bIns="0" rtlCol="0" anchor="t"/>
          <a:lstStyle/>
          <a:p>
            <a:pPr marL="0" indent="0" algn="l">
              <a:lnSpc>
                <a:spcPts val="5300"/>
              </a:lnSpc>
              <a:buNone/>
            </a:pPr>
            <a:r>
              <a:rPr lang="en-US" sz="4200" b="1" dirty="0">
                <a:solidFill>
                  <a:srgbClr val="EDE2BD"/>
                </a:solidFill>
                <a:latin typeface="Anton Bold" pitchFamily="34" charset="0"/>
                <a:ea typeface="Anton Bold" pitchFamily="34" charset="-122"/>
                <a:cs typeface="Anton Bold" pitchFamily="34" charset="-120"/>
              </a:rPr>
              <a:t>What Retention Data Should We Track?</a:t>
            </a:r>
            <a:endParaRPr lang="en-US" sz="4200" dirty="0"/>
          </a:p>
        </p:txBody>
      </p:sp>
      <p:sp>
        <p:nvSpPr>
          <p:cNvPr id="3" name="Text 1"/>
          <p:cNvSpPr/>
          <p:nvPr/>
        </p:nvSpPr>
        <p:spPr>
          <a:xfrm>
            <a:off x="793790" y="2397681"/>
            <a:ext cx="2693551" cy="336590"/>
          </a:xfrm>
          <a:prstGeom prst="rect">
            <a:avLst/>
          </a:prstGeom>
          <a:noFill/>
          <a:ln/>
        </p:spPr>
        <p:txBody>
          <a:bodyPr wrap="none" lIns="0" tIns="0" rIns="0" bIns="0" rtlCol="0" anchor="t"/>
          <a:lstStyle/>
          <a:p>
            <a:pPr marL="0" indent="0" algn="l">
              <a:lnSpc>
                <a:spcPts val="2650"/>
              </a:lnSpc>
              <a:buNone/>
            </a:pPr>
            <a:r>
              <a:rPr lang="en-US" sz="2100" b="1" dirty="0">
                <a:solidFill>
                  <a:srgbClr val="F9D933"/>
                </a:solidFill>
                <a:latin typeface="Anton Bold" pitchFamily="34" charset="0"/>
                <a:ea typeface="Anton Bold" pitchFamily="34" charset="-122"/>
                <a:cs typeface="Anton Bold" pitchFamily="34" charset="-120"/>
              </a:rPr>
              <a:t>Quantitative Metrics</a:t>
            </a:r>
            <a:endParaRPr lang="en-US" sz="2100" dirty="0"/>
          </a:p>
        </p:txBody>
      </p:sp>
      <p:sp>
        <p:nvSpPr>
          <p:cNvPr id="4" name="Text 2"/>
          <p:cNvSpPr/>
          <p:nvPr/>
        </p:nvSpPr>
        <p:spPr>
          <a:xfrm>
            <a:off x="793790" y="2949654"/>
            <a:ext cx="6258520" cy="1077516"/>
          </a:xfrm>
          <a:prstGeom prst="rect">
            <a:avLst/>
          </a:prstGeom>
          <a:noFill/>
          <a:ln/>
        </p:spPr>
        <p:txBody>
          <a:bodyPr wrap="square" lIns="0" tIns="0" rIns="0" bIns="0" rtlCol="0" anchor="t"/>
          <a:lstStyle/>
          <a:p>
            <a:pPr marL="0" indent="0" algn="l">
              <a:lnSpc>
                <a:spcPts val="4200"/>
              </a:lnSpc>
              <a:buNone/>
            </a:pPr>
            <a:r>
              <a:rPr lang="en-US" sz="3350" b="1" dirty="0">
                <a:solidFill>
                  <a:srgbClr val="F9D933"/>
                </a:solidFill>
                <a:latin typeface="Anton Bold" pitchFamily="34" charset="0"/>
                <a:ea typeface="Anton Bold" pitchFamily="34" charset="-122"/>
                <a:cs typeface="Anton Bold" pitchFamily="34" charset="-120"/>
              </a:rPr>
              <a:t>Baptism and membership growth rates</a:t>
            </a:r>
            <a:endParaRPr lang="en-US" sz="3350" dirty="0"/>
          </a:p>
        </p:txBody>
      </p:sp>
      <p:sp>
        <p:nvSpPr>
          <p:cNvPr id="5" name="Text 3"/>
          <p:cNvSpPr/>
          <p:nvPr/>
        </p:nvSpPr>
        <p:spPr>
          <a:xfrm>
            <a:off x="793790" y="4242554"/>
            <a:ext cx="6258520" cy="1077516"/>
          </a:xfrm>
          <a:prstGeom prst="rect">
            <a:avLst/>
          </a:prstGeom>
          <a:noFill/>
          <a:ln/>
        </p:spPr>
        <p:txBody>
          <a:bodyPr wrap="square" lIns="0" tIns="0" rIns="0" bIns="0" rtlCol="0" anchor="t"/>
          <a:lstStyle/>
          <a:p>
            <a:pPr marL="0" indent="0" algn="l">
              <a:lnSpc>
                <a:spcPts val="4200"/>
              </a:lnSpc>
              <a:buNone/>
            </a:pPr>
            <a:r>
              <a:rPr lang="en-US" sz="3350" b="1" dirty="0">
                <a:solidFill>
                  <a:srgbClr val="F9D933"/>
                </a:solidFill>
                <a:latin typeface="Anton Bold" pitchFamily="34" charset="0"/>
                <a:ea typeface="Anton Bold" pitchFamily="34" charset="-122"/>
                <a:cs typeface="Anton Bold" pitchFamily="34" charset="-120"/>
              </a:rPr>
              <a:t>Attendance trends (Sabbath School, Divine Service, Small Groups)</a:t>
            </a:r>
            <a:endParaRPr lang="en-US" sz="3350" dirty="0"/>
          </a:p>
        </p:txBody>
      </p:sp>
      <p:sp>
        <p:nvSpPr>
          <p:cNvPr id="6" name="Text 4"/>
          <p:cNvSpPr/>
          <p:nvPr/>
        </p:nvSpPr>
        <p:spPr>
          <a:xfrm>
            <a:off x="793790" y="5535454"/>
            <a:ext cx="4309705" cy="538758"/>
          </a:xfrm>
          <a:prstGeom prst="rect">
            <a:avLst/>
          </a:prstGeom>
          <a:noFill/>
          <a:ln/>
        </p:spPr>
        <p:txBody>
          <a:bodyPr wrap="none" lIns="0" tIns="0" rIns="0" bIns="0" rtlCol="0" anchor="t"/>
          <a:lstStyle/>
          <a:p>
            <a:pPr marL="0" indent="0" algn="l">
              <a:lnSpc>
                <a:spcPts val="4200"/>
              </a:lnSpc>
              <a:buNone/>
            </a:pPr>
            <a:r>
              <a:rPr lang="en-US" sz="3350" b="1" dirty="0">
                <a:solidFill>
                  <a:srgbClr val="F9D933"/>
                </a:solidFill>
                <a:latin typeface="Anton Bold" pitchFamily="34" charset="0"/>
                <a:ea typeface="Anton Bold" pitchFamily="34" charset="-122"/>
                <a:cs typeface="Anton Bold" pitchFamily="34" charset="-120"/>
              </a:rPr>
              <a:t>Transfer in/out rates</a:t>
            </a:r>
            <a:endParaRPr lang="en-US" sz="3350" dirty="0"/>
          </a:p>
        </p:txBody>
      </p:sp>
      <p:sp>
        <p:nvSpPr>
          <p:cNvPr id="7" name="Text 5"/>
          <p:cNvSpPr/>
          <p:nvPr/>
        </p:nvSpPr>
        <p:spPr>
          <a:xfrm>
            <a:off x="793790" y="6289596"/>
            <a:ext cx="6183511" cy="538758"/>
          </a:xfrm>
          <a:prstGeom prst="rect">
            <a:avLst/>
          </a:prstGeom>
          <a:noFill/>
          <a:ln/>
        </p:spPr>
        <p:txBody>
          <a:bodyPr wrap="none" lIns="0" tIns="0" rIns="0" bIns="0" rtlCol="0" anchor="t"/>
          <a:lstStyle/>
          <a:p>
            <a:pPr marL="0" indent="0" algn="l">
              <a:lnSpc>
                <a:spcPts val="4200"/>
              </a:lnSpc>
              <a:buNone/>
            </a:pPr>
            <a:r>
              <a:rPr lang="en-US" sz="3350" b="1" dirty="0">
                <a:solidFill>
                  <a:srgbClr val="F9D933"/>
                </a:solidFill>
                <a:latin typeface="Anton Bold" pitchFamily="34" charset="0"/>
                <a:ea typeface="Anton Bold" pitchFamily="34" charset="-122"/>
                <a:cs typeface="Anton Bold" pitchFamily="34" charset="-120"/>
              </a:rPr>
              <a:t>Dropout/missing member statistics</a:t>
            </a:r>
            <a:endParaRPr lang="en-US" sz="3350" dirty="0"/>
          </a:p>
        </p:txBody>
      </p:sp>
      <p:sp>
        <p:nvSpPr>
          <p:cNvPr id="8" name="Text 6"/>
          <p:cNvSpPr/>
          <p:nvPr/>
        </p:nvSpPr>
        <p:spPr>
          <a:xfrm>
            <a:off x="7585710" y="2397681"/>
            <a:ext cx="2693551" cy="336590"/>
          </a:xfrm>
          <a:prstGeom prst="rect">
            <a:avLst/>
          </a:prstGeom>
          <a:noFill/>
          <a:ln/>
        </p:spPr>
        <p:txBody>
          <a:bodyPr wrap="none" lIns="0" tIns="0" rIns="0" bIns="0" rtlCol="0" anchor="t"/>
          <a:lstStyle/>
          <a:p>
            <a:pPr marL="0" indent="0" algn="l">
              <a:lnSpc>
                <a:spcPts val="2650"/>
              </a:lnSpc>
              <a:buNone/>
            </a:pPr>
            <a:r>
              <a:rPr lang="en-US" sz="2100" b="1" dirty="0">
                <a:solidFill>
                  <a:srgbClr val="F9D933"/>
                </a:solidFill>
                <a:latin typeface="Anton Bold" pitchFamily="34" charset="0"/>
                <a:ea typeface="Anton Bold" pitchFamily="34" charset="-122"/>
                <a:cs typeface="Anton Bold" pitchFamily="34" charset="-120"/>
              </a:rPr>
              <a:t>Qualitative Metrics</a:t>
            </a:r>
            <a:endParaRPr lang="en-US" sz="2100" dirty="0"/>
          </a:p>
        </p:txBody>
      </p:sp>
      <p:sp>
        <p:nvSpPr>
          <p:cNvPr id="9" name="Text 7"/>
          <p:cNvSpPr/>
          <p:nvPr/>
        </p:nvSpPr>
        <p:spPr>
          <a:xfrm>
            <a:off x="7585710" y="2949654"/>
            <a:ext cx="5076825" cy="538758"/>
          </a:xfrm>
          <a:prstGeom prst="rect">
            <a:avLst/>
          </a:prstGeom>
          <a:noFill/>
          <a:ln/>
        </p:spPr>
        <p:txBody>
          <a:bodyPr wrap="none" lIns="0" tIns="0" rIns="0" bIns="0" rtlCol="0" anchor="t"/>
          <a:lstStyle/>
          <a:p>
            <a:pPr marL="0" indent="0" algn="l">
              <a:lnSpc>
                <a:spcPts val="4200"/>
              </a:lnSpc>
              <a:buNone/>
            </a:pPr>
            <a:r>
              <a:rPr lang="en-US" sz="3350" b="1" dirty="0">
                <a:solidFill>
                  <a:srgbClr val="EDE2BD"/>
                </a:solidFill>
                <a:latin typeface="Anton Bold" pitchFamily="34" charset="0"/>
                <a:ea typeface="Anton Bold" pitchFamily="34" charset="-122"/>
                <a:cs typeface="Anton Bold" pitchFamily="34" charset="-120"/>
              </a:rPr>
              <a:t>Member satisfaction surveys</a:t>
            </a:r>
            <a:endParaRPr lang="en-US" sz="3350" dirty="0"/>
          </a:p>
        </p:txBody>
      </p:sp>
      <p:sp>
        <p:nvSpPr>
          <p:cNvPr id="10" name="Text 8"/>
          <p:cNvSpPr/>
          <p:nvPr/>
        </p:nvSpPr>
        <p:spPr>
          <a:xfrm>
            <a:off x="7585710" y="3703796"/>
            <a:ext cx="5191958" cy="538758"/>
          </a:xfrm>
          <a:prstGeom prst="rect">
            <a:avLst/>
          </a:prstGeom>
          <a:noFill/>
          <a:ln/>
        </p:spPr>
        <p:txBody>
          <a:bodyPr wrap="none" lIns="0" tIns="0" rIns="0" bIns="0" rtlCol="0" anchor="t"/>
          <a:lstStyle/>
          <a:p>
            <a:pPr marL="0" indent="0" algn="l">
              <a:lnSpc>
                <a:spcPts val="4200"/>
              </a:lnSpc>
              <a:buNone/>
            </a:pPr>
            <a:r>
              <a:rPr lang="en-US" sz="3350" b="1" dirty="0">
                <a:solidFill>
                  <a:srgbClr val="EDE2BD"/>
                </a:solidFill>
                <a:latin typeface="Anton Bold" pitchFamily="34" charset="0"/>
                <a:ea typeface="Anton Bold" pitchFamily="34" charset="-122"/>
                <a:cs typeface="Anton Bold" pitchFamily="34" charset="-120"/>
              </a:rPr>
              <a:t>Spiritual growth assessments</a:t>
            </a:r>
            <a:endParaRPr lang="en-US" sz="3350" dirty="0"/>
          </a:p>
        </p:txBody>
      </p:sp>
      <p:sp>
        <p:nvSpPr>
          <p:cNvPr id="11" name="Text 9"/>
          <p:cNvSpPr/>
          <p:nvPr/>
        </p:nvSpPr>
        <p:spPr>
          <a:xfrm>
            <a:off x="7585710" y="4457938"/>
            <a:ext cx="6258520" cy="1077516"/>
          </a:xfrm>
          <a:prstGeom prst="rect">
            <a:avLst/>
          </a:prstGeom>
          <a:noFill/>
          <a:ln/>
        </p:spPr>
        <p:txBody>
          <a:bodyPr wrap="square" lIns="0" tIns="0" rIns="0" bIns="0" rtlCol="0" anchor="t"/>
          <a:lstStyle/>
          <a:p>
            <a:pPr marL="0" indent="0" algn="l">
              <a:lnSpc>
                <a:spcPts val="4200"/>
              </a:lnSpc>
              <a:buNone/>
            </a:pPr>
            <a:r>
              <a:rPr lang="en-US" sz="3350" b="1" dirty="0">
                <a:solidFill>
                  <a:srgbClr val="EDE2BD"/>
                </a:solidFill>
                <a:latin typeface="Anton Bold" pitchFamily="34" charset="0"/>
                <a:ea typeface="Anton Bold" pitchFamily="34" charset="-122"/>
                <a:cs typeface="Anton Bold" pitchFamily="34" charset="-120"/>
              </a:rPr>
              <a:t>Relationship strength and connectedness</a:t>
            </a:r>
            <a:endParaRPr lang="en-US" sz="3350" dirty="0"/>
          </a:p>
        </p:txBody>
      </p:sp>
      <p:sp>
        <p:nvSpPr>
          <p:cNvPr id="12" name="Text 10"/>
          <p:cNvSpPr/>
          <p:nvPr/>
        </p:nvSpPr>
        <p:spPr>
          <a:xfrm>
            <a:off x="7585710" y="5750838"/>
            <a:ext cx="6258520" cy="1077516"/>
          </a:xfrm>
          <a:prstGeom prst="rect">
            <a:avLst/>
          </a:prstGeom>
          <a:noFill/>
          <a:ln/>
        </p:spPr>
        <p:txBody>
          <a:bodyPr wrap="square" lIns="0" tIns="0" rIns="0" bIns="0" rtlCol="0" anchor="t"/>
          <a:lstStyle/>
          <a:p>
            <a:pPr marL="0" indent="0" algn="l">
              <a:lnSpc>
                <a:spcPts val="4200"/>
              </a:lnSpc>
              <a:buNone/>
            </a:pPr>
            <a:r>
              <a:rPr lang="en-US" sz="3350" b="1" dirty="0">
                <a:solidFill>
                  <a:srgbClr val="EDE2BD"/>
                </a:solidFill>
                <a:latin typeface="Anton Bold" pitchFamily="34" charset="0"/>
                <a:ea typeface="Anton Bold" pitchFamily="34" charset="-122"/>
                <a:cs typeface="Anton Bold" pitchFamily="34" charset="-120"/>
              </a:rPr>
              <a:t>Engagement in ministries and small groups</a:t>
            </a:r>
            <a:endParaRPr lang="en-US" sz="3350" dirty="0"/>
          </a:p>
        </p:txBody>
      </p:sp>
      <p:pic>
        <p:nvPicPr>
          <p:cNvPr id="13" name="Image 0" descr="preencoded.png"/>
          <p:cNvPicPr>
            <a:picLocks noChangeAspect="1"/>
          </p:cNvPicPr>
          <p:nvPr/>
        </p:nvPicPr>
        <p:blipFill>
          <a:blip r:embed="rId3"/>
          <a:stretch>
            <a:fillRect/>
          </a:stretch>
        </p:blipFill>
        <p:spPr>
          <a:xfrm>
            <a:off x="13822680" y="228600"/>
            <a:ext cx="579120" cy="8071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959287"/>
            <a:ext cx="6843951" cy="708779"/>
          </a:xfrm>
          <a:prstGeom prst="rect">
            <a:avLst/>
          </a:prstGeom>
          <a:noFill/>
          <a:ln/>
        </p:spPr>
        <p:txBody>
          <a:bodyPr wrap="none" lIns="0" tIns="0" rIns="0" bIns="0" rtlCol="0" anchor="t"/>
          <a:lstStyle/>
          <a:p>
            <a:pPr marL="0" indent="0" algn="l">
              <a:lnSpc>
                <a:spcPts val="5550"/>
              </a:lnSpc>
              <a:buNone/>
            </a:pPr>
            <a:r>
              <a:rPr lang="en-US" sz="4450" b="1" dirty="0">
                <a:solidFill>
                  <a:srgbClr val="EDE2BD"/>
                </a:solidFill>
                <a:latin typeface="Anton Bold" pitchFamily="34" charset="0"/>
                <a:ea typeface="Anton Bold" pitchFamily="34" charset="-122"/>
                <a:cs typeface="Anton Bold" pitchFamily="34" charset="-120"/>
              </a:rPr>
              <a:t>Building a Culture of Retention</a:t>
            </a:r>
            <a:endParaRPr lang="en-US" sz="4450" dirty="0"/>
          </a:p>
        </p:txBody>
      </p:sp>
      <p:sp>
        <p:nvSpPr>
          <p:cNvPr id="3" name="Text 1"/>
          <p:cNvSpPr/>
          <p:nvPr/>
        </p:nvSpPr>
        <p:spPr>
          <a:xfrm>
            <a:off x="1857256" y="2121694"/>
            <a:ext cx="2835235" cy="354330"/>
          </a:xfrm>
          <a:prstGeom prst="rect">
            <a:avLst/>
          </a:prstGeom>
          <a:noFill/>
          <a:ln/>
        </p:spPr>
        <p:txBody>
          <a:bodyPr wrap="none" lIns="0" tIns="0" rIns="0" bIns="0" rtlCol="0" anchor="t"/>
          <a:lstStyle/>
          <a:p>
            <a:pPr marL="0" indent="0" algn="r">
              <a:lnSpc>
                <a:spcPts val="2750"/>
              </a:lnSpc>
              <a:buNone/>
            </a:pPr>
            <a:r>
              <a:rPr lang="en-US" sz="2200" b="1" dirty="0">
                <a:solidFill>
                  <a:srgbClr val="FFFFFF"/>
                </a:solidFill>
                <a:latin typeface="Anton Bold" pitchFamily="34" charset="0"/>
                <a:ea typeface="Anton Bold" pitchFamily="34" charset="-122"/>
                <a:cs typeface="Anton Bold" pitchFamily="34" charset="-120"/>
              </a:rPr>
              <a:t>Collect</a:t>
            </a:r>
            <a:endParaRPr lang="en-US" sz="2200" dirty="0"/>
          </a:p>
        </p:txBody>
      </p:sp>
      <p:sp>
        <p:nvSpPr>
          <p:cNvPr id="4" name="Text 2"/>
          <p:cNvSpPr/>
          <p:nvPr/>
        </p:nvSpPr>
        <p:spPr>
          <a:xfrm>
            <a:off x="793790" y="2612112"/>
            <a:ext cx="3898702" cy="2126456"/>
          </a:xfrm>
          <a:prstGeom prst="rect">
            <a:avLst/>
          </a:prstGeom>
          <a:noFill/>
          <a:ln/>
        </p:spPr>
        <p:txBody>
          <a:bodyPr wrap="square" lIns="0" tIns="0" rIns="0" bIns="0" rtlCol="0" anchor="t"/>
          <a:lstStyle/>
          <a:p>
            <a:pPr marL="0" indent="0" algn="r">
              <a:lnSpc>
                <a:spcPts val="3300"/>
              </a:lnSpc>
              <a:buNone/>
            </a:pPr>
            <a:r>
              <a:rPr lang="en-US" sz="2650" b="1" dirty="0">
                <a:solidFill>
                  <a:srgbClr val="F9D933"/>
                </a:solidFill>
                <a:latin typeface="Anton Bold" pitchFamily="34" charset="0"/>
                <a:ea typeface="Anton Bold" pitchFamily="34" charset="-122"/>
                <a:cs typeface="Anton Bold" pitchFamily="34" charset="-120"/>
              </a:rPr>
              <a:t>Collect relevant member data consistently (via Nurture &amp; Retention Committees, ASTR tools, etc.</a:t>
            </a:r>
            <a:r>
              <a:rPr lang="en-US" sz="2650" b="1" dirty="0">
                <a:solidFill>
                  <a:srgbClr val="FFFFFF"/>
                </a:solidFill>
                <a:latin typeface="Anton Bold" pitchFamily="34" charset="0"/>
                <a:ea typeface="Anton Bold" pitchFamily="34" charset="-122"/>
                <a:cs typeface="Anton Bold" pitchFamily="34" charset="-120"/>
              </a:rPr>
              <a:t>)</a:t>
            </a:r>
            <a:endParaRPr lang="en-US" sz="2650" dirty="0"/>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226731" y="3176588"/>
            <a:ext cx="339328" cy="424220"/>
          </a:xfrm>
          <a:prstGeom prst="rect">
            <a:avLst/>
          </a:prstGeom>
        </p:spPr>
      </p:pic>
      <p:sp>
        <p:nvSpPr>
          <p:cNvPr id="7" name="Text 3"/>
          <p:cNvSpPr/>
          <p:nvPr/>
        </p:nvSpPr>
        <p:spPr>
          <a:xfrm>
            <a:off x="9937790" y="2759631"/>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FFFFFF"/>
                </a:solidFill>
                <a:latin typeface="Anton Bold" pitchFamily="34" charset="0"/>
                <a:ea typeface="Anton Bold" pitchFamily="34" charset="-122"/>
                <a:cs typeface="Anton Bold" pitchFamily="34" charset="-120"/>
              </a:rPr>
              <a:t>Analyze</a:t>
            </a:r>
            <a:endParaRPr lang="en-US" sz="2200" dirty="0"/>
          </a:p>
        </p:txBody>
      </p:sp>
      <p:sp>
        <p:nvSpPr>
          <p:cNvPr id="8" name="Text 4"/>
          <p:cNvSpPr/>
          <p:nvPr/>
        </p:nvSpPr>
        <p:spPr>
          <a:xfrm>
            <a:off x="9937790" y="3250049"/>
            <a:ext cx="3898821" cy="850583"/>
          </a:xfrm>
          <a:prstGeom prst="rect">
            <a:avLst/>
          </a:prstGeom>
          <a:noFill/>
          <a:ln/>
        </p:spPr>
        <p:txBody>
          <a:bodyPr wrap="square" lIns="0" tIns="0" rIns="0" bIns="0" rtlCol="0" anchor="t"/>
          <a:lstStyle/>
          <a:p>
            <a:pPr marL="0" indent="0" algn="l">
              <a:lnSpc>
                <a:spcPts val="3300"/>
              </a:lnSpc>
              <a:buNone/>
            </a:pPr>
            <a:r>
              <a:rPr lang="en-US" sz="2650" b="1" dirty="0">
                <a:solidFill>
                  <a:srgbClr val="F9D933"/>
                </a:solidFill>
                <a:latin typeface="Anton Bold" pitchFamily="34" charset="0"/>
                <a:ea typeface="Anton Bold" pitchFamily="34" charset="-122"/>
                <a:cs typeface="Anton Bold" pitchFamily="34" charset="-120"/>
              </a:rPr>
              <a:t>Analyze to find patterns and pain points</a:t>
            </a:r>
            <a:endParaRPr lang="en-US" sz="2650" dirty="0"/>
          </a:p>
        </p:txBody>
      </p:sp>
      <p:pic>
        <p:nvPicPr>
          <p:cNvPr id="9" name="Image 2" descr="preencoded.png"/>
          <p:cNvPicPr>
            <a:picLocks noChangeAspect="1"/>
          </p:cNvPicPr>
          <p:nvPr/>
        </p:nvPicPr>
        <p:blipFill>
          <a:blip r:embed="rId5"/>
          <a:stretch>
            <a:fillRect/>
          </a:stretch>
        </p:blipFill>
        <p:spPr>
          <a:xfrm>
            <a:off x="5032653" y="241351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452604" y="3565088"/>
            <a:ext cx="339328" cy="424220"/>
          </a:xfrm>
          <a:prstGeom prst="rect">
            <a:avLst/>
          </a:prstGeom>
        </p:spPr>
      </p:pic>
      <p:sp>
        <p:nvSpPr>
          <p:cNvPr id="11" name="Text 5"/>
          <p:cNvSpPr/>
          <p:nvPr/>
        </p:nvSpPr>
        <p:spPr>
          <a:xfrm>
            <a:off x="9937790" y="5078730"/>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FFFFFF"/>
                </a:solidFill>
                <a:latin typeface="Anton Bold" pitchFamily="34" charset="0"/>
                <a:ea typeface="Anton Bold" pitchFamily="34" charset="-122"/>
                <a:cs typeface="Anton Bold" pitchFamily="34" charset="-120"/>
              </a:rPr>
              <a:t>Act</a:t>
            </a:r>
            <a:endParaRPr lang="en-US" sz="2200" dirty="0"/>
          </a:p>
        </p:txBody>
      </p:sp>
      <p:sp>
        <p:nvSpPr>
          <p:cNvPr id="12" name="Text 6"/>
          <p:cNvSpPr/>
          <p:nvPr/>
        </p:nvSpPr>
        <p:spPr>
          <a:xfrm>
            <a:off x="9937790" y="5569148"/>
            <a:ext cx="3898821" cy="1701165"/>
          </a:xfrm>
          <a:prstGeom prst="rect">
            <a:avLst/>
          </a:prstGeom>
          <a:noFill/>
          <a:ln/>
        </p:spPr>
        <p:txBody>
          <a:bodyPr wrap="square" lIns="0" tIns="0" rIns="0" bIns="0" rtlCol="0" anchor="t"/>
          <a:lstStyle/>
          <a:p>
            <a:pPr marL="0" indent="0" algn="l">
              <a:lnSpc>
                <a:spcPts val="3300"/>
              </a:lnSpc>
              <a:buNone/>
            </a:pPr>
            <a:r>
              <a:rPr lang="en-US" sz="2650" b="1" dirty="0">
                <a:solidFill>
                  <a:srgbClr val="F9D933"/>
                </a:solidFill>
                <a:latin typeface="Anton Bold" pitchFamily="34" charset="0"/>
                <a:ea typeface="Anton Bold" pitchFamily="34" charset="-122"/>
                <a:cs typeface="Anton Bold" pitchFamily="34" charset="-120"/>
              </a:rPr>
              <a:t>Act through targeted interventions (home visits, mentoring, Bible classes, small groups)</a:t>
            </a:r>
            <a:endParaRPr lang="en-US" sz="2650" dirty="0"/>
          </a:p>
        </p:txBody>
      </p:sp>
      <p:pic>
        <p:nvPicPr>
          <p:cNvPr id="13" name="Image 4" descr="preencoded.png"/>
          <p:cNvPicPr>
            <a:picLocks noChangeAspect="1"/>
          </p:cNvPicPr>
          <p:nvPr/>
        </p:nvPicPr>
        <p:blipFill>
          <a:blip r:embed="rId7"/>
          <a:stretch>
            <a:fillRect/>
          </a:stretch>
        </p:blipFill>
        <p:spPr>
          <a:xfrm>
            <a:off x="5032653" y="2413516"/>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064103" y="5790962"/>
            <a:ext cx="339328" cy="424220"/>
          </a:xfrm>
          <a:prstGeom prst="rect">
            <a:avLst/>
          </a:prstGeom>
        </p:spPr>
      </p:pic>
      <p:sp>
        <p:nvSpPr>
          <p:cNvPr id="15" name="Text 7"/>
          <p:cNvSpPr/>
          <p:nvPr/>
        </p:nvSpPr>
        <p:spPr>
          <a:xfrm>
            <a:off x="1857256" y="5504021"/>
            <a:ext cx="2835235" cy="354330"/>
          </a:xfrm>
          <a:prstGeom prst="rect">
            <a:avLst/>
          </a:prstGeom>
          <a:noFill/>
          <a:ln/>
        </p:spPr>
        <p:txBody>
          <a:bodyPr wrap="none" lIns="0" tIns="0" rIns="0" bIns="0" rtlCol="0" anchor="t"/>
          <a:lstStyle/>
          <a:p>
            <a:pPr marL="0" indent="0" algn="r">
              <a:lnSpc>
                <a:spcPts val="2750"/>
              </a:lnSpc>
              <a:buNone/>
            </a:pPr>
            <a:r>
              <a:rPr lang="en-US" sz="2200" b="1" dirty="0">
                <a:solidFill>
                  <a:srgbClr val="FFFFFF"/>
                </a:solidFill>
                <a:latin typeface="Anton Bold" pitchFamily="34" charset="0"/>
                <a:ea typeface="Anton Bold" pitchFamily="34" charset="-122"/>
                <a:cs typeface="Anton Bold" pitchFamily="34" charset="-120"/>
              </a:rPr>
              <a:t>Evaluate</a:t>
            </a:r>
            <a:endParaRPr lang="en-US" sz="2200" dirty="0"/>
          </a:p>
        </p:txBody>
      </p:sp>
      <p:sp>
        <p:nvSpPr>
          <p:cNvPr id="16" name="Text 8"/>
          <p:cNvSpPr/>
          <p:nvPr/>
        </p:nvSpPr>
        <p:spPr>
          <a:xfrm>
            <a:off x="793790" y="5994440"/>
            <a:ext cx="3898702" cy="850583"/>
          </a:xfrm>
          <a:prstGeom prst="rect">
            <a:avLst/>
          </a:prstGeom>
          <a:noFill/>
          <a:ln/>
        </p:spPr>
        <p:txBody>
          <a:bodyPr wrap="square" lIns="0" tIns="0" rIns="0" bIns="0" rtlCol="0" anchor="t"/>
          <a:lstStyle/>
          <a:p>
            <a:pPr marL="0" indent="0" algn="r">
              <a:lnSpc>
                <a:spcPts val="3300"/>
              </a:lnSpc>
              <a:buNone/>
            </a:pPr>
            <a:r>
              <a:rPr lang="en-US" sz="2650" b="1" dirty="0">
                <a:solidFill>
                  <a:srgbClr val="F9D933"/>
                </a:solidFill>
                <a:latin typeface="Anton Bold" pitchFamily="34" charset="0"/>
                <a:ea typeface="Anton Bold" pitchFamily="34" charset="-122"/>
                <a:cs typeface="Anton Bold" pitchFamily="34" charset="-120"/>
              </a:rPr>
              <a:t>Evaluate the effectiveness and refine the plan</a:t>
            </a:r>
            <a:endParaRPr lang="en-US" sz="2650" dirty="0"/>
          </a:p>
        </p:txBody>
      </p:sp>
      <p:pic>
        <p:nvPicPr>
          <p:cNvPr id="17" name="Image 6" descr="preencoded.png"/>
          <p:cNvPicPr>
            <a:picLocks noChangeAspect="1"/>
          </p:cNvPicPr>
          <p:nvPr/>
        </p:nvPicPr>
        <p:blipFill>
          <a:blip r:embed="rId9"/>
          <a:stretch>
            <a:fillRect/>
          </a:stretch>
        </p:blipFill>
        <p:spPr>
          <a:xfrm>
            <a:off x="5032653" y="2413516"/>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5838230" y="5402461"/>
            <a:ext cx="339328" cy="424220"/>
          </a:xfrm>
          <a:prstGeom prst="rect">
            <a:avLst/>
          </a:prstGeom>
        </p:spPr>
      </p:pic>
      <p:pic>
        <p:nvPicPr>
          <p:cNvPr id="19" name="Image 8" descr="preencoded.png"/>
          <p:cNvPicPr>
            <a:picLocks noChangeAspect="1"/>
          </p:cNvPicPr>
          <p:nvPr/>
        </p:nvPicPr>
        <p:blipFill>
          <a:blip r:embed="rId11"/>
          <a:stretch>
            <a:fillRect/>
          </a:stretch>
        </p:blipFill>
        <p:spPr>
          <a:xfrm>
            <a:off x="13822680" y="228600"/>
            <a:ext cx="579120" cy="8071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32" t="16893" r="20565" b="6839"/>
          <a:stretch/>
        </p:blipFill>
        <p:spPr>
          <a:xfrm>
            <a:off x="1" y="-1"/>
            <a:ext cx="14583181" cy="8229601"/>
          </a:xfrm>
          <a:prstGeom prst="rect">
            <a:avLst/>
          </a:prstGeom>
        </p:spPr>
      </p:pic>
    </p:spTree>
    <p:extLst>
      <p:ext uri="{BB962C8B-B14F-4D97-AF65-F5344CB8AC3E}">
        <p14:creationId xmlns:p14="http://schemas.microsoft.com/office/powerpoint/2010/main" val="4178679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831890"/>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EDE2BD"/>
                </a:solidFill>
                <a:latin typeface="Anton Bold" pitchFamily="34" charset="0"/>
                <a:ea typeface="Anton Bold" pitchFamily="34" charset="-122"/>
                <a:cs typeface="Anton Bold" pitchFamily="34" charset="-120"/>
              </a:rPr>
              <a:t>Practical Examples</a:t>
            </a:r>
            <a:endParaRPr lang="en-US" sz="4450" dirty="0"/>
          </a:p>
        </p:txBody>
      </p:sp>
      <p:sp>
        <p:nvSpPr>
          <p:cNvPr id="3" name="Shape 1"/>
          <p:cNvSpPr/>
          <p:nvPr/>
        </p:nvSpPr>
        <p:spPr>
          <a:xfrm>
            <a:off x="793790" y="1994297"/>
            <a:ext cx="3260646" cy="2077998"/>
          </a:xfrm>
          <a:prstGeom prst="roundRect">
            <a:avLst>
              <a:gd name="adj" fmla="val 4585"/>
            </a:avLst>
          </a:prstGeom>
          <a:solidFill>
            <a:srgbClr val="64531C"/>
          </a:solidFill>
          <a:ln w="7620">
            <a:solidFill>
              <a:srgbClr val="7D6C35"/>
            </a:solidFill>
            <a:prstDash val="solid"/>
          </a:ln>
        </p:spPr>
        <p:txBody>
          <a:bodyPr/>
          <a:lstStyle/>
          <a:p>
            <a:endParaRPr lang="en-CI"/>
          </a:p>
        </p:txBody>
      </p:sp>
      <p:pic>
        <p:nvPicPr>
          <p:cNvPr id="4" name="Image 0" descr="preencoded.png"/>
          <p:cNvPicPr>
            <a:picLocks noChangeAspect="1"/>
          </p:cNvPicPr>
          <p:nvPr/>
        </p:nvPicPr>
        <p:blipFill>
          <a:blip r:embed="rId3"/>
          <a:stretch>
            <a:fillRect/>
          </a:stretch>
        </p:blipFill>
        <p:spPr>
          <a:xfrm>
            <a:off x="2264569" y="2833926"/>
            <a:ext cx="318968" cy="398621"/>
          </a:xfrm>
          <a:prstGeom prst="rect">
            <a:avLst/>
          </a:prstGeom>
        </p:spPr>
      </p:pic>
      <p:sp>
        <p:nvSpPr>
          <p:cNvPr id="5" name="Text 2"/>
          <p:cNvSpPr/>
          <p:nvPr/>
        </p:nvSpPr>
        <p:spPr>
          <a:xfrm>
            <a:off x="4281249" y="2221111"/>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FFFFFF"/>
                </a:solidFill>
                <a:latin typeface="Anton Bold" pitchFamily="34" charset="0"/>
                <a:ea typeface="Anton Bold" pitchFamily="34" charset="-122"/>
                <a:cs typeface="Anton Bold" pitchFamily="34" charset="-120"/>
              </a:rPr>
              <a:t>Discover the Problem</a:t>
            </a:r>
            <a:endParaRPr lang="en-US" sz="2200" dirty="0"/>
          </a:p>
        </p:txBody>
      </p:sp>
      <p:sp>
        <p:nvSpPr>
          <p:cNvPr id="6" name="Text 3"/>
          <p:cNvSpPr/>
          <p:nvPr/>
        </p:nvSpPr>
        <p:spPr>
          <a:xfrm>
            <a:off x="4281249" y="2711529"/>
            <a:ext cx="9328547" cy="1133951"/>
          </a:xfrm>
          <a:prstGeom prst="rect">
            <a:avLst/>
          </a:prstGeom>
          <a:noFill/>
          <a:ln/>
        </p:spPr>
        <p:txBody>
          <a:bodyPr wrap="square" lIns="0" tIns="0" rIns="0" bIns="0" rtlCol="0" anchor="t"/>
          <a:lstStyle/>
          <a:p>
            <a:pPr marL="0" indent="0" algn="l">
              <a:lnSpc>
                <a:spcPts val="4450"/>
              </a:lnSpc>
              <a:buNone/>
            </a:pPr>
            <a:r>
              <a:rPr lang="en-US" sz="3550" b="1" dirty="0">
                <a:solidFill>
                  <a:srgbClr val="F9D933"/>
                </a:solidFill>
                <a:latin typeface="Anton Bold" pitchFamily="34" charset="0"/>
                <a:ea typeface="Anton Bold" pitchFamily="34" charset="-122"/>
                <a:cs typeface="Anton Bold" pitchFamily="34" charset="-120"/>
              </a:rPr>
              <a:t>A mission might discover that 60% of dropouts occurred among youth aged 18–25.</a:t>
            </a:r>
            <a:endParaRPr lang="en-US" sz="3550" dirty="0"/>
          </a:p>
        </p:txBody>
      </p:sp>
      <p:sp>
        <p:nvSpPr>
          <p:cNvPr id="7" name="Shape 4"/>
          <p:cNvSpPr/>
          <p:nvPr/>
        </p:nvSpPr>
        <p:spPr>
          <a:xfrm>
            <a:off x="4167783" y="4057055"/>
            <a:ext cx="9555480" cy="15240"/>
          </a:xfrm>
          <a:prstGeom prst="roundRect">
            <a:avLst>
              <a:gd name="adj" fmla="val 625116"/>
            </a:avLst>
          </a:prstGeom>
          <a:solidFill>
            <a:srgbClr val="7D6C35"/>
          </a:solidFill>
          <a:ln/>
        </p:spPr>
        <p:txBody>
          <a:bodyPr/>
          <a:lstStyle/>
          <a:p>
            <a:endParaRPr lang="en-CI"/>
          </a:p>
        </p:txBody>
      </p:sp>
      <p:sp>
        <p:nvSpPr>
          <p:cNvPr id="8" name="Shape 5"/>
          <p:cNvSpPr/>
          <p:nvPr/>
        </p:nvSpPr>
        <p:spPr>
          <a:xfrm>
            <a:off x="793790" y="4185642"/>
            <a:ext cx="6521410" cy="3211949"/>
          </a:xfrm>
          <a:prstGeom prst="roundRect">
            <a:avLst>
              <a:gd name="adj" fmla="val 2966"/>
            </a:avLst>
          </a:prstGeom>
          <a:solidFill>
            <a:srgbClr val="64531C"/>
          </a:solidFill>
          <a:ln w="7620">
            <a:solidFill>
              <a:srgbClr val="7D6C35"/>
            </a:solidFill>
            <a:prstDash val="solid"/>
          </a:ln>
        </p:spPr>
        <p:txBody>
          <a:bodyPr/>
          <a:lstStyle/>
          <a:p>
            <a:endParaRPr lang="en-CI"/>
          </a:p>
        </p:txBody>
      </p:sp>
      <p:pic>
        <p:nvPicPr>
          <p:cNvPr id="9" name="Image 1" descr="preencoded.png"/>
          <p:cNvPicPr>
            <a:picLocks noChangeAspect="1"/>
          </p:cNvPicPr>
          <p:nvPr/>
        </p:nvPicPr>
        <p:blipFill>
          <a:blip r:embed="rId4"/>
          <a:stretch>
            <a:fillRect/>
          </a:stretch>
        </p:blipFill>
        <p:spPr>
          <a:xfrm>
            <a:off x="3895011" y="5592247"/>
            <a:ext cx="318968" cy="398621"/>
          </a:xfrm>
          <a:prstGeom prst="rect">
            <a:avLst/>
          </a:prstGeom>
        </p:spPr>
      </p:pic>
      <p:sp>
        <p:nvSpPr>
          <p:cNvPr id="10" name="Text 6"/>
          <p:cNvSpPr/>
          <p:nvPr/>
        </p:nvSpPr>
        <p:spPr>
          <a:xfrm>
            <a:off x="7542014" y="441245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FFFFFF"/>
                </a:solidFill>
                <a:latin typeface="Anton Bold" pitchFamily="34" charset="0"/>
                <a:ea typeface="Anton Bold" pitchFamily="34" charset="-122"/>
                <a:cs typeface="Anton Bold" pitchFamily="34" charset="-120"/>
              </a:rPr>
              <a:t>Develop Solutions</a:t>
            </a:r>
            <a:endParaRPr lang="en-US" sz="2200" dirty="0"/>
          </a:p>
        </p:txBody>
      </p:sp>
      <p:sp>
        <p:nvSpPr>
          <p:cNvPr id="11" name="Text 7"/>
          <p:cNvSpPr/>
          <p:nvPr/>
        </p:nvSpPr>
        <p:spPr>
          <a:xfrm>
            <a:off x="7542014" y="4902875"/>
            <a:ext cx="6067782" cy="2267903"/>
          </a:xfrm>
          <a:prstGeom prst="rect">
            <a:avLst/>
          </a:prstGeom>
          <a:noFill/>
          <a:ln/>
        </p:spPr>
        <p:txBody>
          <a:bodyPr wrap="square" lIns="0" tIns="0" rIns="0" bIns="0" rtlCol="0" anchor="t"/>
          <a:lstStyle/>
          <a:p>
            <a:pPr marL="0" indent="0" algn="l">
              <a:lnSpc>
                <a:spcPts val="4450"/>
              </a:lnSpc>
              <a:buNone/>
            </a:pPr>
            <a:r>
              <a:rPr lang="en-US" sz="3550" b="1" dirty="0">
                <a:solidFill>
                  <a:srgbClr val="FFFFFF"/>
                </a:solidFill>
                <a:latin typeface="Anton Bold" pitchFamily="34" charset="0"/>
                <a:ea typeface="Anton Bold" pitchFamily="34" charset="-122"/>
                <a:cs typeface="Anton Bold" pitchFamily="34" charset="-120"/>
              </a:rPr>
              <a:t>This data can inform a plan to develop youth mentorship programs, educational support, or small group discipleship.</a:t>
            </a:r>
            <a:endParaRPr lang="en-US" sz="3550" dirty="0"/>
          </a:p>
        </p:txBody>
      </p:sp>
      <p:pic>
        <p:nvPicPr>
          <p:cNvPr id="12" name="Image 2" descr="preencoded.png"/>
          <p:cNvPicPr>
            <a:picLocks noChangeAspect="1"/>
          </p:cNvPicPr>
          <p:nvPr/>
        </p:nvPicPr>
        <p:blipFill>
          <a:blip r:embed="rId5"/>
          <a:stretch>
            <a:fillRect/>
          </a:stretch>
        </p:blipFill>
        <p:spPr>
          <a:xfrm>
            <a:off x="13822680" y="228600"/>
            <a:ext cx="579120" cy="80712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0932" y="621387"/>
            <a:ext cx="6676311" cy="670917"/>
          </a:xfrm>
          <a:prstGeom prst="rect">
            <a:avLst/>
          </a:prstGeom>
          <a:noFill/>
          <a:ln/>
        </p:spPr>
        <p:txBody>
          <a:bodyPr wrap="none" lIns="0" tIns="0" rIns="0" bIns="0" rtlCol="0" anchor="t"/>
          <a:lstStyle/>
          <a:p>
            <a:pPr marL="0" indent="0" algn="l">
              <a:lnSpc>
                <a:spcPts val="5250"/>
              </a:lnSpc>
              <a:buNone/>
            </a:pPr>
            <a:r>
              <a:rPr lang="en-US" sz="4200" b="1" dirty="0">
                <a:solidFill>
                  <a:srgbClr val="EDE2BD"/>
                </a:solidFill>
                <a:latin typeface="Anton Bold" pitchFamily="34" charset="0"/>
                <a:ea typeface="Anton Bold" pitchFamily="34" charset="-122"/>
                <a:cs typeface="Anton Bold" pitchFamily="34" charset="-120"/>
              </a:rPr>
              <a:t>Practical Examples (Continued)</a:t>
            </a:r>
            <a:endParaRPr lang="en-US" sz="4200" dirty="0"/>
          </a:p>
        </p:txBody>
      </p:sp>
      <p:sp>
        <p:nvSpPr>
          <p:cNvPr id="4" name="Shape 1"/>
          <p:cNvSpPr/>
          <p:nvPr/>
        </p:nvSpPr>
        <p:spPr>
          <a:xfrm>
            <a:off x="790932" y="1614249"/>
            <a:ext cx="160973" cy="1738551"/>
          </a:xfrm>
          <a:prstGeom prst="roundRect">
            <a:avLst>
              <a:gd name="adj" fmla="val 56016"/>
            </a:avLst>
          </a:prstGeom>
          <a:solidFill>
            <a:srgbClr val="64531C"/>
          </a:solidFill>
          <a:ln w="7620">
            <a:solidFill>
              <a:srgbClr val="7D6C35"/>
            </a:solidFill>
            <a:prstDash val="solid"/>
          </a:ln>
        </p:spPr>
        <p:txBody>
          <a:bodyPr/>
          <a:lstStyle/>
          <a:p>
            <a:endParaRPr lang="en-CI"/>
          </a:p>
        </p:txBody>
      </p:sp>
      <p:sp>
        <p:nvSpPr>
          <p:cNvPr id="5" name="Text 2"/>
          <p:cNvSpPr/>
          <p:nvPr/>
        </p:nvSpPr>
        <p:spPr>
          <a:xfrm>
            <a:off x="1273850" y="1614249"/>
            <a:ext cx="4293751" cy="536615"/>
          </a:xfrm>
          <a:prstGeom prst="rect">
            <a:avLst/>
          </a:prstGeom>
          <a:noFill/>
          <a:ln/>
        </p:spPr>
        <p:txBody>
          <a:bodyPr wrap="none" lIns="0" tIns="0" rIns="0" bIns="0" rtlCol="0" anchor="t"/>
          <a:lstStyle/>
          <a:p>
            <a:pPr marL="0" indent="0" algn="l">
              <a:lnSpc>
                <a:spcPts val="4200"/>
              </a:lnSpc>
              <a:buNone/>
            </a:pPr>
            <a:r>
              <a:rPr lang="en-US" sz="3350" b="1" dirty="0">
                <a:solidFill>
                  <a:srgbClr val="FFFFFF"/>
                </a:solidFill>
                <a:latin typeface="Anton Bold" pitchFamily="34" charset="0"/>
                <a:ea typeface="Anton Bold" pitchFamily="34" charset="-122"/>
                <a:cs typeface="Anton Bold" pitchFamily="34" charset="-120"/>
              </a:rPr>
              <a:t>Identify Decline</a:t>
            </a:r>
            <a:endParaRPr lang="en-US" sz="3350" dirty="0"/>
          </a:p>
        </p:txBody>
      </p:sp>
      <p:sp>
        <p:nvSpPr>
          <p:cNvPr id="6" name="Text 3"/>
          <p:cNvSpPr/>
          <p:nvPr/>
        </p:nvSpPr>
        <p:spPr>
          <a:xfrm>
            <a:off x="1273850" y="2279571"/>
            <a:ext cx="7079218" cy="1073229"/>
          </a:xfrm>
          <a:prstGeom prst="rect">
            <a:avLst/>
          </a:prstGeom>
          <a:noFill/>
          <a:ln/>
        </p:spPr>
        <p:txBody>
          <a:bodyPr wrap="square" lIns="0" tIns="0" rIns="0" bIns="0" rtlCol="0" anchor="t"/>
          <a:lstStyle/>
          <a:p>
            <a:pPr marL="0" indent="0" algn="l">
              <a:lnSpc>
                <a:spcPts val="4200"/>
              </a:lnSpc>
              <a:buNone/>
            </a:pPr>
            <a:r>
              <a:rPr lang="en-US" sz="3350" b="1" dirty="0">
                <a:solidFill>
                  <a:srgbClr val="F9D933"/>
                </a:solidFill>
                <a:latin typeface="Anton Bold" pitchFamily="34" charset="0"/>
                <a:ea typeface="Anton Bold" pitchFamily="34" charset="-122"/>
                <a:cs typeface="Anton Bold" pitchFamily="34" charset="-120"/>
              </a:rPr>
              <a:t>A local church sees declining Sabbath School attendance.</a:t>
            </a:r>
            <a:endParaRPr lang="en-US" sz="3350" dirty="0"/>
          </a:p>
        </p:txBody>
      </p:sp>
      <p:sp>
        <p:nvSpPr>
          <p:cNvPr id="7" name="Shape 4"/>
          <p:cNvSpPr/>
          <p:nvPr/>
        </p:nvSpPr>
        <p:spPr>
          <a:xfrm>
            <a:off x="1112877" y="3567470"/>
            <a:ext cx="160973" cy="2073950"/>
          </a:xfrm>
          <a:prstGeom prst="roundRect">
            <a:avLst>
              <a:gd name="adj" fmla="val 56016"/>
            </a:avLst>
          </a:prstGeom>
          <a:solidFill>
            <a:srgbClr val="64531C"/>
          </a:solidFill>
          <a:ln w="7620">
            <a:solidFill>
              <a:srgbClr val="7D6C35"/>
            </a:solidFill>
            <a:prstDash val="solid"/>
          </a:ln>
        </p:spPr>
        <p:txBody>
          <a:bodyPr/>
          <a:lstStyle/>
          <a:p>
            <a:endParaRPr lang="en-CI"/>
          </a:p>
        </p:txBody>
      </p:sp>
      <p:sp>
        <p:nvSpPr>
          <p:cNvPr id="8" name="Text 5"/>
          <p:cNvSpPr/>
          <p:nvPr/>
        </p:nvSpPr>
        <p:spPr>
          <a:xfrm>
            <a:off x="1595795" y="3567470"/>
            <a:ext cx="2683550" cy="335399"/>
          </a:xfrm>
          <a:prstGeom prst="rect">
            <a:avLst/>
          </a:prstGeom>
          <a:noFill/>
          <a:ln/>
        </p:spPr>
        <p:txBody>
          <a:bodyPr wrap="none" lIns="0" tIns="0" rIns="0" bIns="0" rtlCol="0" anchor="t"/>
          <a:lstStyle/>
          <a:p>
            <a:pPr marL="0" indent="0" algn="l">
              <a:lnSpc>
                <a:spcPts val="2600"/>
              </a:lnSpc>
              <a:buNone/>
            </a:pPr>
            <a:r>
              <a:rPr lang="en-US" sz="2100" b="1" dirty="0">
                <a:solidFill>
                  <a:srgbClr val="FFFFFF"/>
                </a:solidFill>
                <a:latin typeface="Anton Bold" pitchFamily="34" charset="0"/>
                <a:ea typeface="Anton Bold" pitchFamily="34" charset="-122"/>
                <a:cs typeface="Anton Bold" pitchFamily="34" charset="-120"/>
              </a:rPr>
              <a:t>Gather Feedback</a:t>
            </a:r>
            <a:endParaRPr lang="en-US" sz="2100" dirty="0"/>
          </a:p>
        </p:txBody>
      </p:sp>
      <p:sp>
        <p:nvSpPr>
          <p:cNvPr id="9" name="Text 6"/>
          <p:cNvSpPr/>
          <p:nvPr/>
        </p:nvSpPr>
        <p:spPr>
          <a:xfrm>
            <a:off x="1595795" y="4031575"/>
            <a:ext cx="6757273" cy="1609844"/>
          </a:xfrm>
          <a:prstGeom prst="rect">
            <a:avLst/>
          </a:prstGeom>
          <a:noFill/>
          <a:ln/>
        </p:spPr>
        <p:txBody>
          <a:bodyPr wrap="square" lIns="0" tIns="0" rIns="0" bIns="0" rtlCol="0" anchor="t"/>
          <a:lstStyle/>
          <a:p>
            <a:pPr marL="0" indent="0" algn="l">
              <a:lnSpc>
                <a:spcPts val="4200"/>
              </a:lnSpc>
              <a:buNone/>
            </a:pPr>
            <a:r>
              <a:rPr lang="en-US" sz="3350" b="1" dirty="0">
                <a:solidFill>
                  <a:srgbClr val="F9D933"/>
                </a:solidFill>
                <a:latin typeface="Anton Bold" pitchFamily="34" charset="0"/>
                <a:ea typeface="Anton Bold" pitchFamily="34" charset="-122"/>
                <a:cs typeface="Anton Bold" pitchFamily="34" charset="-120"/>
              </a:rPr>
              <a:t>Targeted interviews and tracking help discover that people feel the classes are not engaging.</a:t>
            </a:r>
            <a:endParaRPr lang="en-US" sz="3350" dirty="0"/>
          </a:p>
        </p:txBody>
      </p:sp>
      <p:sp>
        <p:nvSpPr>
          <p:cNvPr id="10" name="Shape 7"/>
          <p:cNvSpPr/>
          <p:nvPr/>
        </p:nvSpPr>
        <p:spPr>
          <a:xfrm>
            <a:off x="1434941" y="5856089"/>
            <a:ext cx="160973" cy="1537335"/>
          </a:xfrm>
          <a:prstGeom prst="roundRect">
            <a:avLst>
              <a:gd name="adj" fmla="val 56016"/>
            </a:avLst>
          </a:prstGeom>
          <a:solidFill>
            <a:srgbClr val="64531C"/>
          </a:solidFill>
          <a:ln w="7620">
            <a:solidFill>
              <a:srgbClr val="7D6C35"/>
            </a:solidFill>
            <a:prstDash val="solid"/>
          </a:ln>
        </p:spPr>
        <p:txBody>
          <a:bodyPr/>
          <a:lstStyle/>
          <a:p>
            <a:endParaRPr lang="en-CI"/>
          </a:p>
        </p:txBody>
      </p:sp>
      <p:sp>
        <p:nvSpPr>
          <p:cNvPr id="11" name="Text 8"/>
          <p:cNvSpPr/>
          <p:nvPr/>
        </p:nvSpPr>
        <p:spPr>
          <a:xfrm>
            <a:off x="1917859" y="5856089"/>
            <a:ext cx="2683550" cy="335399"/>
          </a:xfrm>
          <a:prstGeom prst="rect">
            <a:avLst/>
          </a:prstGeom>
          <a:noFill/>
          <a:ln/>
        </p:spPr>
        <p:txBody>
          <a:bodyPr wrap="none" lIns="0" tIns="0" rIns="0" bIns="0" rtlCol="0" anchor="t"/>
          <a:lstStyle/>
          <a:p>
            <a:pPr marL="0" indent="0" algn="l">
              <a:lnSpc>
                <a:spcPts val="2600"/>
              </a:lnSpc>
              <a:buNone/>
            </a:pPr>
            <a:r>
              <a:rPr lang="en-US" sz="2100" b="1" dirty="0">
                <a:solidFill>
                  <a:srgbClr val="FFFFFF"/>
                </a:solidFill>
                <a:latin typeface="Anton Bold" pitchFamily="34" charset="0"/>
                <a:ea typeface="Anton Bold" pitchFamily="34" charset="-122"/>
                <a:cs typeface="Anton Bold" pitchFamily="34" charset="-120"/>
              </a:rPr>
              <a:t>Implement Change</a:t>
            </a:r>
            <a:endParaRPr lang="en-US" sz="2100" dirty="0"/>
          </a:p>
        </p:txBody>
      </p:sp>
      <p:sp>
        <p:nvSpPr>
          <p:cNvPr id="12" name="Text 9"/>
          <p:cNvSpPr/>
          <p:nvPr/>
        </p:nvSpPr>
        <p:spPr>
          <a:xfrm>
            <a:off x="1917859" y="6320195"/>
            <a:ext cx="6435209" cy="1073229"/>
          </a:xfrm>
          <a:prstGeom prst="rect">
            <a:avLst/>
          </a:prstGeom>
          <a:noFill/>
          <a:ln/>
        </p:spPr>
        <p:txBody>
          <a:bodyPr wrap="square" lIns="0" tIns="0" rIns="0" bIns="0" rtlCol="0" anchor="t"/>
          <a:lstStyle/>
          <a:p>
            <a:pPr marL="0" indent="0" algn="l">
              <a:lnSpc>
                <a:spcPts val="4200"/>
              </a:lnSpc>
              <a:buNone/>
            </a:pPr>
            <a:r>
              <a:rPr lang="en-US" sz="3350" b="1" dirty="0">
                <a:solidFill>
                  <a:srgbClr val="F9D933"/>
                </a:solidFill>
                <a:latin typeface="Anton Bold" pitchFamily="34" charset="0"/>
                <a:ea typeface="Anton Bold" pitchFamily="34" charset="-122"/>
                <a:cs typeface="Anton Bold" pitchFamily="34" charset="-120"/>
              </a:rPr>
              <a:t>Reforms are made based on the feedback.</a:t>
            </a:r>
            <a:endParaRPr lang="en-US" sz="335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84384" y="844391"/>
            <a:ext cx="3907869" cy="455176"/>
          </a:xfrm>
          <a:prstGeom prst="rect">
            <a:avLst/>
          </a:prstGeom>
          <a:noFill/>
          <a:ln/>
        </p:spPr>
        <p:txBody>
          <a:bodyPr wrap="none" lIns="0" tIns="0" rIns="0" bIns="0" rtlCol="0" anchor="t"/>
          <a:lstStyle/>
          <a:p>
            <a:pPr marL="0" indent="0" algn="l">
              <a:lnSpc>
                <a:spcPts val="3550"/>
              </a:lnSpc>
              <a:buNone/>
            </a:pPr>
            <a:r>
              <a:rPr lang="en-US" sz="2850" b="1" dirty="0">
                <a:solidFill>
                  <a:srgbClr val="EDE2BD"/>
                </a:solidFill>
                <a:latin typeface="Anton Bold" pitchFamily="34" charset="0"/>
                <a:ea typeface="Anton Bold" pitchFamily="34" charset="-122"/>
                <a:cs typeface="Anton Bold" pitchFamily="34" charset="-120"/>
              </a:rPr>
              <a:t>A Call to Action for Leaders</a:t>
            </a:r>
            <a:endParaRPr lang="en-US" sz="2850" dirty="0"/>
          </a:p>
        </p:txBody>
      </p:sp>
      <p:sp>
        <p:nvSpPr>
          <p:cNvPr id="4" name="Shape 1"/>
          <p:cNvSpPr/>
          <p:nvPr/>
        </p:nvSpPr>
        <p:spPr>
          <a:xfrm>
            <a:off x="784384" y="1518047"/>
            <a:ext cx="327779" cy="327779"/>
          </a:xfrm>
          <a:prstGeom prst="roundRect">
            <a:avLst>
              <a:gd name="adj" fmla="val 18667"/>
            </a:avLst>
          </a:prstGeom>
          <a:solidFill>
            <a:srgbClr val="64531C"/>
          </a:solidFill>
          <a:ln w="7620">
            <a:solidFill>
              <a:srgbClr val="7D6C35"/>
            </a:solidFill>
            <a:prstDash val="solid"/>
          </a:ln>
        </p:spPr>
        <p:txBody>
          <a:bodyPr/>
          <a:lstStyle/>
          <a:p>
            <a:endParaRPr lang="en-CI"/>
          </a:p>
        </p:txBody>
      </p:sp>
      <p:pic>
        <p:nvPicPr>
          <p:cNvPr id="5" name="Image 1" descr="preencoded.png"/>
          <p:cNvPicPr>
            <a:picLocks noChangeAspect="1"/>
          </p:cNvPicPr>
          <p:nvPr/>
        </p:nvPicPr>
        <p:blipFill>
          <a:blip r:embed="rId4"/>
          <a:stretch>
            <a:fillRect/>
          </a:stretch>
        </p:blipFill>
        <p:spPr>
          <a:xfrm>
            <a:off x="838974" y="1545312"/>
            <a:ext cx="218480" cy="273129"/>
          </a:xfrm>
          <a:prstGeom prst="rect">
            <a:avLst/>
          </a:prstGeom>
        </p:spPr>
      </p:pic>
      <p:sp>
        <p:nvSpPr>
          <p:cNvPr id="6" name="Text 2"/>
          <p:cNvSpPr/>
          <p:nvPr/>
        </p:nvSpPr>
        <p:spPr>
          <a:xfrm>
            <a:off x="1257776" y="1568053"/>
            <a:ext cx="1820942" cy="227528"/>
          </a:xfrm>
          <a:prstGeom prst="rect">
            <a:avLst/>
          </a:prstGeom>
          <a:noFill/>
          <a:ln/>
        </p:spPr>
        <p:txBody>
          <a:bodyPr wrap="none" lIns="0" tIns="0" rIns="0" bIns="0" rtlCol="0" anchor="t"/>
          <a:lstStyle/>
          <a:p>
            <a:pPr marL="0" indent="0" algn="l">
              <a:lnSpc>
                <a:spcPts val="1750"/>
              </a:lnSpc>
              <a:buNone/>
            </a:pPr>
            <a:r>
              <a:rPr lang="en-US" sz="1400" b="1" dirty="0">
                <a:solidFill>
                  <a:srgbClr val="FFFFFF"/>
                </a:solidFill>
                <a:latin typeface="Anton Bold" pitchFamily="34" charset="0"/>
                <a:ea typeface="Anton Bold" pitchFamily="34" charset="-122"/>
                <a:cs typeface="Anton Bold" pitchFamily="34" charset="-120"/>
              </a:rPr>
              <a:t>Pastors and Elders</a:t>
            </a:r>
            <a:endParaRPr lang="en-US" sz="1400" dirty="0"/>
          </a:p>
        </p:txBody>
      </p:sp>
      <p:sp>
        <p:nvSpPr>
          <p:cNvPr id="7" name="Text 3"/>
          <p:cNvSpPr/>
          <p:nvPr/>
        </p:nvSpPr>
        <p:spPr>
          <a:xfrm>
            <a:off x="1257776" y="1882973"/>
            <a:ext cx="7101840" cy="233124"/>
          </a:xfrm>
          <a:prstGeom prst="rect">
            <a:avLst/>
          </a:prstGeom>
          <a:noFill/>
          <a:ln/>
        </p:spPr>
        <p:txBody>
          <a:bodyPr wrap="none" lIns="0" tIns="0" rIns="0" bIns="0" rtlCol="0" anchor="t"/>
          <a:lstStyle/>
          <a:p>
            <a:pPr marL="0" indent="0" algn="l">
              <a:lnSpc>
                <a:spcPts val="1800"/>
              </a:lnSpc>
              <a:buNone/>
            </a:pPr>
            <a:r>
              <a:rPr lang="en-US" sz="1100" dirty="0">
                <a:solidFill>
                  <a:srgbClr val="FFFFFF"/>
                </a:solidFill>
                <a:latin typeface="Noto Serif" pitchFamily="34" charset="0"/>
                <a:ea typeface="Noto Serif" pitchFamily="34" charset="-122"/>
                <a:cs typeface="Noto Serif" pitchFamily="34" charset="-120"/>
              </a:rPr>
              <a:t>Pastors and Elders must be trained to use data tools and think analytically about member care.</a:t>
            </a:r>
            <a:endParaRPr lang="en-US" sz="1100" dirty="0"/>
          </a:p>
        </p:txBody>
      </p:sp>
      <p:sp>
        <p:nvSpPr>
          <p:cNvPr id="8" name="Shape 4"/>
          <p:cNvSpPr/>
          <p:nvPr/>
        </p:nvSpPr>
        <p:spPr>
          <a:xfrm>
            <a:off x="784384" y="2407444"/>
            <a:ext cx="327779" cy="327779"/>
          </a:xfrm>
          <a:prstGeom prst="roundRect">
            <a:avLst>
              <a:gd name="adj" fmla="val 18667"/>
            </a:avLst>
          </a:prstGeom>
          <a:solidFill>
            <a:srgbClr val="64531C"/>
          </a:solidFill>
          <a:ln w="7620">
            <a:solidFill>
              <a:srgbClr val="7D6C35"/>
            </a:solidFill>
            <a:prstDash val="solid"/>
          </a:ln>
        </p:spPr>
        <p:txBody>
          <a:bodyPr/>
          <a:lstStyle/>
          <a:p>
            <a:endParaRPr lang="en-CI"/>
          </a:p>
        </p:txBody>
      </p:sp>
      <p:pic>
        <p:nvPicPr>
          <p:cNvPr id="9" name="Image 2" descr="preencoded.png"/>
          <p:cNvPicPr>
            <a:picLocks noChangeAspect="1"/>
          </p:cNvPicPr>
          <p:nvPr/>
        </p:nvPicPr>
        <p:blipFill>
          <a:blip r:embed="rId5"/>
          <a:stretch>
            <a:fillRect/>
          </a:stretch>
        </p:blipFill>
        <p:spPr>
          <a:xfrm>
            <a:off x="838974" y="2434709"/>
            <a:ext cx="218480" cy="273129"/>
          </a:xfrm>
          <a:prstGeom prst="rect">
            <a:avLst/>
          </a:prstGeom>
        </p:spPr>
      </p:pic>
      <p:sp>
        <p:nvSpPr>
          <p:cNvPr id="10" name="Text 5"/>
          <p:cNvSpPr/>
          <p:nvPr/>
        </p:nvSpPr>
        <p:spPr>
          <a:xfrm>
            <a:off x="1257776" y="2343745"/>
            <a:ext cx="3642003" cy="455176"/>
          </a:xfrm>
          <a:prstGeom prst="rect">
            <a:avLst/>
          </a:prstGeom>
          <a:noFill/>
          <a:ln/>
        </p:spPr>
        <p:txBody>
          <a:bodyPr wrap="none" lIns="0" tIns="0" rIns="0" bIns="0" rtlCol="0" anchor="t"/>
          <a:lstStyle/>
          <a:p>
            <a:pPr marL="0" indent="0" algn="l">
              <a:lnSpc>
                <a:spcPts val="3550"/>
              </a:lnSpc>
              <a:buNone/>
            </a:pPr>
            <a:r>
              <a:rPr lang="en-US" sz="2850" b="1" dirty="0">
                <a:solidFill>
                  <a:srgbClr val="FFFFFF"/>
                </a:solidFill>
                <a:latin typeface="Anton Bold" pitchFamily="34" charset="0"/>
                <a:ea typeface="Anton Bold" pitchFamily="34" charset="-122"/>
                <a:cs typeface="Anton Bold" pitchFamily="34" charset="-120"/>
              </a:rPr>
              <a:t>Secretaries and Clerks</a:t>
            </a:r>
            <a:endParaRPr lang="en-US" sz="2850" dirty="0"/>
          </a:p>
        </p:txBody>
      </p:sp>
      <p:sp>
        <p:nvSpPr>
          <p:cNvPr id="11" name="Text 6"/>
          <p:cNvSpPr/>
          <p:nvPr/>
        </p:nvSpPr>
        <p:spPr>
          <a:xfrm>
            <a:off x="1257776" y="2886313"/>
            <a:ext cx="7101840" cy="1365528"/>
          </a:xfrm>
          <a:prstGeom prst="rect">
            <a:avLst/>
          </a:prstGeom>
          <a:noFill/>
          <a:ln/>
        </p:spPr>
        <p:txBody>
          <a:bodyPr wrap="square" lIns="0" tIns="0" rIns="0" bIns="0" rtlCol="0" anchor="t"/>
          <a:lstStyle/>
          <a:p>
            <a:pPr marL="0" indent="0" algn="l">
              <a:lnSpc>
                <a:spcPts val="3550"/>
              </a:lnSpc>
              <a:buNone/>
            </a:pPr>
            <a:r>
              <a:rPr lang="en-US" sz="2850" b="1" dirty="0">
                <a:solidFill>
                  <a:srgbClr val="F9D933"/>
                </a:solidFill>
                <a:latin typeface="Anton Bold" pitchFamily="34" charset="0"/>
                <a:ea typeface="Anton Bold" pitchFamily="34" charset="-122"/>
                <a:cs typeface="Anton Bold" pitchFamily="34" charset="-120"/>
              </a:rPr>
              <a:t>Secretaries and clerks should ensure membership records are accurate and up-to-date.</a:t>
            </a:r>
            <a:endParaRPr lang="en-US" sz="2850" dirty="0"/>
          </a:p>
        </p:txBody>
      </p:sp>
      <p:sp>
        <p:nvSpPr>
          <p:cNvPr id="12" name="Shape 7"/>
          <p:cNvSpPr/>
          <p:nvPr/>
        </p:nvSpPr>
        <p:spPr>
          <a:xfrm>
            <a:off x="784384" y="4543187"/>
            <a:ext cx="327779" cy="327779"/>
          </a:xfrm>
          <a:prstGeom prst="roundRect">
            <a:avLst>
              <a:gd name="adj" fmla="val 18667"/>
            </a:avLst>
          </a:prstGeom>
          <a:solidFill>
            <a:srgbClr val="64531C"/>
          </a:solidFill>
          <a:ln w="7620">
            <a:solidFill>
              <a:srgbClr val="7D6C35"/>
            </a:solidFill>
            <a:prstDash val="solid"/>
          </a:ln>
        </p:spPr>
        <p:txBody>
          <a:bodyPr/>
          <a:lstStyle/>
          <a:p>
            <a:endParaRPr lang="en-CI"/>
          </a:p>
        </p:txBody>
      </p:sp>
      <p:pic>
        <p:nvPicPr>
          <p:cNvPr id="13" name="Image 3" descr="preencoded.png"/>
          <p:cNvPicPr>
            <a:picLocks noChangeAspect="1"/>
          </p:cNvPicPr>
          <p:nvPr/>
        </p:nvPicPr>
        <p:blipFill>
          <a:blip r:embed="rId6"/>
          <a:stretch>
            <a:fillRect/>
          </a:stretch>
        </p:blipFill>
        <p:spPr>
          <a:xfrm>
            <a:off x="838974" y="4570452"/>
            <a:ext cx="218480" cy="273129"/>
          </a:xfrm>
          <a:prstGeom prst="rect">
            <a:avLst/>
          </a:prstGeom>
        </p:spPr>
      </p:pic>
      <p:sp>
        <p:nvSpPr>
          <p:cNvPr id="14" name="Text 8"/>
          <p:cNvSpPr/>
          <p:nvPr/>
        </p:nvSpPr>
        <p:spPr>
          <a:xfrm>
            <a:off x="1257776" y="4593193"/>
            <a:ext cx="2430661" cy="227528"/>
          </a:xfrm>
          <a:prstGeom prst="rect">
            <a:avLst/>
          </a:prstGeom>
          <a:noFill/>
          <a:ln/>
        </p:spPr>
        <p:txBody>
          <a:bodyPr wrap="none" lIns="0" tIns="0" rIns="0" bIns="0" rtlCol="0" anchor="t"/>
          <a:lstStyle/>
          <a:p>
            <a:pPr marL="0" indent="0" algn="l">
              <a:lnSpc>
                <a:spcPts val="1750"/>
              </a:lnSpc>
              <a:buNone/>
            </a:pPr>
            <a:r>
              <a:rPr lang="en-US" sz="1400" b="1" dirty="0">
                <a:solidFill>
                  <a:srgbClr val="FFFFFF"/>
                </a:solidFill>
                <a:latin typeface="Anton Bold" pitchFamily="34" charset="0"/>
                <a:ea typeface="Anton Bold" pitchFamily="34" charset="-122"/>
                <a:cs typeface="Anton Bold" pitchFamily="34" charset="-120"/>
              </a:rPr>
              <a:t>Union/Conference Administrators</a:t>
            </a:r>
            <a:endParaRPr lang="en-US" sz="1400" dirty="0"/>
          </a:p>
        </p:txBody>
      </p:sp>
      <p:sp>
        <p:nvSpPr>
          <p:cNvPr id="15" name="Text 9"/>
          <p:cNvSpPr/>
          <p:nvPr/>
        </p:nvSpPr>
        <p:spPr>
          <a:xfrm>
            <a:off x="1257776" y="4908113"/>
            <a:ext cx="7101840" cy="910352"/>
          </a:xfrm>
          <a:prstGeom prst="rect">
            <a:avLst/>
          </a:prstGeom>
          <a:noFill/>
          <a:ln/>
        </p:spPr>
        <p:txBody>
          <a:bodyPr wrap="square" lIns="0" tIns="0" rIns="0" bIns="0" rtlCol="0" anchor="t"/>
          <a:lstStyle/>
          <a:p>
            <a:pPr marL="0" indent="0" algn="l">
              <a:lnSpc>
                <a:spcPts val="3550"/>
              </a:lnSpc>
              <a:buNone/>
            </a:pPr>
            <a:r>
              <a:rPr lang="en-US" sz="2850" b="1" dirty="0">
                <a:solidFill>
                  <a:srgbClr val="F9D933"/>
                </a:solidFill>
                <a:latin typeface="Anton Bold" pitchFamily="34" charset="0"/>
                <a:ea typeface="Anton Bold" pitchFamily="34" charset="-122"/>
                <a:cs typeface="Anton Bold" pitchFamily="34" charset="-120"/>
              </a:rPr>
              <a:t>Union/Conference Administrators should incorporate retention goals into strategic plans.</a:t>
            </a:r>
            <a:endParaRPr lang="en-US" sz="2850" dirty="0"/>
          </a:p>
        </p:txBody>
      </p:sp>
      <p:sp>
        <p:nvSpPr>
          <p:cNvPr id="16" name="Shape 10"/>
          <p:cNvSpPr/>
          <p:nvPr/>
        </p:nvSpPr>
        <p:spPr>
          <a:xfrm>
            <a:off x="784384" y="6109811"/>
            <a:ext cx="327779" cy="327779"/>
          </a:xfrm>
          <a:prstGeom prst="roundRect">
            <a:avLst>
              <a:gd name="adj" fmla="val 18667"/>
            </a:avLst>
          </a:prstGeom>
          <a:solidFill>
            <a:srgbClr val="64531C"/>
          </a:solidFill>
          <a:ln w="7620">
            <a:solidFill>
              <a:srgbClr val="7D6C35"/>
            </a:solidFill>
            <a:prstDash val="solid"/>
          </a:ln>
        </p:spPr>
        <p:txBody>
          <a:bodyPr/>
          <a:lstStyle/>
          <a:p>
            <a:endParaRPr lang="en-CI"/>
          </a:p>
        </p:txBody>
      </p:sp>
      <p:pic>
        <p:nvPicPr>
          <p:cNvPr id="17" name="Image 4" descr="preencoded.png"/>
          <p:cNvPicPr>
            <a:picLocks noChangeAspect="1"/>
          </p:cNvPicPr>
          <p:nvPr/>
        </p:nvPicPr>
        <p:blipFill>
          <a:blip r:embed="rId7"/>
          <a:stretch>
            <a:fillRect/>
          </a:stretch>
        </p:blipFill>
        <p:spPr>
          <a:xfrm>
            <a:off x="838974" y="6137077"/>
            <a:ext cx="218480" cy="273129"/>
          </a:xfrm>
          <a:prstGeom prst="rect">
            <a:avLst/>
          </a:prstGeom>
        </p:spPr>
      </p:pic>
      <p:sp>
        <p:nvSpPr>
          <p:cNvPr id="18" name="Text 11"/>
          <p:cNvSpPr/>
          <p:nvPr/>
        </p:nvSpPr>
        <p:spPr>
          <a:xfrm>
            <a:off x="1257776" y="6159818"/>
            <a:ext cx="1820942" cy="227528"/>
          </a:xfrm>
          <a:prstGeom prst="rect">
            <a:avLst/>
          </a:prstGeom>
          <a:noFill/>
          <a:ln/>
        </p:spPr>
        <p:txBody>
          <a:bodyPr wrap="none" lIns="0" tIns="0" rIns="0" bIns="0" rtlCol="0" anchor="t"/>
          <a:lstStyle/>
          <a:p>
            <a:pPr marL="0" indent="0" algn="l">
              <a:lnSpc>
                <a:spcPts val="1750"/>
              </a:lnSpc>
              <a:buNone/>
            </a:pPr>
            <a:r>
              <a:rPr lang="en-US" sz="1400" b="1" dirty="0">
                <a:solidFill>
                  <a:srgbClr val="FFFFFF"/>
                </a:solidFill>
                <a:latin typeface="Anton Bold" pitchFamily="34" charset="0"/>
                <a:ea typeface="Anton Bold" pitchFamily="34" charset="-122"/>
                <a:cs typeface="Anton Bold" pitchFamily="34" charset="-120"/>
              </a:rPr>
              <a:t>Departmental Leaders</a:t>
            </a:r>
            <a:endParaRPr lang="en-US" sz="1400" dirty="0"/>
          </a:p>
        </p:txBody>
      </p:sp>
      <p:sp>
        <p:nvSpPr>
          <p:cNvPr id="19" name="Text 12"/>
          <p:cNvSpPr/>
          <p:nvPr/>
        </p:nvSpPr>
        <p:spPr>
          <a:xfrm>
            <a:off x="1257776" y="6474738"/>
            <a:ext cx="7101840" cy="910352"/>
          </a:xfrm>
          <a:prstGeom prst="rect">
            <a:avLst/>
          </a:prstGeom>
          <a:noFill/>
          <a:ln/>
        </p:spPr>
        <p:txBody>
          <a:bodyPr wrap="square" lIns="0" tIns="0" rIns="0" bIns="0" rtlCol="0" anchor="t"/>
          <a:lstStyle/>
          <a:p>
            <a:pPr marL="0" indent="0" algn="l">
              <a:lnSpc>
                <a:spcPts val="3550"/>
              </a:lnSpc>
              <a:buNone/>
            </a:pPr>
            <a:r>
              <a:rPr lang="en-US" sz="2850" b="1" dirty="0">
                <a:solidFill>
                  <a:srgbClr val="F9D933"/>
                </a:solidFill>
                <a:latin typeface="Anton Bold" pitchFamily="34" charset="0"/>
                <a:ea typeface="Anton Bold" pitchFamily="34" charset="-122"/>
                <a:cs typeface="Anton Bold" pitchFamily="34" charset="-120"/>
              </a:rPr>
              <a:t>Departmental leaders should use data to personalize ministry.</a:t>
            </a:r>
            <a:endParaRPr lang="en-US" sz="285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4064675"/>
            <a:ext cx="6369725" cy="708779"/>
          </a:xfrm>
          <a:prstGeom prst="rect">
            <a:avLst/>
          </a:prstGeom>
          <a:noFill/>
          <a:ln/>
        </p:spPr>
        <p:txBody>
          <a:bodyPr wrap="none" lIns="0" tIns="0" rIns="0" bIns="0" rtlCol="0" anchor="t"/>
          <a:lstStyle/>
          <a:p>
            <a:pPr marL="0" indent="0" algn="l">
              <a:lnSpc>
                <a:spcPts val="5550"/>
              </a:lnSpc>
              <a:buNone/>
            </a:pPr>
            <a:r>
              <a:rPr lang="en-US" sz="4450" b="1" dirty="0">
                <a:solidFill>
                  <a:srgbClr val="EDE2BD"/>
                </a:solidFill>
                <a:latin typeface="Anton Bold" pitchFamily="34" charset="0"/>
                <a:ea typeface="Anton Bold" pitchFamily="34" charset="-122"/>
                <a:cs typeface="Anton Bold" pitchFamily="34" charset="-120"/>
              </a:rPr>
              <a:t>From Reactive to Intentional</a:t>
            </a:r>
            <a:endParaRPr lang="en-US" sz="4450" dirty="0"/>
          </a:p>
        </p:txBody>
      </p:sp>
      <p:sp>
        <p:nvSpPr>
          <p:cNvPr id="4" name="Shape 1"/>
          <p:cNvSpPr/>
          <p:nvPr/>
        </p:nvSpPr>
        <p:spPr>
          <a:xfrm>
            <a:off x="793790" y="5113615"/>
            <a:ext cx="13042821" cy="1886426"/>
          </a:xfrm>
          <a:prstGeom prst="roundRect">
            <a:avLst>
              <a:gd name="adj" fmla="val 5050"/>
            </a:avLst>
          </a:prstGeom>
          <a:solidFill>
            <a:srgbClr val="64531C"/>
          </a:solidFill>
          <a:ln w="7620">
            <a:solidFill>
              <a:srgbClr val="7D6C35"/>
            </a:solidFill>
            <a:prstDash val="solid"/>
          </a:ln>
        </p:spPr>
        <p:txBody>
          <a:bodyPr/>
          <a:lstStyle/>
          <a:p>
            <a:endParaRPr lang="en-CI"/>
          </a:p>
        </p:txBody>
      </p:sp>
      <p:sp>
        <p:nvSpPr>
          <p:cNvPr id="5" name="Text 2"/>
          <p:cNvSpPr/>
          <p:nvPr/>
        </p:nvSpPr>
        <p:spPr>
          <a:xfrm>
            <a:off x="1028224" y="5348049"/>
            <a:ext cx="12573953" cy="1417558"/>
          </a:xfrm>
          <a:prstGeom prst="rect">
            <a:avLst/>
          </a:prstGeom>
          <a:noFill/>
          <a:ln/>
        </p:spPr>
        <p:txBody>
          <a:bodyPr wrap="square" lIns="0" tIns="0" rIns="0" bIns="0" rtlCol="0" anchor="t"/>
          <a:lstStyle/>
          <a:p>
            <a:pPr marL="0" indent="0" algn="l">
              <a:lnSpc>
                <a:spcPts val="5550"/>
              </a:lnSpc>
              <a:buNone/>
            </a:pPr>
            <a:r>
              <a:rPr lang="en-US" sz="4450" b="1" dirty="0">
                <a:solidFill>
                  <a:srgbClr val="FFFFFF"/>
                </a:solidFill>
                <a:latin typeface="Anton Bold" pitchFamily="34" charset="0"/>
                <a:ea typeface="Anton Bold" pitchFamily="34" charset="-122"/>
                <a:cs typeface="Anton Bold" pitchFamily="34" charset="-120"/>
              </a:rPr>
              <a:t>The time has come to move </a:t>
            </a:r>
            <a:r>
              <a:rPr lang="en-US" sz="4450" b="1" dirty="0">
                <a:solidFill>
                  <a:srgbClr val="F9D933"/>
                </a:solidFill>
                <a:latin typeface="Anton Bold" pitchFamily="34" charset="0"/>
                <a:ea typeface="Anton Bold" pitchFamily="34" charset="-122"/>
                <a:cs typeface="Anton Bold" pitchFamily="34" charset="-120"/>
              </a:rPr>
              <a:t>from reactive responses to intentional</a:t>
            </a:r>
            <a:r>
              <a:rPr lang="en-US" sz="4450" b="1" dirty="0">
                <a:solidFill>
                  <a:srgbClr val="FFFFFF"/>
                </a:solidFill>
                <a:latin typeface="Anton Bold" pitchFamily="34" charset="0"/>
                <a:ea typeface="Anton Bold" pitchFamily="34" charset="-122"/>
                <a:cs typeface="Anton Bold" pitchFamily="34" charset="-120"/>
              </a:rPr>
              <a:t>, data-driven retention strategies.</a:t>
            </a:r>
            <a:endParaRPr lang="en-US" sz="4450" dirty="0"/>
          </a:p>
        </p:txBody>
      </p:sp>
    </p:spTree>
    <p:extLst>
      <p:ext uri="{BB962C8B-B14F-4D97-AF65-F5344CB8AC3E}">
        <p14:creationId xmlns:p14="http://schemas.microsoft.com/office/powerpoint/2010/main" val="1629532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710345"/>
            <a:ext cx="6369725" cy="708779"/>
          </a:xfrm>
          <a:prstGeom prst="rect">
            <a:avLst/>
          </a:prstGeom>
          <a:noFill/>
          <a:ln/>
        </p:spPr>
        <p:txBody>
          <a:bodyPr wrap="none" lIns="0" tIns="0" rIns="0" bIns="0" rtlCol="0" anchor="t"/>
          <a:lstStyle/>
          <a:p>
            <a:pPr marL="0" indent="0" algn="l">
              <a:lnSpc>
                <a:spcPts val="5550"/>
              </a:lnSpc>
              <a:buNone/>
            </a:pPr>
            <a:r>
              <a:rPr lang="en-US" sz="4450" b="1" dirty="0">
                <a:solidFill>
                  <a:srgbClr val="EDE2BD"/>
                </a:solidFill>
                <a:latin typeface="Anton Bold" pitchFamily="34" charset="0"/>
                <a:ea typeface="Anton Bold" pitchFamily="34" charset="-122"/>
                <a:cs typeface="Anton Bold" pitchFamily="34" charset="-120"/>
              </a:rPr>
              <a:t>From Reactive to Intentional</a:t>
            </a:r>
            <a:endParaRPr lang="en-US" sz="4450" dirty="0"/>
          </a:p>
        </p:txBody>
      </p:sp>
      <p:sp>
        <p:nvSpPr>
          <p:cNvPr id="4" name="Shape 1"/>
          <p:cNvSpPr/>
          <p:nvPr/>
        </p:nvSpPr>
        <p:spPr>
          <a:xfrm>
            <a:off x="793790" y="4759285"/>
            <a:ext cx="13042821" cy="2595205"/>
          </a:xfrm>
          <a:prstGeom prst="roundRect">
            <a:avLst>
              <a:gd name="adj" fmla="val 3671"/>
            </a:avLst>
          </a:prstGeom>
          <a:solidFill>
            <a:srgbClr val="64531C"/>
          </a:solidFill>
          <a:ln w="7620">
            <a:solidFill>
              <a:srgbClr val="7D6C35"/>
            </a:solidFill>
            <a:prstDash val="solid"/>
          </a:ln>
        </p:spPr>
        <p:txBody>
          <a:bodyPr/>
          <a:lstStyle/>
          <a:p>
            <a:endParaRPr lang="en-CI"/>
          </a:p>
        </p:txBody>
      </p:sp>
      <p:sp>
        <p:nvSpPr>
          <p:cNvPr id="5" name="Text 2"/>
          <p:cNvSpPr/>
          <p:nvPr/>
        </p:nvSpPr>
        <p:spPr>
          <a:xfrm>
            <a:off x="1028224" y="4993719"/>
            <a:ext cx="12573953" cy="2126337"/>
          </a:xfrm>
          <a:prstGeom prst="rect">
            <a:avLst/>
          </a:prstGeom>
          <a:noFill/>
          <a:ln/>
        </p:spPr>
        <p:txBody>
          <a:bodyPr wrap="square" lIns="0" tIns="0" rIns="0" bIns="0" rtlCol="0" anchor="t"/>
          <a:lstStyle/>
          <a:p>
            <a:pPr marL="0" indent="0" algn="l">
              <a:lnSpc>
                <a:spcPts val="5550"/>
              </a:lnSpc>
              <a:buNone/>
            </a:pPr>
            <a:r>
              <a:rPr lang="en-US" sz="4450" b="1" dirty="0">
                <a:solidFill>
                  <a:srgbClr val="F9D933"/>
                </a:solidFill>
                <a:latin typeface="Anton Bold" pitchFamily="34" charset="0"/>
                <a:ea typeface="Anton Bold" pitchFamily="34" charset="-122"/>
                <a:cs typeface="Anton Bold" pitchFamily="34" charset="-120"/>
              </a:rPr>
              <a:t>Data is not just numbers</a:t>
            </a:r>
            <a:r>
              <a:rPr lang="en-US" sz="4450" b="1" dirty="0">
                <a:solidFill>
                  <a:srgbClr val="FFFFFF"/>
                </a:solidFill>
                <a:latin typeface="Anton Bold" pitchFamily="34" charset="0"/>
                <a:ea typeface="Anton Bold" pitchFamily="34" charset="-122"/>
                <a:cs typeface="Anton Bold" pitchFamily="34" charset="-120"/>
              </a:rPr>
              <a:t>—it's a window into the spiritual lives of God's people, calling us to shepherd more faithfully.</a:t>
            </a:r>
            <a:endParaRPr lang="en-US" sz="4450" dirty="0"/>
          </a:p>
        </p:txBody>
      </p:sp>
    </p:spTree>
    <p:extLst>
      <p:ext uri="{BB962C8B-B14F-4D97-AF65-F5344CB8AC3E}">
        <p14:creationId xmlns:p14="http://schemas.microsoft.com/office/powerpoint/2010/main" val="2826556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0218" y="620792"/>
            <a:ext cx="5644515" cy="705564"/>
          </a:xfrm>
          <a:prstGeom prst="rect">
            <a:avLst/>
          </a:prstGeom>
          <a:noFill/>
          <a:ln/>
        </p:spPr>
        <p:txBody>
          <a:bodyPr wrap="none" lIns="0" tIns="0" rIns="0" bIns="0" rtlCol="0" anchor="t"/>
          <a:lstStyle/>
          <a:p>
            <a:pPr marL="0" indent="0" algn="l">
              <a:lnSpc>
                <a:spcPts val="5550"/>
              </a:lnSpc>
              <a:buNone/>
            </a:pPr>
            <a:r>
              <a:rPr lang="en-US" sz="4400" b="1" dirty="0">
                <a:solidFill>
                  <a:srgbClr val="EDE2BD"/>
                </a:solidFill>
                <a:latin typeface="Anton Bold" pitchFamily="34" charset="0"/>
                <a:ea typeface="Anton Bold" pitchFamily="34" charset="-122"/>
                <a:cs typeface="Anton Bold" pitchFamily="34" charset="-120"/>
              </a:rPr>
              <a:t>Conclusion</a:t>
            </a:r>
            <a:endParaRPr lang="en-US" sz="4400" dirty="0"/>
          </a:p>
        </p:txBody>
      </p:sp>
      <p:pic>
        <p:nvPicPr>
          <p:cNvPr id="3" name="Image 0" descr="preencoded.png"/>
          <p:cNvPicPr>
            <a:picLocks noChangeAspect="1"/>
          </p:cNvPicPr>
          <p:nvPr/>
        </p:nvPicPr>
        <p:blipFill>
          <a:blip r:embed="rId3"/>
          <a:stretch>
            <a:fillRect/>
          </a:stretch>
        </p:blipFill>
        <p:spPr>
          <a:xfrm>
            <a:off x="797838" y="1923217"/>
            <a:ext cx="4224457" cy="4224457"/>
          </a:xfrm>
          <a:prstGeom prst="rect">
            <a:avLst/>
          </a:prstGeom>
        </p:spPr>
      </p:pic>
      <p:pic>
        <p:nvPicPr>
          <p:cNvPr id="4" name="Image 1" descr="preencoded.png"/>
          <p:cNvPicPr>
            <a:picLocks noChangeAspect="1"/>
          </p:cNvPicPr>
          <p:nvPr/>
        </p:nvPicPr>
        <p:blipFill>
          <a:blip r:embed="rId4"/>
          <a:stretch>
            <a:fillRect/>
          </a:stretch>
        </p:blipFill>
        <p:spPr>
          <a:xfrm>
            <a:off x="5202912" y="1923217"/>
            <a:ext cx="4224457" cy="4224457"/>
          </a:xfrm>
          <a:prstGeom prst="rect">
            <a:avLst/>
          </a:prstGeom>
        </p:spPr>
      </p:pic>
      <p:pic>
        <p:nvPicPr>
          <p:cNvPr id="5" name="Image 2" descr="preencoded.png"/>
          <p:cNvPicPr>
            <a:picLocks noChangeAspect="1"/>
          </p:cNvPicPr>
          <p:nvPr/>
        </p:nvPicPr>
        <p:blipFill>
          <a:blip r:embed="rId5"/>
          <a:stretch>
            <a:fillRect/>
          </a:stretch>
        </p:blipFill>
        <p:spPr>
          <a:xfrm>
            <a:off x="9607987" y="1923217"/>
            <a:ext cx="4224457" cy="4224457"/>
          </a:xfrm>
          <a:prstGeom prst="rect">
            <a:avLst/>
          </a:prstGeom>
        </p:spPr>
      </p:pic>
      <p:sp>
        <p:nvSpPr>
          <p:cNvPr id="6" name="Text 1"/>
          <p:cNvSpPr/>
          <p:nvPr/>
        </p:nvSpPr>
        <p:spPr>
          <a:xfrm>
            <a:off x="790218" y="6547009"/>
            <a:ext cx="13049964" cy="1083350"/>
          </a:xfrm>
          <a:prstGeom prst="rect">
            <a:avLst/>
          </a:prstGeom>
          <a:noFill/>
          <a:ln/>
        </p:spPr>
        <p:txBody>
          <a:bodyPr wrap="square" lIns="0" tIns="0" rIns="0" bIns="0" rtlCol="0" anchor="t"/>
          <a:lstStyle/>
          <a:p>
            <a:pPr marL="0" indent="0" algn="l">
              <a:buNone/>
            </a:pPr>
            <a:r>
              <a:rPr lang="en-US" sz="2800" dirty="0">
                <a:solidFill>
                  <a:srgbClr val="FFFFFF"/>
                </a:solidFill>
                <a:latin typeface="Noto Serif" pitchFamily="34" charset="0"/>
                <a:ea typeface="Noto Serif" pitchFamily="34" charset="-122"/>
                <a:cs typeface="Noto Serif" pitchFamily="34" charset="-120"/>
              </a:rPr>
              <a:t>Final Charge: If we are to fulfill the Great Commission not just to baptize, but to make disciples, we must move from emotional responses to intentional planning. The Holy Spirit uses both prayer and planning. Data, when consecrated to God, becomes a tool of grace.</a:t>
            </a:r>
            <a:endParaRPr lang="en-US" sz="2800" dirty="0"/>
          </a:p>
        </p:txBody>
      </p:sp>
      <p:pic>
        <p:nvPicPr>
          <p:cNvPr id="7" name="Image 3" descr="preencoded.png"/>
          <p:cNvPicPr>
            <a:picLocks noChangeAspect="1"/>
          </p:cNvPicPr>
          <p:nvPr/>
        </p:nvPicPr>
        <p:blipFill>
          <a:blip r:embed="rId6"/>
          <a:stretch>
            <a:fillRect/>
          </a:stretch>
        </p:blipFill>
        <p:spPr>
          <a:xfrm>
            <a:off x="13822680" y="228600"/>
            <a:ext cx="579120" cy="80712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709493"/>
            <a:ext cx="5103614" cy="637937"/>
          </a:xfrm>
          <a:prstGeom prst="rect">
            <a:avLst/>
          </a:prstGeom>
          <a:noFill/>
          <a:ln/>
        </p:spPr>
        <p:txBody>
          <a:bodyPr wrap="none" lIns="0" tIns="0" rIns="0" bIns="0" rtlCol="0" anchor="t"/>
          <a:lstStyle/>
          <a:p>
            <a:pPr marL="0" indent="0" algn="l">
              <a:lnSpc>
                <a:spcPts val="5000"/>
              </a:lnSpc>
              <a:buNone/>
            </a:pPr>
            <a:r>
              <a:rPr lang="en-US" sz="4000" b="1" dirty="0">
                <a:solidFill>
                  <a:srgbClr val="EDE2BD"/>
                </a:solidFill>
                <a:latin typeface="Anton Bold" pitchFamily="34" charset="0"/>
                <a:ea typeface="Anton Bold" pitchFamily="34" charset="-122"/>
                <a:cs typeface="Anton Bold" pitchFamily="34" charset="-120"/>
              </a:rPr>
              <a:t>Quote to Close</a:t>
            </a:r>
            <a:endParaRPr lang="en-US" sz="4000" dirty="0"/>
          </a:p>
        </p:txBody>
      </p:sp>
      <p:pic>
        <p:nvPicPr>
          <p:cNvPr id="3" name="Image 0" descr="preencoded.png"/>
          <p:cNvPicPr>
            <a:picLocks noChangeAspect="1"/>
          </p:cNvPicPr>
          <p:nvPr/>
        </p:nvPicPr>
        <p:blipFill>
          <a:blip r:embed="rId3"/>
          <a:stretch>
            <a:fillRect/>
          </a:stretch>
        </p:blipFill>
        <p:spPr>
          <a:xfrm>
            <a:off x="793790" y="1755696"/>
            <a:ext cx="5103614" cy="3154204"/>
          </a:xfrm>
          <a:prstGeom prst="rect">
            <a:avLst/>
          </a:prstGeom>
        </p:spPr>
      </p:pic>
      <p:sp>
        <p:nvSpPr>
          <p:cNvPr id="4" name="Text 1"/>
          <p:cNvSpPr/>
          <p:nvPr/>
        </p:nvSpPr>
        <p:spPr>
          <a:xfrm>
            <a:off x="793790" y="5165050"/>
            <a:ext cx="3090982" cy="318849"/>
          </a:xfrm>
          <a:prstGeom prst="rect">
            <a:avLst/>
          </a:prstGeom>
          <a:noFill/>
          <a:ln/>
        </p:spPr>
        <p:txBody>
          <a:bodyPr wrap="none" lIns="0" tIns="0" rIns="0" bIns="0" rtlCol="0" anchor="t"/>
          <a:lstStyle/>
          <a:p>
            <a:pPr marL="0" indent="0" algn="l">
              <a:lnSpc>
                <a:spcPts val="2500"/>
              </a:lnSpc>
              <a:buNone/>
            </a:pPr>
            <a:r>
              <a:rPr lang="en-US" sz="2000" b="1" dirty="0">
                <a:solidFill>
                  <a:srgbClr val="FFFFFF"/>
                </a:solidFill>
                <a:latin typeface="Anton Bold" pitchFamily="34" charset="0"/>
                <a:ea typeface="Anton Bold" pitchFamily="34" charset="-122"/>
                <a:cs typeface="Anton Bold" pitchFamily="34" charset="-120"/>
              </a:rPr>
              <a:t>The Purchase of Christ's Blood</a:t>
            </a:r>
            <a:endParaRPr lang="en-US" sz="2000" dirty="0"/>
          </a:p>
        </p:txBody>
      </p:sp>
      <p:sp>
        <p:nvSpPr>
          <p:cNvPr id="5" name="Text 2"/>
          <p:cNvSpPr/>
          <p:nvPr/>
        </p:nvSpPr>
        <p:spPr>
          <a:xfrm>
            <a:off x="793790" y="5606296"/>
            <a:ext cx="13042821" cy="1913811"/>
          </a:xfrm>
          <a:prstGeom prst="rect">
            <a:avLst/>
          </a:prstGeom>
          <a:noFill/>
          <a:ln/>
        </p:spPr>
        <p:txBody>
          <a:bodyPr wrap="square" lIns="0" tIns="0" rIns="0" bIns="0" rtlCol="0" anchor="t"/>
          <a:lstStyle/>
          <a:p>
            <a:pPr marL="0" indent="0" algn="l">
              <a:lnSpc>
                <a:spcPts val="5000"/>
              </a:lnSpc>
              <a:buNone/>
            </a:pPr>
            <a:r>
              <a:rPr lang="en-US" sz="4000" b="1" dirty="0">
                <a:solidFill>
                  <a:srgbClr val="FFFFFF"/>
                </a:solidFill>
                <a:latin typeface="Anton Bold" pitchFamily="34" charset="0"/>
                <a:ea typeface="Anton Bold" pitchFamily="34" charset="-122"/>
                <a:cs typeface="Anton Bold" pitchFamily="34" charset="-120"/>
              </a:rPr>
              <a:t>"The work of winning souls is not to be done hurriedly or carelessly. Each soul is to be cared for as the purchase of the blood of Christ." — Testimonies for the Church, Vol. 6, p. 400</a:t>
            </a:r>
            <a:endParaRPr lang="en-US" sz="4000" dirty="0"/>
          </a:p>
        </p:txBody>
      </p:sp>
      <p:pic>
        <p:nvPicPr>
          <p:cNvPr id="6" name="Image 1" descr="preencoded.png"/>
          <p:cNvPicPr>
            <a:picLocks noChangeAspect="1"/>
          </p:cNvPicPr>
          <p:nvPr/>
        </p:nvPicPr>
        <p:blipFill>
          <a:blip r:embed="rId4"/>
          <a:stretch>
            <a:fillRect/>
          </a:stretch>
        </p:blipFill>
        <p:spPr>
          <a:xfrm>
            <a:off x="13822680" y="228600"/>
            <a:ext cx="579120" cy="8071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693551"/>
          </a:xfrm>
          <a:prstGeom prst="rect">
            <a:avLst/>
          </a:prstGeom>
        </p:spPr>
      </p:pic>
      <p:sp>
        <p:nvSpPr>
          <p:cNvPr id="3" name="Text 0"/>
          <p:cNvSpPr/>
          <p:nvPr/>
        </p:nvSpPr>
        <p:spPr>
          <a:xfrm>
            <a:off x="793790" y="3683198"/>
            <a:ext cx="9064347" cy="673418"/>
          </a:xfrm>
          <a:prstGeom prst="rect">
            <a:avLst/>
          </a:prstGeom>
          <a:noFill/>
          <a:ln/>
        </p:spPr>
        <p:txBody>
          <a:bodyPr wrap="none" lIns="0" tIns="0" rIns="0" bIns="0" rtlCol="0" anchor="t"/>
          <a:lstStyle/>
          <a:p>
            <a:pPr marL="0" marR="0" lvl="0" indent="0" algn="l" defTabSz="914400" rtl="0" eaLnBrk="1" fontAlgn="auto" latinLnBrk="0" hangingPunct="1">
              <a:lnSpc>
                <a:spcPts val="53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EDE2BD"/>
                </a:solidFill>
                <a:effectLst/>
                <a:uLnTx/>
                <a:uFillTx/>
                <a:latin typeface="Anton Bold" pitchFamily="34" charset="0"/>
                <a:ea typeface="Anton Bold" pitchFamily="34" charset="-122"/>
                <a:cs typeface="Anton Bold" pitchFamily="34" charset="-120"/>
              </a:rPr>
              <a:t>West-Central Africa Division (WAD) Context</a:t>
            </a:r>
            <a:endPar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1"/>
          <p:cNvSpPr/>
          <p:nvPr/>
        </p:nvSpPr>
        <p:spPr>
          <a:xfrm>
            <a:off x="793790" y="4679752"/>
            <a:ext cx="484823" cy="484823"/>
          </a:xfrm>
          <a:prstGeom prst="roundRect">
            <a:avLst>
              <a:gd name="adj" fmla="val 18667"/>
            </a:avLst>
          </a:prstGeom>
          <a:solidFill>
            <a:srgbClr val="64531C"/>
          </a:solidFill>
          <a:ln w="7620">
            <a:solidFill>
              <a:srgbClr val="7D6C3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Image 1" descr="preencoded.png"/>
          <p:cNvPicPr>
            <a:picLocks noChangeAspect="1"/>
          </p:cNvPicPr>
          <p:nvPr/>
        </p:nvPicPr>
        <p:blipFill>
          <a:blip r:embed="rId4"/>
          <a:stretch>
            <a:fillRect/>
          </a:stretch>
        </p:blipFill>
        <p:spPr>
          <a:xfrm>
            <a:off x="874633" y="4720173"/>
            <a:ext cx="323136" cy="403979"/>
          </a:xfrm>
          <a:prstGeom prst="rect">
            <a:avLst/>
          </a:prstGeom>
        </p:spPr>
      </p:pic>
      <p:sp>
        <p:nvSpPr>
          <p:cNvPr id="6" name="Text 2"/>
          <p:cNvSpPr/>
          <p:nvPr/>
        </p:nvSpPr>
        <p:spPr>
          <a:xfrm>
            <a:off x="1493996" y="4753808"/>
            <a:ext cx="3372088" cy="336590"/>
          </a:xfrm>
          <a:prstGeom prst="rect">
            <a:avLst/>
          </a:prstGeom>
          <a:noFill/>
          <a:ln/>
        </p:spPr>
        <p:txBody>
          <a:bodyPr wrap="none" lIns="0" tIns="0" rIns="0" bIns="0" rtlCol="0" anchor="t"/>
          <a:lstStyle/>
          <a:p>
            <a:pPr marL="0" marR="0" lvl="0" indent="0" algn="l" defTabSz="914400" rtl="0" eaLnBrk="1" fontAlgn="auto" latinLnBrk="0" hangingPunct="1">
              <a:lnSpc>
                <a:spcPts val="265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FFFF"/>
                </a:solidFill>
                <a:effectLst/>
                <a:uLnTx/>
                <a:uFillTx/>
                <a:latin typeface="Anton Bold" pitchFamily="34" charset="0"/>
                <a:ea typeface="Anton Bold" pitchFamily="34" charset="-122"/>
                <a:cs typeface="Anton Bold" pitchFamily="34" charset="-120"/>
              </a:rPr>
              <a:t>Membership Audit Discrepancy</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3"/>
          <p:cNvSpPr/>
          <p:nvPr/>
        </p:nvSpPr>
        <p:spPr>
          <a:xfrm>
            <a:off x="1493996" y="5219581"/>
            <a:ext cx="12342614" cy="2020253"/>
          </a:xfrm>
          <a:prstGeom prst="rect">
            <a:avLst/>
          </a:prstGeom>
          <a:noFill/>
          <a:ln/>
        </p:spPr>
        <p:txBody>
          <a:bodyPr wrap="square" lIns="0" tIns="0" rIns="0" bIns="0" rtlCol="0" anchor="t"/>
          <a:lstStyle/>
          <a:p>
            <a:pPr marL="0" marR="0" lvl="0" indent="0" algn="l" defTabSz="914400" rtl="0" eaLnBrk="1" fontAlgn="auto" latinLnBrk="0" hangingPunct="1">
              <a:lnSpc>
                <a:spcPts val="53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9D933"/>
                </a:solidFill>
                <a:effectLst/>
                <a:uLnTx/>
                <a:uFillTx/>
                <a:latin typeface="Anton Bold" pitchFamily="34" charset="0"/>
                <a:ea typeface="Anton Bold" pitchFamily="34" charset="-122"/>
                <a:cs typeface="Anton Bold" pitchFamily="34" charset="-120"/>
              </a:rPr>
              <a:t>In many unions and local missions/conferences, membership audit reveals a discrepancy between baptized members and those participating in church life.</a:t>
            </a:r>
            <a:endPar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225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6E47F5C-06FE-8D2E-8576-72402A2268E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72161" y="326371"/>
            <a:ext cx="13086079" cy="58887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F00BCD9E-0F07-C2D7-DD95-0EFFC6A7E565}"/>
              </a:ext>
            </a:extLst>
          </p:cNvPr>
          <p:cNvGraphicFramePr>
            <a:graphicFrameLocks noGrp="1"/>
          </p:cNvGraphicFramePr>
          <p:nvPr/>
        </p:nvGraphicFramePr>
        <p:xfrm>
          <a:off x="1523532" y="7233607"/>
          <a:ext cx="11887200" cy="548640"/>
        </p:xfrm>
        <a:graphic>
          <a:graphicData uri="http://schemas.openxmlformats.org/drawingml/2006/table">
            <a:tbl>
              <a:tblPr>
                <a:tableStyleId>{5C22544A-7EE6-4342-B048-85BDC9FD1C3A}</a:tableStyleId>
              </a:tblPr>
              <a:tblGrid>
                <a:gridCol w="990600">
                  <a:extLst>
                    <a:ext uri="{9D8B030D-6E8A-4147-A177-3AD203B41FA5}">
                      <a16:colId xmlns:a16="http://schemas.microsoft.com/office/drawing/2014/main" val="976579732"/>
                    </a:ext>
                  </a:extLst>
                </a:gridCol>
                <a:gridCol w="990600">
                  <a:extLst>
                    <a:ext uri="{9D8B030D-6E8A-4147-A177-3AD203B41FA5}">
                      <a16:colId xmlns:a16="http://schemas.microsoft.com/office/drawing/2014/main" val="2072480295"/>
                    </a:ext>
                  </a:extLst>
                </a:gridCol>
                <a:gridCol w="990600">
                  <a:extLst>
                    <a:ext uri="{9D8B030D-6E8A-4147-A177-3AD203B41FA5}">
                      <a16:colId xmlns:a16="http://schemas.microsoft.com/office/drawing/2014/main" val="2144400276"/>
                    </a:ext>
                  </a:extLst>
                </a:gridCol>
                <a:gridCol w="990600">
                  <a:extLst>
                    <a:ext uri="{9D8B030D-6E8A-4147-A177-3AD203B41FA5}">
                      <a16:colId xmlns:a16="http://schemas.microsoft.com/office/drawing/2014/main" val="1226172926"/>
                    </a:ext>
                  </a:extLst>
                </a:gridCol>
                <a:gridCol w="990600">
                  <a:extLst>
                    <a:ext uri="{9D8B030D-6E8A-4147-A177-3AD203B41FA5}">
                      <a16:colId xmlns:a16="http://schemas.microsoft.com/office/drawing/2014/main" val="191247361"/>
                    </a:ext>
                  </a:extLst>
                </a:gridCol>
                <a:gridCol w="990600">
                  <a:extLst>
                    <a:ext uri="{9D8B030D-6E8A-4147-A177-3AD203B41FA5}">
                      <a16:colId xmlns:a16="http://schemas.microsoft.com/office/drawing/2014/main" val="1453849555"/>
                    </a:ext>
                  </a:extLst>
                </a:gridCol>
                <a:gridCol w="990600">
                  <a:extLst>
                    <a:ext uri="{9D8B030D-6E8A-4147-A177-3AD203B41FA5}">
                      <a16:colId xmlns:a16="http://schemas.microsoft.com/office/drawing/2014/main" val="4045261292"/>
                    </a:ext>
                  </a:extLst>
                </a:gridCol>
                <a:gridCol w="990600">
                  <a:extLst>
                    <a:ext uri="{9D8B030D-6E8A-4147-A177-3AD203B41FA5}">
                      <a16:colId xmlns:a16="http://schemas.microsoft.com/office/drawing/2014/main" val="2375796898"/>
                    </a:ext>
                  </a:extLst>
                </a:gridCol>
                <a:gridCol w="990600">
                  <a:extLst>
                    <a:ext uri="{9D8B030D-6E8A-4147-A177-3AD203B41FA5}">
                      <a16:colId xmlns:a16="http://schemas.microsoft.com/office/drawing/2014/main" val="1404890596"/>
                    </a:ext>
                  </a:extLst>
                </a:gridCol>
                <a:gridCol w="990600">
                  <a:extLst>
                    <a:ext uri="{9D8B030D-6E8A-4147-A177-3AD203B41FA5}">
                      <a16:colId xmlns:a16="http://schemas.microsoft.com/office/drawing/2014/main" val="3773909175"/>
                    </a:ext>
                  </a:extLst>
                </a:gridCol>
                <a:gridCol w="990600">
                  <a:extLst>
                    <a:ext uri="{9D8B030D-6E8A-4147-A177-3AD203B41FA5}">
                      <a16:colId xmlns:a16="http://schemas.microsoft.com/office/drawing/2014/main" val="887766372"/>
                    </a:ext>
                  </a:extLst>
                </a:gridCol>
                <a:gridCol w="990600">
                  <a:extLst>
                    <a:ext uri="{9D8B030D-6E8A-4147-A177-3AD203B41FA5}">
                      <a16:colId xmlns:a16="http://schemas.microsoft.com/office/drawing/2014/main" val="2762472212"/>
                    </a:ext>
                  </a:extLst>
                </a:gridCol>
              </a:tblGrid>
              <a:tr h="274320">
                <a:tc>
                  <a:txBody>
                    <a:bodyPr/>
                    <a:lstStyle/>
                    <a:p>
                      <a:pPr algn="l" fontAlgn="b"/>
                      <a:r>
                        <a:rPr lang="en-US" sz="1400" u="none" strike="noStrike">
                          <a:effectLst/>
                        </a:rPr>
                        <a:t>Item</a:t>
                      </a:r>
                      <a:endParaRPr lang="en-US" sz="1400" b="0" i="0" u="none" strike="noStrike">
                        <a:solidFill>
                          <a:srgbClr val="000000"/>
                        </a:solidFill>
                        <a:effectLst/>
                        <a:latin typeface="Aptos Narrow" panose="020B0004020202020204" pitchFamily="34" charset="0"/>
                      </a:endParaRPr>
                    </a:p>
                  </a:txBody>
                  <a:tcPr marL="11430" marR="11430" marT="11430" marB="0" anchor="b"/>
                </a:tc>
                <a:tc>
                  <a:txBody>
                    <a:bodyPr/>
                    <a:lstStyle/>
                    <a:p>
                      <a:pPr algn="r" fontAlgn="b"/>
                      <a:r>
                        <a:rPr lang="en-CI" sz="1700" u="none" strike="noStrike">
                          <a:effectLst/>
                        </a:rPr>
                        <a:t>2012</a:t>
                      </a:r>
                      <a:endParaRPr lang="en-CI" sz="1700" b="1"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2013</a:t>
                      </a:r>
                      <a:endParaRPr lang="en-CI" sz="1700" b="1"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2014</a:t>
                      </a:r>
                      <a:endParaRPr lang="en-CI" sz="1700" b="1"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2015</a:t>
                      </a:r>
                      <a:endParaRPr lang="en-CI" sz="1700" b="1"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2016</a:t>
                      </a:r>
                      <a:endParaRPr lang="en-CI" sz="1700" b="1"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2017</a:t>
                      </a:r>
                      <a:endParaRPr lang="en-CI" sz="1700" b="1"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2018</a:t>
                      </a:r>
                      <a:endParaRPr lang="en-CI" sz="1700" b="1"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2019</a:t>
                      </a:r>
                      <a:endParaRPr lang="en-CI" sz="1700" b="1"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2020</a:t>
                      </a:r>
                      <a:endParaRPr lang="en-CI" sz="1700" b="1"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2021</a:t>
                      </a:r>
                      <a:endParaRPr lang="en-CI" sz="1700" b="1"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2022</a:t>
                      </a:r>
                      <a:endParaRPr lang="en-CI" sz="1700" b="1" i="0" u="none" strike="noStrike">
                        <a:solidFill>
                          <a:srgbClr val="000000"/>
                        </a:solidFill>
                        <a:effectLst/>
                        <a:latin typeface="Times New Roman" panose="02020603050405020304" pitchFamily="18" charset="0"/>
                      </a:endParaRPr>
                    </a:p>
                  </a:txBody>
                  <a:tcPr marL="11430" marR="11430" marT="11430" marB="0" anchor="b"/>
                </a:tc>
                <a:extLst>
                  <a:ext uri="{0D108BD9-81ED-4DB2-BD59-A6C34878D82A}">
                    <a16:rowId xmlns:a16="http://schemas.microsoft.com/office/drawing/2014/main" val="2612602244"/>
                  </a:ext>
                </a:extLst>
              </a:tr>
              <a:tr h="274320">
                <a:tc>
                  <a:txBody>
                    <a:bodyPr/>
                    <a:lstStyle/>
                    <a:p>
                      <a:pPr algn="l" fontAlgn="b"/>
                      <a:r>
                        <a:rPr lang="en-US" sz="1400" u="none" strike="noStrike">
                          <a:effectLst/>
                        </a:rPr>
                        <a:t>Growth Rate</a:t>
                      </a:r>
                      <a:endParaRPr lang="en-US" sz="1400" b="0" i="0" u="none" strike="noStrike">
                        <a:solidFill>
                          <a:srgbClr val="000000"/>
                        </a:solidFill>
                        <a:effectLst/>
                        <a:latin typeface="Aptos Narrow" panose="020B0004020202020204" pitchFamily="34" charset="0"/>
                      </a:endParaRPr>
                    </a:p>
                  </a:txBody>
                  <a:tcPr marL="11430" marR="11430" marT="11430" marB="0" anchor="b"/>
                </a:tc>
                <a:tc>
                  <a:txBody>
                    <a:bodyPr/>
                    <a:lstStyle/>
                    <a:p>
                      <a:pPr algn="r" fontAlgn="b"/>
                      <a:r>
                        <a:rPr lang="en-CI" sz="1700" u="none" strike="noStrike">
                          <a:effectLst/>
                        </a:rPr>
                        <a:t> -1.37%</a:t>
                      </a:r>
                      <a:endParaRPr lang="en-CI" sz="1700" b="0"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 -11.16%</a:t>
                      </a:r>
                      <a:endParaRPr lang="en-CI" sz="1700" b="0"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 -17.48%</a:t>
                      </a:r>
                      <a:endParaRPr lang="en-CI" sz="1700" b="0"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 7.60%</a:t>
                      </a:r>
                      <a:endParaRPr lang="en-CI" sz="1700" b="0"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 6.11%</a:t>
                      </a:r>
                      <a:endParaRPr lang="en-CI" sz="1700" b="0"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 7.14%</a:t>
                      </a:r>
                      <a:endParaRPr lang="en-CI" sz="1700" b="0"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 7.38%</a:t>
                      </a:r>
                      <a:endParaRPr lang="en-CI" sz="1700" b="0"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 3.34%</a:t>
                      </a:r>
                      <a:endParaRPr lang="en-CI" sz="1700" b="0"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 1.34%</a:t>
                      </a:r>
                      <a:endParaRPr lang="en-CI" sz="1700" b="0"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 3.67%</a:t>
                      </a:r>
                      <a:endParaRPr lang="en-CI" sz="1700" b="0"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dirty="0">
                          <a:effectLst/>
                        </a:rPr>
                        <a:t> 3.81%</a:t>
                      </a:r>
                      <a:endParaRPr lang="en-CI" sz="1700" b="0" i="0" u="none" strike="noStrike" dirty="0">
                        <a:solidFill>
                          <a:srgbClr val="000000"/>
                        </a:solidFill>
                        <a:effectLst/>
                        <a:latin typeface="Times New Roman" panose="02020603050405020304" pitchFamily="18" charset="0"/>
                      </a:endParaRPr>
                    </a:p>
                  </a:txBody>
                  <a:tcPr marL="11430" marR="11430" marT="11430" marB="0" anchor="b"/>
                </a:tc>
                <a:extLst>
                  <a:ext uri="{0D108BD9-81ED-4DB2-BD59-A6C34878D82A}">
                    <a16:rowId xmlns:a16="http://schemas.microsoft.com/office/drawing/2014/main" val="1197106710"/>
                  </a:ext>
                </a:extLst>
              </a:tr>
            </a:tbl>
          </a:graphicData>
        </a:graphic>
      </p:graphicFrame>
      <p:graphicFrame>
        <p:nvGraphicFramePr>
          <p:cNvPr id="5" name="Table 4">
            <a:extLst>
              <a:ext uri="{FF2B5EF4-FFF2-40B4-BE49-F238E27FC236}">
                <a16:creationId xmlns:a16="http://schemas.microsoft.com/office/drawing/2014/main" id="{A762BCC7-DA2B-BAC8-C2AD-5328BA94730C}"/>
              </a:ext>
            </a:extLst>
          </p:cNvPr>
          <p:cNvGraphicFramePr>
            <a:graphicFrameLocks noGrp="1"/>
          </p:cNvGraphicFramePr>
          <p:nvPr/>
        </p:nvGraphicFramePr>
        <p:xfrm>
          <a:off x="1523532" y="6215105"/>
          <a:ext cx="11887200" cy="548640"/>
        </p:xfrm>
        <a:graphic>
          <a:graphicData uri="http://schemas.openxmlformats.org/drawingml/2006/table">
            <a:tbl>
              <a:tblPr>
                <a:tableStyleId>{5C22544A-7EE6-4342-B048-85BDC9FD1C3A}</a:tableStyleId>
              </a:tblPr>
              <a:tblGrid>
                <a:gridCol w="990600">
                  <a:extLst>
                    <a:ext uri="{9D8B030D-6E8A-4147-A177-3AD203B41FA5}">
                      <a16:colId xmlns:a16="http://schemas.microsoft.com/office/drawing/2014/main" val="3459786297"/>
                    </a:ext>
                  </a:extLst>
                </a:gridCol>
                <a:gridCol w="990600">
                  <a:extLst>
                    <a:ext uri="{9D8B030D-6E8A-4147-A177-3AD203B41FA5}">
                      <a16:colId xmlns:a16="http://schemas.microsoft.com/office/drawing/2014/main" val="738457820"/>
                    </a:ext>
                  </a:extLst>
                </a:gridCol>
                <a:gridCol w="990600">
                  <a:extLst>
                    <a:ext uri="{9D8B030D-6E8A-4147-A177-3AD203B41FA5}">
                      <a16:colId xmlns:a16="http://schemas.microsoft.com/office/drawing/2014/main" val="3412281973"/>
                    </a:ext>
                  </a:extLst>
                </a:gridCol>
                <a:gridCol w="990600">
                  <a:extLst>
                    <a:ext uri="{9D8B030D-6E8A-4147-A177-3AD203B41FA5}">
                      <a16:colId xmlns:a16="http://schemas.microsoft.com/office/drawing/2014/main" val="990457649"/>
                    </a:ext>
                  </a:extLst>
                </a:gridCol>
                <a:gridCol w="990600">
                  <a:extLst>
                    <a:ext uri="{9D8B030D-6E8A-4147-A177-3AD203B41FA5}">
                      <a16:colId xmlns:a16="http://schemas.microsoft.com/office/drawing/2014/main" val="740732645"/>
                    </a:ext>
                  </a:extLst>
                </a:gridCol>
                <a:gridCol w="990600">
                  <a:extLst>
                    <a:ext uri="{9D8B030D-6E8A-4147-A177-3AD203B41FA5}">
                      <a16:colId xmlns:a16="http://schemas.microsoft.com/office/drawing/2014/main" val="4246529597"/>
                    </a:ext>
                  </a:extLst>
                </a:gridCol>
                <a:gridCol w="990600">
                  <a:extLst>
                    <a:ext uri="{9D8B030D-6E8A-4147-A177-3AD203B41FA5}">
                      <a16:colId xmlns:a16="http://schemas.microsoft.com/office/drawing/2014/main" val="202158208"/>
                    </a:ext>
                  </a:extLst>
                </a:gridCol>
                <a:gridCol w="990600">
                  <a:extLst>
                    <a:ext uri="{9D8B030D-6E8A-4147-A177-3AD203B41FA5}">
                      <a16:colId xmlns:a16="http://schemas.microsoft.com/office/drawing/2014/main" val="543049784"/>
                    </a:ext>
                  </a:extLst>
                </a:gridCol>
                <a:gridCol w="990600">
                  <a:extLst>
                    <a:ext uri="{9D8B030D-6E8A-4147-A177-3AD203B41FA5}">
                      <a16:colId xmlns:a16="http://schemas.microsoft.com/office/drawing/2014/main" val="2922577428"/>
                    </a:ext>
                  </a:extLst>
                </a:gridCol>
                <a:gridCol w="990600">
                  <a:extLst>
                    <a:ext uri="{9D8B030D-6E8A-4147-A177-3AD203B41FA5}">
                      <a16:colId xmlns:a16="http://schemas.microsoft.com/office/drawing/2014/main" val="1797087340"/>
                    </a:ext>
                  </a:extLst>
                </a:gridCol>
                <a:gridCol w="990600">
                  <a:extLst>
                    <a:ext uri="{9D8B030D-6E8A-4147-A177-3AD203B41FA5}">
                      <a16:colId xmlns:a16="http://schemas.microsoft.com/office/drawing/2014/main" val="3656492551"/>
                    </a:ext>
                  </a:extLst>
                </a:gridCol>
                <a:gridCol w="990600">
                  <a:extLst>
                    <a:ext uri="{9D8B030D-6E8A-4147-A177-3AD203B41FA5}">
                      <a16:colId xmlns:a16="http://schemas.microsoft.com/office/drawing/2014/main" val="628947631"/>
                    </a:ext>
                  </a:extLst>
                </a:gridCol>
              </a:tblGrid>
              <a:tr h="274320">
                <a:tc>
                  <a:txBody>
                    <a:bodyPr/>
                    <a:lstStyle/>
                    <a:p>
                      <a:pPr algn="l" fontAlgn="b"/>
                      <a:r>
                        <a:rPr lang="en-US" sz="1400" u="none" strike="noStrike">
                          <a:effectLst/>
                        </a:rPr>
                        <a:t>Item</a:t>
                      </a:r>
                      <a:endParaRPr lang="en-US" sz="1400" b="0" i="0" u="none" strike="noStrike">
                        <a:solidFill>
                          <a:srgbClr val="000000"/>
                        </a:solidFill>
                        <a:effectLst/>
                        <a:latin typeface="Aptos Narrow" panose="020B0004020202020204" pitchFamily="34" charset="0"/>
                      </a:endParaRPr>
                    </a:p>
                  </a:txBody>
                  <a:tcPr marL="11430" marR="11430" marT="11430" marB="0" anchor="b"/>
                </a:tc>
                <a:tc>
                  <a:txBody>
                    <a:bodyPr/>
                    <a:lstStyle/>
                    <a:p>
                      <a:pPr algn="r" fontAlgn="b"/>
                      <a:r>
                        <a:rPr lang="en-CI" sz="1700" u="none" strike="noStrike">
                          <a:effectLst/>
                        </a:rPr>
                        <a:t>2012</a:t>
                      </a:r>
                      <a:endParaRPr lang="en-CI" sz="1700" b="1"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2013</a:t>
                      </a:r>
                      <a:endParaRPr lang="en-CI" sz="1700" b="1"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2014</a:t>
                      </a:r>
                      <a:endParaRPr lang="en-CI" sz="1700" b="1"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2015</a:t>
                      </a:r>
                      <a:endParaRPr lang="en-CI" sz="1700" b="1"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2016</a:t>
                      </a:r>
                      <a:endParaRPr lang="en-CI" sz="1700" b="1"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2017</a:t>
                      </a:r>
                      <a:endParaRPr lang="en-CI" sz="1700" b="1"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2018</a:t>
                      </a:r>
                      <a:endParaRPr lang="en-CI" sz="1700" b="1"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2019</a:t>
                      </a:r>
                      <a:endParaRPr lang="en-CI" sz="1700" b="1"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2020</a:t>
                      </a:r>
                      <a:endParaRPr lang="en-CI" sz="1700" b="1"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2021</a:t>
                      </a:r>
                      <a:endParaRPr lang="en-CI" sz="1700" b="1"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2022</a:t>
                      </a:r>
                      <a:endParaRPr lang="en-CI" sz="1700" b="1" i="0" u="none" strike="noStrike">
                        <a:solidFill>
                          <a:srgbClr val="000000"/>
                        </a:solidFill>
                        <a:effectLst/>
                        <a:latin typeface="Times New Roman" panose="02020603050405020304" pitchFamily="18" charset="0"/>
                      </a:endParaRPr>
                    </a:p>
                  </a:txBody>
                  <a:tcPr marL="11430" marR="11430" marT="11430" marB="0" anchor="b"/>
                </a:tc>
                <a:extLst>
                  <a:ext uri="{0D108BD9-81ED-4DB2-BD59-A6C34878D82A}">
                    <a16:rowId xmlns:a16="http://schemas.microsoft.com/office/drawing/2014/main" val="2436170758"/>
                  </a:ext>
                </a:extLst>
              </a:tr>
              <a:tr h="274320">
                <a:tc>
                  <a:txBody>
                    <a:bodyPr/>
                    <a:lstStyle/>
                    <a:p>
                      <a:pPr algn="l" fontAlgn="b"/>
                      <a:r>
                        <a:rPr lang="en-US" sz="1400" u="none" strike="noStrike">
                          <a:effectLst/>
                        </a:rPr>
                        <a:t>Growth Rate</a:t>
                      </a:r>
                      <a:endParaRPr lang="en-US" sz="1400" b="0" i="0" u="none" strike="noStrike">
                        <a:solidFill>
                          <a:srgbClr val="000000"/>
                        </a:solidFill>
                        <a:effectLst/>
                        <a:latin typeface="Aptos Narrow" panose="020B0004020202020204" pitchFamily="34" charset="0"/>
                      </a:endParaRPr>
                    </a:p>
                  </a:txBody>
                  <a:tcPr marL="11430" marR="11430" marT="11430" marB="0" anchor="b"/>
                </a:tc>
                <a:tc>
                  <a:txBody>
                    <a:bodyPr/>
                    <a:lstStyle/>
                    <a:p>
                      <a:pPr algn="r" fontAlgn="b"/>
                      <a:r>
                        <a:rPr lang="en-CI" sz="1700" u="none" strike="noStrike">
                          <a:effectLst/>
                        </a:rPr>
                        <a:t> 866,254</a:t>
                      </a:r>
                      <a:endParaRPr lang="en-CI" sz="1700" b="0"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 769,607</a:t>
                      </a:r>
                      <a:endParaRPr lang="en-CI" sz="1700" b="0"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 635,064</a:t>
                      </a:r>
                      <a:endParaRPr lang="en-CI" sz="1700" b="0"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 683,318</a:t>
                      </a:r>
                      <a:endParaRPr lang="en-CI" sz="1700" b="0"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 725,045</a:t>
                      </a:r>
                      <a:endParaRPr lang="en-CI" sz="1700" b="0"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 776,837</a:t>
                      </a:r>
                      <a:endParaRPr lang="en-CI" sz="1700" b="0"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 834,183</a:t>
                      </a:r>
                      <a:endParaRPr lang="en-CI" sz="1700" b="0"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 862,027</a:t>
                      </a:r>
                      <a:endParaRPr lang="en-CI" sz="1700" b="0"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 873,579</a:t>
                      </a:r>
                      <a:endParaRPr lang="en-CI" sz="1700" b="0"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a:effectLst/>
                        </a:rPr>
                        <a:t> 905,667</a:t>
                      </a:r>
                      <a:endParaRPr lang="en-CI" sz="1700" b="0" i="0" u="none" strike="noStrike">
                        <a:solidFill>
                          <a:srgbClr val="000000"/>
                        </a:solidFill>
                        <a:effectLst/>
                        <a:latin typeface="Times New Roman" panose="02020603050405020304" pitchFamily="18" charset="0"/>
                      </a:endParaRPr>
                    </a:p>
                  </a:txBody>
                  <a:tcPr marL="11430" marR="11430" marT="11430" marB="0" anchor="b"/>
                </a:tc>
                <a:tc>
                  <a:txBody>
                    <a:bodyPr/>
                    <a:lstStyle/>
                    <a:p>
                      <a:pPr algn="r" fontAlgn="b"/>
                      <a:r>
                        <a:rPr lang="en-CI" sz="1700" u="none" strike="noStrike" dirty="0">
                          <a:effectLst/>
                        </a:rPr>
                        <a:t> 940,203</a:t>
                      </a:r>
                      <a:endParaRPr lang="en-CI" sz="1700" b="0" i="0" u="none" strike="noStrike" dirty="0">
                        <a:solidFill>
                          <a:srgbClr val="000000"/>
                        </a:solidFill>
                        <a:effectLst/>
                        <a:latin typeface="Times New Roman" panose="02020603050405020304" pitchFamily="18" charset="0"/>
                      </a:endParaRPr>
                    </a:p>
                  </a:txBody>
                  <a:tcPr marL="11430" marR="11430" marT="11430" marB="0" anchor="b"/>
                </a:tc>
                <a:extLst>
                  <a:ext uri="{0D108BD9-81ED-4DB2-BD59-A6C34878D82A}">
                    <a16:rowId xmlns:a16="http://schemas.microsoft.com/office/drawing/2014/main" val="3787225132"/>
                  </a:ext>
                </a:extLst>
              </a:tr>
            </a:tbl>
          </a:graphicData>
        </a:graphic>
      </p:graphicFrame>
      <p:graphicFrame>
        <p:nvGraphicFramePr>
          <p:cNvPr id="6" name="Table 5">
            <a:extLst>
              <a:ext uri="{FF2B5EF4-FFF2-40B4-BE49-F238E27FC236}">
                <a16:creationId xmlns:a16="http://schemas.microsoft.com/office/drawing/2014/main" id="{E51B8DE2-E32E-25AD-7B10-9193EFE4C860}"/>
              </a:ext>
            </a:extLst>
          </p:cNvPr>
          <p:cNvGraphicFramePr>
            <a:graphicFrameLocks noGrp="1"/>
          </p:cNvGraphicFramePr>
          <p:nvPr/>
        </p:nvGraphicFramePr>
        <p:xfrm>
          <a:off x="1523531" y="6452146"/>
          <a:ext cx="990600" cy="274320"/>
        </p:xfrm>
        <a:graphic>
          <a:graphicData uri="http://schemas.openxmlformats.org/drawingml/2006/table">
            <a:tbl>
              <a:tblPr>
                <a:tableStyleId>{5C22544A-7EE6-4342-B048-85BDC9FD1C3A}</a:tableStyleId>
              </a:tblPr>
              <a:tblGrid>
                <a:gridCol w="990600">
                  <a:extLst>
                    <a:ext uri="{9D8B030D-6E8A-4147-A177-3AD203B41FA5}">
                      <a16:colId xmlns:a16="http://schemas.microsoft.com/office/drawing/2014/main" val="1867127853"/>
                    </a:ext>
                  </a:extLst>
                </a:gridCol>
              </a:tblGrid>
              <a:tr h="274320">
                <a:tc>
                  <a:txBody>
                    <a:bodyPr/>
                    <a:lstStyle/>
                    <a:p>
                      <a:pPr algn="l" fontAlgn="b"/>
                      <a:r>
                        <a:rPr lang="en-US" sz="1400" u="none" strike="noStrike" dirty="0">
                          <a:effectLst/>
                        </a:rPr>
                        <a:t>Membership</a:t>
                      </a:r>
                      <a:endParaRPr lang="en-US" sz="1400" b="0" i="0" u="none" strike="noStrike" dirty="0">
                        <a:solidFill>
                          <a:srgbClr val="000000"/>
                        </a:solidFill>
                        <a:effectLst/>
                        <a:latin typeface="Aptos Narrow" panose="020B0004020202020204" pitchFamily="34" charset="0"/>
                      </a:endParaRPr>
                    </a:p>
                  </a:txBody>
                  <a:tcPr marL="11430" marR="11430" marT="11430" marB="0" anchor="b"/>
                </a:tc>
                <a:extLst>
                  <a:ext uri="{0D108BD9-81ED-4DB2-BD59-A6C34878D82A}">
                    <a16:rowId xmlns:a16="http://schemas.microsoft.com/office/drawing/2014/main" val="1706382877"/>
                  </a:ext>
                </a:extLst>
              </a:tr>
            </a:tbl>
          </a:graphicData>
        </a:graphic>
      </p:graphicFrame>
    </p:spTree>
    <p:extLst>
      <p:ext uri="{BB962C8B-B14F-4D97-AF65-F5344CB8AC3E}">
        <p14:creationId xmlns:p14="http://schemas.microsoft.com/office/powerpoint/2010/main" val="1842623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457" y="903873"/>
            <a:ext cx="12133562" cy="1297126"/>
          </a:xfrm>
        </p:spPr>
        <p:txBody>
          <a:bodyPr>
            <a:normAutofit/>
          </a:bodyPr>
          <a:lstStyle/>
          <a:p>
            <a:r>
              <a:rPr lang="fr-FR" sz="5760" b="1" dirty="0">
                <a:effectLst>
                  <a:outerShdw blurRad="38100" dist="38100" dir="2700000" algn="tl">
                    <a:srgbClr val="000000">
                      <a:alpha val="43137"/>
                    </a:srgbClr>
                  </a:outerShdw>
                </a:effectLst>
              </a:rPr>
              <a:t>GAINS vs LOSS – WAD [2022-2024]</a:t>
            </a:r>
          </a:p>
        </p:txBody>
      </p:sp>
      <p:graphicFrame>
        <p:nvGraphicFramePr>
          <p:cNvPr id="18" name="Espace réservé du contenu 17"/>
          <p:cNvGraphicFramePr>
            <a:graphicFrameLocks noGrp="1"/>
          </p:cNvGraphicFramePr>
          <p:nvPr>
            <p:ph idx="1"/>
          </p:nvPr>
        </p:nvGraphicFramePr>
        <p:xfrm>
          <a:off x="219458" y="2365248"/>
          <a:ext cx="14191487" cy="4718304"/>
        </p:xfrm>
        <a:graphic>
          <a:graphicData uri="http://schemas.openxmlformats.org/drawingml/2006/chart">
            <c:chart xmlns:c="http://schemas.openxmlformats.org/drawingml/2006/chart" xmlns:r="http://schemas.openxmlformats.org/officeDocument/2006/relationships" r:id="rId2"/>
          </a:graphicData>
        </a:graphic>
      </p:graphicFrame>
      <p:sp>
        <p:nvSpPr>
          <p:cNvPr id="19" name="Rectangle 18"/>
          <p:cNvSpPr/>
          <p:nvPr/>
        </p:nvSpPr>
        <p:spPr>
          <a:xfrm>
            <a:off x="1492285" y="6883123"/>
            <a:ext cx="2908232" cy="1107996"/>
          </a:xfrm>
          <a:prstGeom prst="rect">
            <a:avLst/>
          </a:prstGeom>
          <a:noFill/>
        </p:spPr>
        <p:txBody>
          <a:bodyPr wrap="none" lIns="109728" tIns="54864" rIns="109728" bIns="54864">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548640">
              <a:defRPr/>
            </a:pPr>
            <a:r>
              <a:rPr lang="fr-FR" sz="6480" b="1" dirty="0">
                <a:ln w="12700">
                  <a:solidFill>
                    <a:srgbClr val="F09415"/>
                  </a:solidFill>
                  <a:prstDash val="solid"/>
                </a:ln>
                <a:pattFill prst="pct50">
                  <a:fgClr>
                    <a:srgbClr val="F09415"/>
                  </a:fgClr>
                  <a:bgClr>
                    <a:srgbClr val="F09415">
                      <a:lumMod val="20000"/>
                      <a:lumOff val="80000"/>
                    </a:srgbClr>
                  </a:bgClr>
                </a:pattFill>
                <a:effectLst>
                  <a:outerShdw dist="38100" dir="2640000" algn="bl" rotWithShape="0">
                    <a:srgbClr val="F09415"/>
                  </a:outerShdw>
                </a:effectLst>
                <a:latin typeface="Trebuchet MS" panose="020B0603020202020204"/>
              </a:rPr>
              <a:t>39 830</a:t>
            </a:r>
          </a:p>
        </p:txBody>
      </p:sp>
      <p:sp>
        <p:nvSpPr>
          <p:cNvPr id="20" name="Rectangle 19"/>
          <p:cNvSpPr/>
          <p:nvPr/>
        </p:nvSpPr>
        <p:spPr>
          <a:xfrm>
            <a:off x="6498300" y="6983338"/>
            <a:ext cx="2908232" cy="1107996"/>
          </a:xfrm>
          <a:prstGeom prst="rect">
            <a:avLst/>
          </a:prstGeom>
          <a:noFill/>
        </p:spPr>
        <p:txBody>
          <a:bodyPr wrap="none" lIns="109728" tIns="54864" rIns="109728" bIns="54864">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548640">
              <a:defRPr/>
            </a:pPr>
            <a:r>
              <a:rPr lang="fr-FR" sz="6480" b="1" dirty="0">
                <a:ln w="12700">
                  <a:solidFill>
                    <a:srgbClr val="F09415"/>
                  </a:solidFill>
                  <a:prstDash val="solid"/>
                </a:ln>
                <a:pattFill prst="pct50">
                  <a:fgClr>
                    <a:srgbClr val="F09415"/>
                  </a:fgClr>
                  <a:bgClr>
                    <a:srgbClr val="F09415">
                      <a:lumMod val="20000"/>
                      <a:lumOff val="80000"/>
                    </a:srgbClr>
                  </a:bgClr>
                </a:pattFill>
                <a:effectLst>
                  <a:outerShdw dist="38100" dir="2640000" algn="bl" rotWithShape="0">
                    <a:srgbClr val="F09415"/>
                  </a:outerShdw>
                </a:effectLst>
                <a:latin typeface="Trebuchet MS" panose="020B0603020202020204"/>
              </a:rPr>
              <a:t>59 509</a:t>
            </a:r>
          </a:p>
        </p:txBody>
      </p:sp>
      <p:sp>
        <p:nvSpPr>
          <p:cNvPr id="21" name="Rectangle 20"/>
          <p:cNvSpPr/>
          <p:nvPr/>
        </p:nvSpPr>
        <p:spPr>
          <a:xfrm>
            <a:off x="10741116" y="7033445"/>
            <a:ext cx="2908232" cy="1107996"/>
          </a:xfrm>
          <a:prstGeom prst="rect">
            <a:avLst/>
          </a:prstGeom>
          <a:noFill/>
        </p:spPr>
        <p:txBody>
          <a:bodyPr wrap="none" lIns="109728" tIns="54864" rIns="109728" bIns="54864">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548640">
              <a:defRPr/>
            </a:pPr>
            <a:r>
              <a:rPr lang="fr-FR" sz="6480" b="1" dirty="0">
                <a:ln w="12700">
                  <a:solidFill>
                    <a:srgbClr val="F09415"/>
                  </a:solidFill>
                  <a:prstDash val="solid"/>
                </a:ln>
                <a:pattFill prst="pct50">
                  <a:fgClr>
                    <a:srgbClr val="F09415"/>
                  </a:fgClr>
                  <a:bgClr>
                    <a:srgbClr val="F09415">
                      <a:lumMod val="20000"/>
                      <a:lumOff val="80000"/>
                    </a:srgbClr>
                  </a:bgClr>
                </a:pattFill>
                <a:effectLst>
                  <a:outerShdw dist="38100" dir="2640000" algn="bl" rotWithShape="0">
                    <a:srgbClr val="F09415"/>
                  </a:outerShdw>
                </a:effectLst>
                <a:latin typeface="Trebuchet MS" panose="020B0603020202020204"/>
              </a:rPr>
              <a:t>41 626</a:t>
            </a:r>
          </a:p>
        </p:txBody>
      </p:sp>
    </p:spTree>
    <p:extLst>
      <p:ext uri="{BB962C8B-B14F-4D97-AF65-F5344CB8AC3E}">
        <p14:creationId xmlns:p14="http://schemas.microsoft.com/office/powerpoint/2010/main" val="3248767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ADMINISTRATION\MAPS\maps\wadunionscarte\West-Central Africa Division.png">
            <a:extLst>
              <a:ext uri="{FF2B5EF4-FFF2-40B4-BE49-F238E27FC236}">
                <a16:creationId xmlns:a16="http://schemas.microsoft.com/office/drawing/2014/main" id="{A2643090-1C70-F40D-D850-BB5414E77767}"/>
              </a:ext>
            </a:extLst>
          </p:cNvPr>
          <p:cNvPicPr>
            <a:picLocks noChangeAspect="1" noChangeArrowheads="1"/>
          </p:cNvPicPr>
          <p:nvPr/>
        </p:nvPicPr>
        <p:blipFill>
          <a:blip r:embed="rId2" cstate="print"/>
          <a:srcRect l="3280" t="3641" r="9556" b="36355"/>
          <a:stretch>
            <a:fillRect/>
          </a:stretch>
        </p:blipFill>
        <p:spPr bwMode="auto">
          <a:xfrm>
            <a:off x="5862355" y="147554"/>
            <a:ext cx="8982934" cy="6685280"/>
          </a:xfrm>
          <a:prstGeom prst="rect">
            <a:avLst/>
          </a:prstGeom>
          <a:noFill/>
        </p:spPr>
      </p:pic>
      <p:sp>
        <p:nvSpPr>
          <p:cNvPr id="3" name="Rectangle 2">
            <a:extLst>
              <a:ext uri="{FF2B5EF4-FFF2-40B4-BE49-F238E27FC236}">
                <a16:creationId xmlns:a16="http://schemas.microsoft.com/office/drawing/2014/main" id="{A35DF0DB-253E-E20E-E4A3-EB9BE910E9A9}"/>
              </a:ext>
            </a:extLst>
          </p:cNvPr>
          <p:cNvSpPr/>
          <p:nvPr/>
        </p:nvSpPr>
        <p:spPr>
          <a:xfrm>
            <a:off x="236338" y="1788272"/>
            <a:ext cx="6943813" cy="6204776"/>
          </a:xfrm>
          <a:prstGeom prst="rect">
            <a:avLst/>
          </a:prstGeom>
          <a:noFill/>
        </p:spPr>
        <p:txBody>
          <a:bodyPr wrap="square" lIns="109728" tIns="54864" rIns="109728" bIns="54864">
            <a:spAutoFit/>
          </a:bodyPr>
          <a:lstStyle/>
          <a:p>
            <a:pPr algn="ctr" defTabSz="1097280"/>
            <a:r>
              <a:rPr lang="en-US" sz="7920" b="1" dirty="0">
                <a:ln w="22225">
                  <a:solidFill>
                    <a:srgbClr val="ED7D31"/>
                  </a:solidFill>
                  <a:prstDash val="solid"/>
                </a:ln>
                <a:solidFill>
                  <a:srgbClr val="ED7D31">
                    <a:lumMod val="40000"/>
                    <a:lumOff val="60000"/>
                  </a:srgbClr>
                </a:solidFill>
                <a:latin typeface="Calibri" panose="020F0502020204030204"/>
              </a:rPr>
              <a:t>WAD </a:t>
            </a:r>
          </a:p>
          <a:p>
            <a:pPr algn="ctr" defTabSz="1097280"/>
            <a:r>
              <a:rPr lang="en-US" sz="7920" b="1" dirty="0">
                <a:ln w="22225">
                  <a:solidFill>
                    <a:srgbClr val="ED7D31"/>
                  </a:solidFill>
                  <a:prstDash val="solid"/>
                </a:ln>
                <a:solidFill>
                  <a:srgbClr val="ED7D31">
                    <a:lumMod val="40000"/>
                    <a:lumOff val="60000"/>
                  </a:srgbClr>
                </a:solidFill>
                <a:latin typeface="Calibri" panose="020F0502020204030204"/>
              </a:rPr>
              <a:t>Current Membership (1QT 2025)</a:t>
            </a:r>
          </a:p>
          <a:p>
            <a:pPr algn="ctr" defTabSz="1097280"/>
            <a:r>
              <a:rPr lang="en-US" sz="7920" b="1" dirty="0">
                <a:ln w="22225">
                  <a:solidFill>
                    <a:srgbClr val="ED7D31"/>
                  </a:solidFill>
                  <a:prstDash val="solid"/>
                </a:ln>
                <a:solidFill>
                  <a:srgbClr val="FF0000"/>
                </a:solidFill>
                <a:latin typeface="Calibri" panose="020F0502020204030204"/>
              </a:rPr>
              <a:t>1,077,337</a:t>
            </a:r>
          </a:p>
        </p:txBody>
      </p:sp>
    </p:spTree>
    <p:extLst>
      <p:ext uri="{BB962C8B-B14F-4D97-AF65-F5344CB8AC3E}">
        <p14:creationId xmlns:p14="http://schemas.microsoft.com/office/powerpoint/2010/main" val="567452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D245C2-46D6-6A41-BF7D-3BA181A4054E}"/>
              </a:ext>
            </a:extLst>
          </p:cNvPr>
          <p:cNvPicPr>
            <a:picLocks noChangeAspect="1"/>
          </p:cNvPicPr>
          <p:nvPr/>
        </p:nvPicPr>
        <p:blipFill>
          <a:blip r:embed="rId2"/>
          <a:stretch>
            <a:fillRect/>
          </a:stretch>
        </p:blipFill>
        <p:spPr>
          <a:xfrm>
            <a:off x="0" y="0"/>
            <a:ext cx="14630400" cy="8243316"/>
          </a:xfrm>
          <a:prstGeom prst="rect">
            <a:avLst/>
          </a:prstGeom>
        </p:spPr>
      </p:pic>
    </p:spTree>
    <p:extLst>
      <p:ext uri="{BB962C8B-B14F-4D97-AF65-F5344CB8AC3E}">
        <p14:creationId xmlns:p14="http://schemas.microsoft.com/office/powerpoint/2010/main" val="39041062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755</TotalTime>
  <Words>3150</Words>
  <Application>Microsoft Macintosh PowerPoint</Application>
  <PresentationFormat>Custom</PresentationFormat>
  <Paragraphs>383</Paragraphs>
  <Slides>46</Slides>
  <Notes>16</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46</vt:i4>
      </vt:variant>
    </vt:vector>
  </HeadingPairs>
  <TitlesOfParts>
    <vt:vector size="64" baseType="lpstr">
      <vt:lpstr>Arial MT</vt:lpstr>
      <vt:lpstr>Times New Roman</vt:lpstr>
      <vt:lpstr>Arial</vt:lpstr>
      <vt:lpstr>Tahoma</vt:lpstr>
      <vt:lpstr>Arial Rounded MT Bold</vt:lpstr>
      <vt:lpstr>Noto Serif</vt:lpstr>
      <vt:lpstr>Calibri Light</vt:lpstr>
      <vt:lpstr>Noto Serif Bold</vt:lpstr>
      <vt:lpstr>Calibri</vt:lpstr>
      <vt:lpstr>Anton Bold</vt:lpstr>
      <vt:lpstr>Trebuchet MS</vt:lpstr>
      <vt:lpstr>Aptos Narrow</vt:lpstr>
      <vt:lpstr>Aptos</vt:lpstr>
      <vt:lpstr>Office Theme</vt:lpstr>
      <vt:lpstr>1_Office Theme</vt:lpstr>
      <vt:lpstr>2_Office Theme</vt:lpstr>
      <vt:lpstr>Berlin</vt:lpstr>
      <vt:lpstr>3_Office Theme</vt:lpstr>
      <vt:lpstr>PowerPoint Presentation</vt:lpstr>
      <vt:lpstr>PowerPoint Presentation</vt:lpstr>
      <vt:lpstr>PowerPoint Presentation</vt:lpstr>
      <vt:lpstr>PowerPoint Presentation</vt:lpstr>
      <vt:lpstr>PowerPoint Presentation</vt:lpstr>
      <vt:lpstr>PowerPoint Presentation</vt:lpstr>
      <vt:lpstr>GAINS vs LOSS – WAD [2022-2024]</vt:lpstr>
      <vt:lpstr>PowerPoint Presentation</vt:lpstr>
      <vt:lpstr>PowerPoint Presentation</vt:lpstr>
      <vt:lpstr>PowerPoint Presentation</vt:lpstr>
      <vt:lpstr>PowerPoint Presentation</vt:lpstr>
      <vt:lpstr>PowerPoint Presentation</vt:lpstr>
      <vt:lpstr>PowerPoint Presentation</vt:lpstr>
      <vt:lpstr>First Contact with the Seventh-day Adventist Church</vt:lpstr>
      <vt:lpstr>Religion Before Joining the Seventh-day Adventist Church</vt:lpstr>
      <vt:lpstr>What most attracted you when you decided to join the Adventist Church?</vt:lpstr>
      <vt:lpstr>Time from First Contact to Baptism</vt:lpstr>
      <vt:lpstr>How would you describe the instruction given when you joined the church?</vt:lpstr>
      <vt:lpstr>How would you describe the instruction given when you joined the church?</vt:lpstr>
      <vt:lpstr>Age When First Started Attending the Adventist Church</vt:lpstr>
      <vt:lpstr>Age When First Started Attending the Adventist Church</vt:lpstr>
      <vt:lpstr>Age When Stopped Attending the Adventist Church</vt:lpstr>
      <vt:lpstr>Age When Stopped Attending the Adventist Church</vt:lpstr>
      <vt:lpstr>Number of Years Regularly Attended an Adventist Church</vt:lpstr>
      <vt:lpstr>Held a Volunteer Leadership Role in the Adventist Church</vt:lpstr>
      <vt:lpstr>Attended an Adventist School</vt:lpstr>
      <vt:lpstr>Attended an Adventist School</vt:lpstr>
      <vt:lpstr>Community Context of the Local Church they Last Attended</vt:lpstr>
      <vt:lpstr>Life Events in the Year Leading Up to Decision to Stop Attending</vt:lpstr>
      <vt:lpstr>PowerPoint Presentation</vt:lpstr>
      <vt:lpstr>What Happened When They Stopped Attending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SELOM KWASI SESSOU</cp:lastModifiedBy>
  <cp:revision>4</cp:revision>
  <dcterms:created xsi:type="dcterms:W3CDTF">2025-05-05T22:20:52Z</dcterms:created>
  <dcterms:modified xsi:type="dcterms:W3CDTF">2025-05-06T10:56:45Z</dcterms:modified>
</cp:coreProperties>
</file>