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256" r:id="rId2"/>
    <p:sldId id="257" r:id="rId3"/>
    <p:sldId id="308" r:id="rId4"/>
    <p:sldId id="258" r:id="rId5"/>
    <p:sldId id="259" r:id="rId6"/>
    <p:sldId id="261" r:id="rId7"/>
    <p:sldId id="262" r:id="rId8"/>
    <p:sldId id="263" r:id="rId9"/>
    <p:sldId id="264" r:id="rId10"/>
    <p:sldId id="265" r:id="rId11"/>
    <p:sldId id="266" r:id="rId12"/>
    <p:sldId id="267" r:id="rId13"/>
    <p:sldId id="268" r:id="rId14"/>
    <p:sldId id="311" r:id="rId15"/>
    <p:sldId id="27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2" d="100"/>
          <a:sy n="52" d="100"/>
        </p:scale>
        <p:origin x="116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657214-BAE2-4E30-A18E-D7E00439334D}" type="datetimeFigureOut">
              <a:rPr lang="en-US" smtClean="0"/>
              <a:t>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56A85-F70A-4DB6-AF8B-3F3593663DB3}" type="slidenum">
              <a:rPr lang="en-US" smtClean="0"/>
              <a:t>‹#›</a:t>
            </a:fld>
            <a:endParaRPr lang="en-US"/>
          </a:p>
        </p:txBody>
      </p:sp>
    </p:spTree>
    <p:extLst>
      <p:ext uri="{BB962C8B-B14F-4D97-AF65-F5344CB8AC3E}">
        <p14:creationId xmlns:p14="http://schemas.microsoft.com/office/powerpoint/2010/main" val="13097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B7F5E3AC-A23A-48F2-9D06-410552312021}" type="datetimeFigureOut">
              <a:rPr lang="en-US" smtClean="0"/>
              <a:t>2/2/2025</a:t>
            </a:fld>
            <a:endParaRPr lang="en-US"/>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D7B302F9-570C-41A3-83F1-92347E4EF333}" type="slidenum">
              <a:rPr lang="en-US" smtClean="0"/>
              <a:t>‹#›</a:t>
            </a:fld>
            <a:endParaRPr lang="en-US"/>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986096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5E3AC-A23A-48F2-9D06-410552312021}"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794598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B7F5E3AC-A23A-48F2-9D06-410552312021}" type="datetimeFigureOut">
              <a:rPr lang="en-US" smtClean="0"/>
              <a:t>2/2/2025</a:t>
            </a:fld>
            <a:endParaRPr lang="en-US"/>
          </a:p>
        </p:txBody>
      </p:sp>
      <p:sp>
        <p:nvSpPr>
          <p:cNvPr id="5" name="Footer Placeholder 4"/>
          <p:cNvSpPr>
            <a:spLocks noGrp="1"/>
          </p:cNvSpPr>
          <p:nvPr>
            <p:ph type="ftr" sz="quarter" idx="11"/>
          </p:nvPr>
        </p:nvSpPr>
        <p:spPr>
          <a:xfrm>
            <a:off x="6536187" y="6315949"/>
            <a:ext cx="3814856" cy="365125"/>
          </a:xfrm>
        </p:spPr>
        <p:txBody>
          <a:bodyPr/>
          <a:lstStyle/>
          <a:p>
            <a:endParaRPr lang="en-US"/>
          </a:p>
        </p:txBody>
      </p:sp>
      <p:sp>
        <p:nvSpPr>
          <p:cNvPr id="6" name="Slide Number Placeholder 5"/>
          <p:cNvSpPr>
            <a:spLocks noGrp="1"/>
          </p:cNvSpPr>
          <p:nvPr>
            <p:ph type="sldNum" sz="quarter" idx="12"/>
          </p:nvPr>
        </p:nvSpPr>
        <p:spPr>
          <a:xfrm>
            <a:off x="11784011" y="5607592"/>
            <a:ext cx="407988" cy="365125"/>
          </a:xfrm>
        </p:spPr>
        <p:txBody>
          <a:bodyPr/>
          <a:lstStyle/>
          <a:p>
            <a:fld id="{D7B302F9-570C-41A3-83F1-92347E4EF333}" type="slidenum">
              <a:rPr lang="en-US" smtClean="0"/>
              <a:t>‹#›</a:t>
            </a:fld>
            <a:endParaRPr lang="en-US"/>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7057303"/>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F5E3AC-A23A-48F2-9D06-410552312021}"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66994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B7F5E3AC-A23A-48F2-9D06-410552312021}" type="datetimeFigureOut">
              <a:rPr lang="en-US" smtClean="0"/>
              <a:t>2/2/2025</a:t>
            </a:fld>
            <a:endParaRPr lang="en-US"/>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D7B302F9-570C-41A3-83F1-92347E4EF333}" type="slidenum">
              <a:rPr lang="en-US" smtClean="0"/>
              <a:t>‹#›</a:t>
            </a:fld>
            <a:endParaRPr lang="en-US"/>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70164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F5E3AC-A23A-48F2-9D06-410552312021}"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3717634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F5E3AC-A23A-48F2-9D06-410552312021}" type="datetimeFigureOut">
              <a:rPr lang="en-US" smtClean="0"/>
              <a:t>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1770291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F5E3AC-A23A-48F2-9D06-410552312021}" type="datetimeFigureOut">
              <a:rPr lang="en-US" smtClean="0"/>
              <a:t>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308839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F5E3AC-A23A-48F2-9D06-410552312021}" type="datetimeFigureOut">
              <a:rPr lang="en-US" smtClean="0"/>
              <a:t>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133765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5E3AC-A23A-48F2-9D06-410552312021}"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96840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F5E3AC-A23A-48F2-9D06-410552312021}"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302F9-570C-41A3-83F1-92347E4EF333}" type="slidenum">
              <a:rPr lang="en-US" smtClean="0"/>
              <a:t>‹#›</a:t>
            </a:fld>
            <a:endParaRPr lang="en-US"/>
          </a:p>
        </p:txBody>
      </p:sp>
    </p:spTree>
    <p:extLst>
      <p:ext uri="{BB962C8B-B14F-4D97-AF65-F5344CB8AC3E}">
        <p14:creationId xmlns:p14="http://schemas.microsoft.com/office/powerpoint/2010/main" val="626104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B7F5E3AC-A23A-48F2-9D06-410552312021}" type="datetimeFigureOut">
              <a:rPr lang="en-US" smtClean="0"/>
              <a:t>2/2/2025</a:t>
            </a:fld>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D7B302F9-570C-41A3-83F1-92347E4EF333}" type="slidenum">
              <a:rPr lang="en-US" smtClean="0"/>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841643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F9BFE-21FD-4BF7-A0A9-D83CAA5D84E2}"/>
              </a:ext>
            </a:extLst>
          </p:cNvPr>
          <p:cNvSpPr>
            <a:spLocks noGrp="1"/>
          </p:cNvSpPr>
          <p:nvPr>
            <p:ph type="ctrTitle"/>
          </p:nvPr>
        </p:nvSpPr>
        <p:spPr/>
        <p:txBody>
          <a:bodyPr>
            <a:normAutofit fontScale="90000"/>
          </a:bodyPr>
          <a:lstStyle/>
          <a:p>
            <a:r>
              <a:rPr lang="en-US" b="1" dirty="0"/>
              <a:t>NATURE AND OBJECTIVES</a:t>
            </a:r>
            <a:br>
              <a:rPr lang="en-US" dirty="0"/>
            </a:br>
            <a:r>
              <a:rPr lang="en-US" b="1" dirty="0"/>
              <a:t>OF THE LITERATURE MINISTRY</a:t>
            </a:r>
            <a:br>
              <a:rPr lang="en-US" dirty="0"/>
            </a:br>
            <a:endParaRPr lang="en-US" dirty="0"/>
          </a:p>
        </p:txBody>
      </p:sp>
      <p:sp>
        <p:nvSpPr>
          <p:cNvPr id="3" name="Subtitle 2">
            <a:extLst>
              <a:ext uri="{FF2B5EF4-FFF2-40B4-BE49-F238E27FC236}">
                <a16:creationId xmlns:a16="http://schemas.microsoft.com/office/drawing/2014/main" id="{E7373CC3-EE9F-4413-AA10-CAC2F9472091}"/>
              </a:ext>
            </a:extLst>
          </p:cNvPr>
          <p:cNvSpPr>
            <a:spLocks noGrp="1"/>
          </p:cNvSpPr>
          <p:nvPr>
            <p:ph type="subTitle" idx="1"/>
          </p:nvPr>
        </p:nvSpPr>
        <p:spPr/>
        <p:txBody>
          <a:bodyPr>
            <a:normAutofit fontScale="92500" lnSpcReduction="10000"/>
          </a:bodyPr>
          <a:lstStyle/>
          <a:p>
            <a:r>
              <a:rPr lang="en-US" b="1" dirty="0"/>
              <a:t>(Philosophy of the Literature Ministry I)</a:t>
            </a:r>
            <a:br>
              <a:rPr lang="en-US" dirty="0"/>
            </a:br>
            <a:endParaRPr lang="en-US" dirty="0"/>
          </a:p>
        </p:txBody>
      </p:sp>
    </p:spTree>
    <p:extLst>
      <p:ext uri="{BB962C8B-B14F-4D97-AF65-F5344CB8AC3E}">
        <p14:creationId xmlns:p14="http://schemas.microsoft.com/office/powerpoint/2010/main" val="1789530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BD193-3443-44A8-8DA0-4D4259583DC6}"/>
              </a:ext>
            </a:extLst>
          </p:cNvPr>
          <p:cNvSpPr>
            <a:spLocks noGrp="1"/>
          </p:cNvSpPr>
          <p:nvPr>
            <p:ph type="title"/>
          </p:nvPr>
        </p:nvSpPr>
        <p:spPr/>
        <p:txBody>
          <a:bodyPr/>
          <a:lstStyle/>
          <a:p>
            <a:r>
              <a:rPr lang="en-US" sz="4000" b="1" dirty="0"/>
              <a:t>THE VERY BEST EDUCATION</a:t>
            </a:r>
          </a:p>
        </p:txBody>
      </p:sp>
      <p:sp>
        <p:nvSpPr>
          <p:cNvPr id="3" name="Content Placeholder 2">
            <a:extLst>
              <a:ext uri="{FF2B5EF4-FFF2-40B4-BE49-F238E27FC236}">
                <a16:creationId xmlns:a16="http://schemas.microsoft.com/office/drawing/2014/main" id="{B8C52FF0-4D62-4A30-AC19-35D8A56C1210}"/>
              </a:ext>
            </a:extLst>
          </p:cNvPr>
          <p:cNvSpPr>
            <a:spLocks noGrp="1"/>
          </p:cNvSpPr>
          <p:nvPr>
            <p:ph idx="1"/>
          </p:nvPr>
        </p:nvSpPr>
        <p:spPr/>
        <p:txBody>
          <a:bodyPr/>
          <a:lstStyle/>
          <a:p>
            <a:pPr marL="0" indent="0">
              <a:buNone/>
            </a:pPr>
            <a:r>
              <a:rPr lang="en-US" dirty="0"/>
              <a:t> </a:t>
            </a:r>
          </a:p>
          <a:p>
            <a:pPr marL="0" indent="0">
              <a:buNone/>
            </a:pPr>
            <a:r>
              <a:rPr lang="en-US" dirty="0"/>
              <a:t>Ellen G. White said that if LEs go out into the field and work, </a:t>
            </a:r>
            <a:r>
              <a:rPr lang="en-US" i="1" dirty="0"/>
              <a:t>“. . . combining the work of selling books with personal labor for the people, their talents will increase by exercise, and they will learn many practical lessons which they could not possibly learn in school. The education obtained in this practical way may properly be termed higher education”</a:t>
            </a:r>
            <a:r>
              <a:rPr lang="en-US" dirty="0"/>
              <a:t> (Colporteur Ministry</a:t>
            </a:r>
            <a:r>
              <a:rPr lang="en-US" i="1" dirty="0"/>
              <a:t>, pp. 32, 33).</a:t>
            </a:r>
            <a:endParaRPr lang="en-US" dirty="0"/>
          </a:p>
          <a:p>
            <a:endParaRPr lang="en-US" dirty="0"/>
          </a:p>
        </p:txBody>
      </p:sp>
    </p:spTree>
    <p:extLst>
      <p:ext uri="{BB962C8B-B14F-4D97-AF65-F5344CB8AC3E}">
        <p14:creationId xmlns:p14="http://schemas.microsoft.com/office/powerpoint/2010/main" val="2909847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1967-7927-4B52-8D12-2C9A7AC0DD7F}"/>
              </a:ext>
            </a:extLst>
          </p:cNvPr>
          <p:cNvSpPr>
            <a:spLocks noGrp="1"/>
          </p:cNvSpPr>
          <p:nvPr>
            <p:ph type="title"/>
          </p:nvPr>
        </p:nvSpPr>
        <p:spPr/>
        <p:txBody>
          <a:bodyPr>
            <a:normAutofit/>
          </a:bodyPr>
          <a:lstStyle/>
          <a:p>
            <a:r>
              <a:rPr lang="en-US" sz="4000" b="1" dirty="0"/>
              <a:t>EQUAL IN IMPORTANCE TO THE GOSPEL MINISTRY</a:t>
            </a:r>
          </a:p>
        </p:txBody>
      </p:sp>
      <p:sp>
        <p:nvSpPr>
          <p:cNvPr id="3" name="Content Placeholder 2">
            <a:extLst>
              <a:ext uri="{FF2B5EF4-FFF2-40B4-BE49-F238E27FC236}">
                <a16:creationId xmlns:a16="http://schemas.microsoft.com/office/drawing/2014/main" id="{77624229-88D1-4495-AB43-48ABBE7707C6}"/>
              </a:ext>
            </a:extLst>
          </p:cNvPr>
          <p:cNvSpPr>
            <a:spLocks noGrp="1"/>
          </p:cNvSpPr>
          <p:nvPr>
            <p:ph idx="1"/>
          </p:nvPr>
        </p:nvSpPr>
        <p:spPr/>
        <p:txBody>
          <a:bodyPr/>
          <a:lstStyle/>
          <a:p>
            <a:pPr marL="0" indent="0">
              <a:buNone/>
            </a:pPr>
            <a:r>
              <a:rPr lang="en-US" dirty="0"/>
              <a:t>  With regards to the importance of the Literature Ministry, Ellen White said: </a:t>
            </a:r>
            <a:r>
              <a:rPr lang="en-US" i="1" dirty="0"/>
              <a:t>“Canvassers must go out into various parts of the country.  The importance of this work is fully equal to that of the ministry.  The living preacher and the silent messenger are both required for the accomplishment of the great work before us”</a:t>
            </a:r>
            <a:r>
              <a:rPr lang="en-US" dirty="0"/>
              <a:t> (Colporteur Ministry</a:t>
            </a:r>
            <a:r>
              <a:rPr lang="en-US" i="1" dirty="0"/>
              <a:t>, p. 8).</a:t>
            </a:r>
            <a:endParaRPr lang="en-US" dirty="0"/>
          </a:p>
          <a:p>
            <a:endParaRPr lang="en-US" dirty="0"/>
          </a:p>
        </p:txBody>
      </p:sp>
    </p:spTree>
    <p:extLst>
      <p:ext uri="{BB962C8B-B14F-4D97-AF65-F5344CB8AC3E}">
        <p14:creationId xmlns:p14="http://schemas.microsoft.com/office/powerpoint/2010/main" val="1624982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C2D13-13D5-402D-817F-B37C62E5EE9D}"/>
              </a:ext>
            </a:extLst>
          </p:cNvPr>
          <p:cNvSpPr>
            <a:spLocks noGrp="1"/>
          </p:cNvSpPr>
          <p:nvPr>
            <p:ph type="title"/>
          </p:nvPr>
        </p:nvSpPr>
        <p:spPr/>
        <p:txBody>
          <a:bodyPr/>
          <a:lstStyle/>
          <a:p>
            <a:r>
              <a:rPr lang="en-US" sz="4000" b="1" dirty="0"/>
              <a:t>LE OCCUPIES POSITION EQUAL TO GOSPEL MINISTER</a:t>
            </a:r>
          </a:p>
        </p:txBody>
      </p:sp>
      <p:sp>
        <p:nvSpPr>
          <p:cNvPr id="3" name="Content Placeholder 2">
            <a:extLst>
              <a:ext uri="{FF2B5EF4-FFF2-40B4-BE49-F238E27FC236}">
                <a16:creationId xmlns:a16="http://schemas.microsoft.com/office/drawing/2014/main" id="{99E456A7-45B3-4F26-AF74-7A66D03B74AD}"/>
              </a:ext>
            </a:extLst>
          </p:cNvPr>
          <p:cNvSpPr>
            <a:spLocks noGrp="1"/>
          </p:cNvSpPr>
          <p:nvPr>
            <p:ph idx="1"/>
          </p:nvPr>
        </p:nvSpPr>
        <p:spPr/>
        <p:txBody>
          <a:bodyPr>
            <a:normAutofit/>
          </a:bodyPr>
          <a:lstStyle/>
          <a:p>
            <a:r>
              <a:rPr lang="en-US" i="1" dirty="0"/>
              <a:t>“The intelligent, God-fearing, truth-loving canvasser should be respected; for he occupies a position equal to that of the gospel minister”</a:t>
            </a:r>
            <a:r>
              <a:rPr lang="en-US" dirty="0"/>
              <a:t> (Colporteur Ministry,</a:t>
            </a:r>
            <a:r>
              <a:rPr lang="en-US" i="1" dirty="0"/>
              <a:t> </a:t>
            </a:r>
            <a:r>
              <a:rPr lang="en-US" dirty="0"/>
              <a:t>p. 44. See also page 97.</a:t>
            </a:r>
            <a:r>
              <a:rPr lang="en-US" u="sng" dirty="0"/>
              <a:t>)</a:t>
            </a:r>
            <a:endParaRPr lang="en-US" dirty="0"/>
          </a:p>
          <a:p>
            <a:pPr lvl="0"/>
            <a:r>
              <a:rPr lang="en-US" dirty="0"/>
              <a:t>Intelligent – Well-trained professional.</a:t>
            </a:r>
          </a:p>
          <a:p>
            <a:pPr lvl="0"/>
            <a:r>
              <a:rPr lang="en-US" dirty="0"/>
              <a:t>God-fearing – Dedicated, consecrated, deeply spiritual, and faithful.</a:t>
            </a:r>
          </a:p>
          <a:p>
            <a:pPr lvl="0"/>
            <a:r>
              <a:rPr lang="en-US" dirty="0"/>
              <a:t>Truth-loving – Love for God’s Word. Diligent Bible student and zealous in sharing the Gospel.</a:t>
            </a:r>
          </a:p>
          <a:p>
            <a:endParaRPr lang="en-US" dirty="0"/>
          </a:p>
        </p:txBody>
      </p:sp>
    </p:spTree>
    <p:extLst>
      <p:ext uri="{BB962C8B-B14F-4D97-AF65-F5344CB8AC3E}">
        <p14:creationId xmlns:p14="http://schemas.microsoft.com/office/powerpoint/2010/main" val="1577244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8573-C8D2-4575-A5DB-32A32DAB1A7C}"/>
              </a:ext>
            </a:extLst>
          </p:cNvPr>
          <p:cNvSpPr>
            <a:spLocks noGrp="1"/>
          </p:cNvSpPr>
          <p:nvPr>
            <p:ph type="title"/>
          </p:nvPr>
        </p:nvSpPr>
        <p:spPr/>
        <p:txBody>
          <a:bodyPr>
            <a:normAutofit/>
          </a:bodyPr>
          <a:lstStyle/>
          <a:p>
            <a:r>
              <a:rPr lang="en-US" sz="4000" b="1" dirty="0"/>
              <a:t>GOD LOOKS UPON THE LE AND MINISTER WITH THE SAME APPROVAL</a:t>
            </a:r>
          </a:p>
        </p:txBody>
      </p:sp>
      <p:sp>
        <p:nvSpPr>
          <p:cNvPr id="3" name="Content Placeholder 2">
            <a:extLst>
              <a:ext uri="{FF2B5EF4-FFF2-40B4-BE49-F238E27FC236}">
                <a16:creationId xmlns:a16="http://schemas.microsoft.com/office/drawing/2014/main" id="{1B575387-1483-4C2C-B169-E123DDFD524B}"/>
              </a:ext>
            </a:extLst>
          </p:cNvPr>
          <p:cNvSpPr>
            <a:spLocks noGrp="1"/>
          </p:cNvSpPr>
          <p:nvPr>
            <p:ph idx="1"/>
          </p:nvPr>
        </p:nvSpPr>
        <p:spPr/>
        <p:txBody>
          <a:bodyPr>
            <a:normAutofit lnSpcReduction="10000"/>
          </a:bodyPr>
          <a:lstStyle/>
          <a:p>
            <a:pPr marL="0" indent="0">
              <a:buNone/>
            </a:pPr>
            <a:r>
              <a:rPr lang="en-US" dirty="0"/>
              <a:t> </a:t>
            </a:r>
            <a:r>
              <a:rPr lang="en-US" i="1" dirty="0"/>
              <a:t>“The ministerial evangelist who engages in the canvassing work is performing a service fully as important as that of preaching the gospel before a congregation Sabbath after Sabbath. God looks upon the faithful evangelistic canvasser with as much approval as He looks upon any faithful minister”</a:t>
            </a:r>
            <a:r>
              <a:rPr lang="en-US" dirty="0"/>
              <a:t> (Colporteur Ministry, p. 45).  Mrs. White said that:</a:t>
            </a:r>
          </a:p>
          <a:p>
            <a:pPr marL="914400" lvl="2" indent="0">
              <a:buNone/>
            </a:pPr>
            <a:r>
              <a:rPr lang="en-US" sz="3200" dirty="0"/>
              <a:t>Both workers (minister and LE) have light.</a:t>
            </a:r>
          </a:p>
          <a:p>
            <a:pPr marL="914400" lvl="2" indent="0">
              <a:buNone/>
            </a:pPr>
            <a:r>
              <a:rPr lang="en-US" sz="3200" dirty="0"/>
              <a:t>Both are to shine in their respective spheres of influence.</a:t>
            </a:r>
          </a:p>
          <a:p>
            <a:pPr marL="0" indent="0">
              <a:buNone/>
            </a:pPr>
            <a:r>
              <a:rPr lang="en-US" dirty="0"/>
              <a:t> </a:t>
            </a:r>
          </a:p>
          <a:p>
            <a:endParaRPr lang="en-US" dirty="0"/>
          </a:p>
        </p:txBody>
      </p:sp>
    </p:spTree>
    <p:extLst>
      <p:ext uri="{BB962C8B-B14F-4D97-AF65-F5344CB8AC3E}">
        <p14:creationId xmlns:p14="http://schemas.microsoft.com/office/powerpoint/2010/main" val="1551066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8573-C8D2-4575-A5DB-32A32DAB1A7C}"/>
              </a:ext>
            </a:extLst>
          </p:cNvPr>
          <p:cNvSpPr>
            <a:spLocks noGrp="1"/>
          </p:cNvSpPr>
          <p:nvPr>
            <p:ph type="title"/>
          </p:nvPr>
        </p:nvSpPr>
        <p:spPr/>
        <p:txBody>
          <a:bodyPr>
            <a:normAutofit/>
          </a:bodyPr>
          <a:lstStyle/>
          <a:p>
            <a:r>
              <a:rPr lang="en-US" sz="3600" b="1" dirty="0"/>
              <a:t>POWER OF LITERATURE IS LOST WITHOUT LES</a:t>
            </a:r>
            <a:r>
              <a:rPr lang="en-US" sz="3600" b="1" i="1" dirty="0"/>
              <a:t> </a:t>
            </a:r>
            <a:endParaRPr lang="en-US" sz="3600" b="1" dirty="0"/>
          </a:p>
        </p:txBody>
      </p:sp>
      <p:sp>
        <p:nvSpPr>
          <p:cNvPr id="3" name="Content Placeholder 2">
            <a:extLst>
              <a:ext uri="{FF2B5EF4-FFF2-40B4-BE49-F238E27FC236}">
                <a16:creationId xmlns:a16="http://schemas.microsoft.com/office/drawing/2014/main" id="{1B575387-1483-4C2C-B169-E123DDFD524B}"/>
              </a:ext>
            </a:extLst>
          </p:cNvPr>
          <p:cNvSpPr>
            <a:spLocks noGrp="1"/>
          </p:cNvSpPr>
          <p:nvPr>
            <p:ph idx="1"/>
          </p:nvPr>
        </p:nvSpPr>
        <p:spPr>
          <a:xfrm>
            <a:off x="5317525" y="1459809"/>
            <a:ext cx="6248398" cy="4052361"/>
          </a:xfrm>
        </p:spPr>
        <p:txBody>
          <a:bodyPr>
            <a:normAutofit/>
          </a:bodyPr>
          <a:lstStyle/>
          <a:p>
            <a:pPr marL="0" indent="0">
              <a:buNone/>
            </a:pPr>
            <a:r>
              <a:rPr lang="en-US" sz="2800" i="1" dirty="0"/>
              <a:t>“The press is a power; but if its products fall dead for want of men who will execute plans to widely circulate them, its power is lost” </a:t>
            </a:r>
            <a:r>
              <a:rPr lang="en-US" sz="2800" dirty="0"/>
              <a:t>(Colporteur Ministry, p. 87).</a:t>
            </a:r>
          </a:p>
          <a:p>
            <a:endParaRPr lang="en-US" dirty="0"/>
          </a:p>
        </p:txBody>
      </p:sp>
    </p:spTree>
    <p:extLst>
      <p:ext uri="{BB962C8B-B14F-4D97-AF65-F5344CB8AC3E}">
        <p14:creationId xmlns:p14="http://schemas.microsoft.com/office/powerpoint/2010/main" val="1565626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D0C31-4626-47B6-A85D-202D760A3FE9}"/>
              </a:ext>
            </a:extLst>
          </p:cNvPr>
          <p:cNvSpPr>
            <a:spLocks noGrp="1"/>
          </p:cNvSpPr>
          <p:nvPr>
            <p:ph type="title"/>
          </p:nvPr>
        </p:nvSpPr>
        <p:spPr/>
        <p:txBody>
          <a:bodyPr/>
          <a:lstStyle/>
          <a:p>
            <a:r>
              <a:rPr lang="en-US" sz="4000" b="1" dirty="0"/>
              <a:t>A SACRED WORK</a:t>
            </a:r>
          </a:p>
        </p:txBody>
      </p:sp>
      <p:sp>
        <p:nvSpPr>
          <p:cNvPr id="3" name="Content Placeholder 2">
            <a:extLst>
              <a:ext uri="{FF2B5EF4-FFF2-40B4-BE49-F238E27FC236}">
                <a16:creationId xmlns:a16="http://schemas.microsoft.com/office/drawing/2014/main" id="{938B18E2-A637-4139-8F6C-2A97614AF5EB}"/>
              </a:ext>
            </a:extLst>
          </p:cNvPr>
          <p:cNvSpPr>
            <a:spLocks noGrp="1"/>
          </p:cNvSpPr>
          <p:nvPr>
            <p:ph idx="1"/>
          </p:nvPr>
        </p:nvSpPr>
        <p:spPr/>
        <p:txBody>
          <a:bodyPr>
            <a:normAutofit/>
          </a:bodyPr>
          <a:lstStyle/>
          <a:p>
            <a:r>
              <a:rPr lang="en-US" dirty="0"/>
              <a:t> The Literature Ministry is sacred and those who enter it should be able to witness for Christ. Those who have defiled hearts and questionable characters should not be encouraged to do the work. </a:t>
            </a:r>
          </a:p>
          <a:p>
            <a:r>
              <a:rPr lang="en-US" i="1" dirty="0"/>
              <a:t>“The angels of God cannot accompany the unconsecrated to the homes of the people; therefore, all those who are not converted, whose thoughts are corrupt, who will leave the taint of their imperfections upon everything they touch, should refrain from handling the truth of God”</a:t>
            </a:r>
            <a:r>
              <a:rPr lang="en-US" dirty="0"/>
              <a:t> (Colporteur Ministry</a:t>
            </a:r>
            <a:r>
              <a:rPr lang="en-US" i="1" dirty="0"/>
              <a:t>, p. 29).</a:t>
            </a:r>
            <a:endParaRPr lang="en-US" dirty="0"/>
          </a:p>
          <a:p>
            <a:r>
              <a:rPr lang="en-US" dirty="0"/>
              <a:t>We are admonished by the prophet to exercise great care in the selection of Literature Evangelists just as in selecting men for the Gospel Ministry. In choosing, consider the following qualifications as mentioned in </a:t>
            </a:r>
            <a:r>
              <a:rPr lang="en-US" i="1" dirty="0"/>
              <a:t>Colporteur Ministry</a:t>
            </a:r>
            <a:r>
              <a:rPr lang="en-US" dirty="0"/>
              <a:t>, </a:t>
            </a:r>
            <a:r>
              <a:rPr lang="en-US" i="1" dirty="0"/>
              <a:t>pp. 26-29.</a:t>
            </a:r>
            <a:endParaRPr lang="en-US" dirty="0"/>
          </a:p>
          <a:p>
            <a:endParaRPr lang="en-US" dirty="0"/>
          </a:p>
        </p:txBody>
      </p:sp>
    </p:spTree>
    <p:extLst>
      <p:ext uri="{BB962C8B-B14F-4D97-AF65-F5344CB8AC3E}">
        <p14:creationId xmlns:p14="http://schemas.microsoft.com/office/powerpoint/2010/main" val="368212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B9FC6610-A5F8-45EA-B7D4-AFDF75D208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txBody>
          <a:bodyPr/>
          <a:lstStyle/>
          <a:p>
            <a:endParaRPr lang="en-US"/>
          </a:p>
        </p:txBody>
      </p:sp>
      <p:cxnSp>
        <p:nvCxnSpPr>
          <p:cNvPr id="10" name="Straight Connector 9">
            <a:extLst>
              <a:ext uri="{FF2B5EF4-FFF2-40B4-BE49-F238E27FC236}">
                <a16:creationId xmlns:a16="http://schemas.microsoft.com/office/drawing/2014/main" id="{4E9AB7A3-4EBC-40F6-99B4-4B1FE7F9DD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7865333E-6BF7-40FE-AC7D-EB8A0900A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3764B1-ECCA-40E0-91CD-C3B70267D799}"/>
              </a:ext>
            </a:extLst>
          </p:cNvPr>
          <p:cNvSpPr>
            <a:spLocks noGrp="1"/>
          </p:cNvSpPr>
          <p:nvPr>
            <p:ph type="title"/>
          </p:nvPr>
        </p:nvSpPr>
        <p:spPr>
          <a:xfrm>
            <a:off x="2797126" y="2678464"/>
            <a:ext cx="8832898" cy="3798420"/>
          </a:xfrm>
        </p:spPr>
        <p:txBody>
          <a:bodyPr vert="horz" lIns="91440" tIns="45720" rIns="91440" bIns="45720" rtlCol="0" anchor="t">
            <a:normAutofit/>
          </a:bodyPr>
          <a:lstStyle/>
          <a:p>
            <a:pPr algn="l">
              <a:lnSpc>
                <a:spcPct val="85000"/>
              </a:lnSpc>
            </a:pPr>
            <a:r>
              <a:rPr lang="en-US" sz="6200" cap="all" dirty="0">
                <a:solidFill>
                  <a:schemeClr val="tx2"/>
                </a:solidFill>
              </a:rPr>
              <a:t>PART I -NATURE OF THE  LITERATURE MINISTRY</a:t>
            </a:r>
            <a:br>
              <a:rPr lang="en-US" sz="6200" cap="all" dirty="0">
                <a:solidFill>
                  <a:schemeClr val="tx2"/>
                </a:solidFill>
              </a:rPr>
            </a:br>
            <a:endParaRPr lang="en-US" sz="6200" cap="all" dirty="0">
              <a:solidFill>
                <a:schemeClr val="tx2"/>
              </a:solidFill>
            </a:endParaRPr>
          </a:p>
        </p:txBody>
      </p:sp>
      <p:sp>
        <p:nvSpPr>
          <p:cNvPr id="14" name="Freeform 6">
            <a:extLst>
              <a:ext uri="{FF2B5EF4-FFF2-40B4-BE49-F238E27FC236}">
                <a16:creationId xmlns:a16="http://schemas.microsoft.com/office/drawing/2014/main" id="{C971C6CD-6DA8-4FDD-A89B-4B681DEAB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1457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txBody>
          <a:bodyPr/>
          <a:lstStyle/>
          <a:p>
            <a:endParaRPr lang="en-US"/>
          </a:p>
        </p:txBody>
      </p:sp>
      <p:cxnSp>
        <p:nvCxnSpPr>
          <p:cNvPr id="16" name="Straight Connector 15">
            <a:extLst>
              <a:ext uri="{FF2B5EF4-FFF2-40B4-BE49-F238E27FC236}">
                <a16:creationId xmlns:a16="http://schemas.microsoft.com/office/drawing/2014/main" id="{ED3CBB7D-B825-489C-9789-70D05A25CF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65120" y="2519131"/>
            <a:ext cx="932688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34791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4B448-5B5B-45E6-80EE-A7F3E3498373}"/>
              </a:ext>
            </a:extLst>
          </p:cNvPr>
          <p:cNvSpPr>
            <a:spLocks noGrp="1"/>
          </p:cNvSpPr>
          <p:nvPr>
            <p:ph type="title"/>
          </p:nvPr>
        </p:nvSpPr>
        <p:spPr/>
        <p:txBody>
          <a:bodyPr>
            <a:normAutofit/>
          </a:bodyPr>
          <a:lstStyle/>
          <a:p>
            <a:r>
              <a:rPr lang="en-US" dirty="0"/>
              <a:t>Nature of the Literature Ministry</a:t>
            </a:r>
          </a:p>
        </p:txBody>
      </p:sp>
      <p:sp>
        <p:nvSpPr>
          <p:cNvPr id="3" name="Content Placeholder 2">
            <a:extLst>
              <a:ext uri="{FF2B5EF4-FFF2-40B4-BE49-F238E27FC236}">
                <a16:creationId xmlns:a16="http://schemas.microsoft.com/office/drawing/2014/main" id="{504D9EBE-6C9B-4348-A1C6-DD14F34240BF}"/>
              </a:ext>
            </a:extLst>
          </p:cNvPr>
          <p:cNvSpPr>
            <a:spLocks noGrp="1"/>
          </p:cNvSpPr>
          <p:nvPr>
            <p:ph idx="1"/>
          </p:nvPr>
        </p:nvSpPr>
        <p:spPr/>
        <p:txBody>
          <a:bodyPr>
            <a:normAutofit/>
          </a:bodyPr>
          <a:lstStyle/>
          <a:p>
            <a:pPr marL="0" indent="0">
              <a:buNone/>
            </a:pPr>
            <a:r>
              <a:rPr lang="en-US" sz="3000" b="1" dirty="0"/>
              <a:t>A Work Second to None</a:t>
            </a:r>
            <a:endParaRPr lang="en-US" sz="3300" b="1" dirty="0"/>
          </a:p>
          <a:p>
            <a:pPr lvl="1">
              <a:lnSpc>
                <a:spcPct val="110000"/>
              </a:lnSpc>
            </a:pPr>
            <a:r>
              <a:rPr lang="en-US" sz="3300" dirty="0"/>
              <a:t>The Very Best Education</a:t>
            </a:r>
          </a:p>
          <a:p>
            <a:pPr lvl="1">
              <a:lnSpc>
                <a:spcPct val="110000"/>
              </a:lnSpc>
            </a:pPr>
            <a:r>
              <a:rPr lang="en-US" sz="3300" dirty="0"/>
              <a:t>Equal in Importance to the Gospel Ministry</a:t>
            </a:r>
          </a:p>
          <a:p>
            <a:pPr lvl="1">
              <a:lnSpc>
                <a:spcPct val="110000"/>
              </a:lnSpc>
            </a:pPr>
            <a:r>
              <a:rPr lang="en-US" sz="3300" dirty="0"/>
              <a:t>A Sacred Work</a:t>
            </a:r>
          </a:p>
          <a:p>
            <a:pPr lvl="1">
              <a:lnSpc>
                <a:spcPct val="110000"/>
              </a:lnSpc>
            </a:pPr>
            <a:r>
              <a:rPr lang="en-US" sz="3300" dirty="0"/>
              <a:t>Under Divine Direction</a:t>
            </a:r>
          </a:p>
          <a:p>
            <a:pPr marL="0" indent="0">
              <a:buNone/>
            </a:pPr>
            <a:endParaRPr lang="en-US" dirty="0"/>
          </a:p>
          <a:p>
            <a:endParaRPr lang="en-US" dirty="0"/>
          </a:p>
        </p:txBody>
      </p:sp>
    </p:spTree>
    <p:extLst>
      <p:ext uri="{BB962C8B-B14F-4D97-AF65-F5344CB8AC3E}">
        <p14:creationId xmlns:p14="http://schemas.microsoft.com/office/powerpoint/2010/main" val="215091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C7576-1F99-406A-AFFB-402CBD182EBE}"/>
              </a:ext>
            </a:extLst>
          </p:cNvPr>
          <p:cNvSpPr>
            <a:spLocks noGrp="1"/>
          </p:cNvSpPr>
          <p:nvPr>
            <p:ph type="title"/>
          </p:nvPr>
        </p:nvSpPr>
        <p:spPr/>
        <p:txBody>
          <a:bodyPr>
            <a:normAutofit/>
          </a:bodyPr>
          <a:lstStyle/>
          <a:p>
            <a:r>
              <a:rPr lang="en-US" sz="4000" b="1" dirty="0"/>
              <a:t>A WORK SECOND TO NONE</a:t>
            </a:r>
            <a:endParaRPr lang="en-US" sz="4000" dirty="0"/>
          </a:p>
        </p:txBody>
      </p:sp>
      <p:sp>
        <p:nvSpPr>
          <p:cNvPr id="3" name="Content Placeholder 2">
            <a:extLst>
              <a:ext uri="{FF2B5EF4-FFF2-40B4-BE49-F238E27FC236}">
                <a16:creationId xmlns:a16="http://schemas.microsoft.com/office/drawing/2014/main" id="{4D8578FF-86AE-4ABB-9061-D4972299195B}"/>
              </a:ext>
            </a:extLst>
          </p:cNvPr>
          <p:cNvSpPr>
            <a:spLocks noGrp="1"/>
          </p:cNvSpPr>
          <p:nvPr>
            <p:ph idx="1"/>
          </p:nvPr>
        </p:nvSpPr>
        <p:spPr/>
        <p:txBody>
          <a:bodyPr/>
          <a:lstStyle/>
          <a:p>
            <a:pPr marL="0" indent="0">
              <a:buNone/>
            </a:pPr>
            <a:r>
              <a:rPr lang="en-US" sz="3200" i="1" dirty="0"/>
              <a:t>“The canvassing work, properly conducted, is missionary work of the highest order, and it is as good and successful a method as can be employed for placing before the people the important truths for this time”</a:t>
            </a:r>
            <a:r>
              <a:rPr lang="en-US" sz="3200" dirty="0"/>
              <a:t> (Colporteur Ministry,</a:t>
            </a:r>
            <a:r>
              <a:rPr lang="en-US" sz="3200" i="1" dirty="0"/>
              <a:t> p. 6).</a:t>
            </a:r>
            <a:endParaRPr lang="en-US" sz="3200" dirty="0"/>
          </a:p>
          <a:p>
            <a:endParaRPr lang="en-US" dirty="0"/>
          </a:p>
        </p:txBody>
      </p:sp>
    </p:spTree>
    <p:extLst>
      <p:ext uri="{BB962C8B-B14F-4D97-AF65-F5344CB8AC3E}">
        <p14:creationId xmlns:p14="http://schemas.microsoft.com/office/powerpoint/2010/main" val="193447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E811-89B2-4390-BB58-64171F5C1F7A}"/>
              </a:ext>
            </a:extLst>
          </p:cNvPr>
          <p:cNvSpPr>
            <a:spLocks noGrp="1"/>
          </p:cNvSpPr>
          <p:nvPr>
            <p:ph type="title"/>
          </p:nvPr>
        </p:nvSpPr>
        <p:spPr/>
        <p:txBody>
          <a:bodyPr>
            <a:normAutofit/>
          </a:bodyPr>
          <a:lstStyle/>
          <a:p>
            <a:r>
              <a:rPr lang="en-US" sz="4000" b="1" dirty="0"/>
              <a:t>MISSIONARY WORK OF THE HIGHEST ORDER</a:t>
            </a:r>
          </a:p>
        </p:txBody>
      </p:sp>
      <p:sp>
        <p:nvSpPr>
          <p:cNvPr id="3" name="Content Placeholder 2">
            <a:extLst>
              <a:ext uri="{FF2B5EF4-FFF2-40B4-BE49-F238E27FC236}">
                <a16:creationId xmlns:a16="http://schemas.microsoft.com/office/drawing/2014/main" id="{FA11BFF0-1652-4D2C-966D-1021088D3C98}"/>
              </a:ext>
            </a:extLst>
          </p:cNvPr>
          <p:cNvSpPr>
            <a:spLocks noGrp="1"/>
          </p:cNvSpPr>
          <p:nvPr>
            <p:ph idx="1"/>
          </p:nvPr>
        </p:nvSpPr>
        <p:spPr/>
        <p:txBody>
          <a:bodyPr>
            <a:normAutofit/>
          </a:bodyPr>
          <a:lstStyle/>
          <a:p>
            <a:r>
              <a:rPr lang="en-US" dirty="0"/>
              <a:t>The importance of the other lines of work is recognized, but the Literature Ministry is missionary work of the “highest order” for two important reasons:</a:t>
            </a:r>
          </a:p>
          <a:p>
            <a:pPr lvl="0"/>
            <a:r>
              <a:rPr lang="en-US" dirty="0"/>
              <a:t>Kind of service – The kind of service rendered to God by the LEs is based on self-sacrifice and self-denial.</a:t>
            </a:r>
          </a:p>
          <a:p>
            <a:pPr lvl="0"/>
            <a:r>
              <a:rPr lang="en-US" dirty="0"/>
              <a:t>Number of people reached – If done properly, the canvassing work reaches more people than any other branches of work in the Church.  For example, if an LE visits 10 homes a day with an average of two persons in every home, he can reach:</a:t>
            </a:r>
          </a:p>
          <a:p>
            <a:pPr lvl="1"/>
            <a:r>
              <a:rPr lang="en-US" dirty="0"/>
              <a:t> 20 persons a day</a:t>
            </a:r>
          </a:p>
          <a:p>
            <a:pPr lvl="1"/>
            <a:r>
              <a:rPr lang="en-US" dirty="0"/>
              <a:t>   400 persons a month</a:t>
            </a:r>
          </a:p>
          <a:p>
            <a:pPr lvl="1"/>
            <a:r>
              <a:rPr lang="en-US" dirty="0"/>
              <a:t>   4,000 persons a year</a:t>
            </a:r>
          </a:p>
          <a:p>
            <a:endParaRPr lang="en-US" dirty="0"/>
          </a:p>
        </p:txBody>
      </p:sp>
    </p:spTree>
    <p:extLst>
      <p:ext uri="{BB962C8B-B14F-4D97-AF65-F5344CB8AC3E}">
        <p14:creationId xmlns:p14="http://schemas.microsoft.com/office/powerpoint/2010/main" val="2398598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D9EA-75BA-4A8E-9360-CA29864F3212}"/>
              </a:ext>
            </a:extLst>
          </p:cNvPr>
          <p:cNvSpPr>
            <a:spLocks noGrp="1"/>
          </p:cNvSpPr>
          <p:nvPr>
            <p:ph type="title"/>
          </p:nvPr>
        </p:nvSpPr>
        <p:spPr/>
        <p:txBody>
          <a:bodyPr/>
          <a:lstStyle/>
          <a:p>
            <a:r>
              <a:rPr lang="en-US" dirty="0"/>
              <a:t>Ordained by God – </a:t>
            </a:r>
          </a:p>
        </p:txBody>
      </p:sp>
      <p:sp>
        <p:nvSpPr>
          <p:cNvPr id="3" name="Content Placeholder 2">
            <a:extLst>
              <a:ext uri="{FF2B5EF4-FFF2-40B4-BE49-F238E27FC236}">
                <a16:creationId xmlns:a16="http://schemas.microsoft.com/office/drawing/2014/main" id="{A3C480C4-773B-42B5-8974-2FF0DA5F870D}"/>
              </a:ext>
            </a:extLst>
          </p:cNvPr>
          <p:cNvSpPr>
            <a:spLocks noGrp="1"/>
          </p:cNvSpPr>
          <p:nvPr>
            <p:ph idx="1"/>
          </p:nvPr>
        </p:nvSpPr>
        <p:spPr/>
        <p:txBody>
          <a:bodyPr>
            <a:normAutofit fontScale="92500" lnSpcReduction="20000"/>
          </a:bodyPr>
          <a:lstStyle/>
          <a:p>
            <a:pPr marL="0" indent="0">
              <a:buNone/>
            </a:pPr>
            <a:r>
              <a:rPr lang="en-US" i="1" dirty="0"/>
              <a:t>“God has ordained the canvassing work as a means of presenting before the people the light contained in our books . . .”</a:t>
            </a:r>
            <a:r>
              <a:rPr lang="en-US" dirty="0"/>
              <a:t> (Colporteur Ministry</a:t>
            </a:r>
            <a:r>
              <a:rPr lang="en-US" i="1" dirty="0"/>
              <a:t>, p. 6).</a:t>
            </a:r>
            <a:endParaRPr lang="en-US" dirty="0"/>
          </a:p>
          <a:p>
            <a:r>
              <a:rPr lang="en-US" dirty="0"/>
              <a:t>3.  </a:t>
            </a:r>
            <a:r>
              <a:rPr lang="en-US" u="sng" dirty="0"/>
              <a:t>A most important work</a:t>
            </a:r>
            <a:r>
              <a:rPr lang="en-US" dirty="0"/>
              <a:t> – </a:t>
            </a:r>
            <a:r>
              <a:rPr lang="en-US" i="1" dirty="0"/>
              <a:t>“If there is one work more important than another, it is that of getting our publications before the public, thus leading them to search the Scriptures” </a:t>
            </a:r>
            <a:r>
              <a:rPr lang="en-US" dirty="0"/>
              <a:t>(Colporteur Ministry, </a:t>
            </a:r>
            <a:r>
              <a:rPr lang="en-US" i="1" dirty="0"/>
              <a:t>p. 7).</a:t>
            </a:r>
            <a:endParaRPr lang="en-US" dirty="0"/>
          </a:p>
          <a:p>
            <a:r>
              <a:rPr lang="en-US" dirty="0"/>
              <a:t>4. </a:t>
            </a:r>
            <a:r>
              <a:rPr lang="en-US" u="sng" dirty="0"/>
              <a:t>The work of God</a:t>
            </a:r>
            <a:r>
              <a:rPr lang="en-US" dirty="0"/>
              <a:t> – </a:t>
            </a:r>
            <a:r>
              <a:rPr lang="en-US" i="1" dirty="0"/>
              <a:t>“Let the canvasser remember that he has an opportunity to sow beside all waters. Let him remember, as he sells the books which give a knowledge of the truth, that he is doing the work of God and that every talent is to be used to the glory of His name”</a:t>
            </a:r>
            <a:r>
              <a:rPr lang="en-US" dirty="0"/>
              <a:t> (Colporteur Ministry</a:t>
            </a:r>
            <a:r>
              <a:rPr lang="en-US" i="1" dirty="0"/>
              <a:t>, p. 10).</a:t>
            </a:r>
            <a:endParaRPr lang="en-US" dirty="0"/>
          </a:p>
          <a:p>
            <a:r>
              <a:rPr lang="en-US" dirty="0"/>
              <a:t>5. </a:t>
            </a:r>
            <a:r>
              <a:rPr lang="en-US" u="sng" dirty="0"/>
              <a:t>No higher work</a:t>
            </a:r>
            <a:r>
              <a:rPr lang="en-US" i="1" dirty="0"/>
              <a:t>—“There is no higher work than evangelistic canvassing, for it involves the performance of the highest moral duties. Those who engage in this work need always to be under the control of the Spirit of God. There must be no exalting of self.” </a:t>
            </a:r>
            <a:r>
              <a:rPr lang="en-US" dirty="0"/>
              <a:t>(Colporteur Ministry, </a:t>
            </a:r>
            <a:r>
              <a:rPr lang="en-US" i="1" dirty="0"/>
              <a:t>p. 12). </a:t>
            </a:r>
            <a:endParaRPr lang="en-US" dirty="0"/>
          </a:p>
          <a:p>
            <a:endParaRPr lang="en-US" dirty="0"/>
          </a:p>
          <a:p>
            <a:endParaRPr lang="en-US" dirty="0"/>
          </a:p>
        </p:txBody>
      </p:sp>
    </p:spTree>
    <p:extLst>
      <p:ext uri="{BB962C8B-B14F-4D97-AF65-F5344CB8AC3E}">
        <p14:creationId xmlns:p14="http://schemas.microsoft.com/office/powerpoint/2010/main" val="4241039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7F726-1EA4-4DC3-A9AB-C4CB5904E4E5}"/>
              </a:ext>
            </a:extLst>
          </p:cNvPr>
          <p:cNvSpPr>
            <a:spLocks noGrp="1"/>
          </p:cNvSpPr>
          <p:nvPr>
            <p:ph type="title"/>
          </p:nvPr>
        </p:nvSpPr>
        <p:spPr>
          <a:xfrm>
            <a:off x="4955354" y="620721"/>
            <a:ext cx="6593180" cy="1651140"/>
          </a:xfrm>
        </p:spPr>
        <p:txBody>
          <a:bodyPr>
            <a:normAutofit/>
          </a:bodyPr>
          <a:lstStyle/>
          <a:p>
            <a:pPr algn="l"/>
            <a:r>
              <a:rPr lang="en-US" b="1"/>
              <a:t>THE VERY BEST EDUCATION</a:t>
            </a:r>
          </a:p>
        </p:txBody>
      </p:sp>
      <p:pic>
        <p:nvPicPr>
          <p:cNvPr id="5" name="Picture 4" descr="A person in a blue shirt&#10;&#10;Description automatically generated">
            <a:extLst>
              <a:ext uri="{FF2B5EF4-FFF2-40B4-BE49-F238E27FC236}">
                <a16:creationId xmlns:a16="http://schemas.microsoft.com/office/drawing/2014/main" id="{F0CFDCFC-5D9C-4C1C-B7A9-080BF591D7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999" y="1265105"/>
            <a:ext cx="4001315" cy="4001315"/>
          </a:xfrm>
          <a:prstGeom prst="rect">
            <a:avLst/>
          </a:prstGeom>
        </p:spPr>
      </p:pic>
      <p:sp>
        <p:nvSpPr>
          <p:cNvPr id="3" name="Content Placeholder 2">
            <a:extLst>
              <a:ext uri="{FF2B5EF4-FFF2-40B4-BE49-F238E27FC236}">
                <a16:creationId xmlns:a16="http://schemas.microsoft.com/office/drawing/2014/main" id="{BF9B0938-4EF5-44C2-881E-6C9C30345BBE}"/>
              </a:ext>
            </a:extLst>
          </p:cNvPr>
          <p:cNvSpPr>
            <a:spLocks noGrp="1"/>
          </p:cNvSpPr>
          <p:nvPr>
            <p:ph idx="1"/>
          </p:nvPr>
        </p:nvSpPr>
        <p:spPr>
          <a:xfrm>
            <a:off x="4955354" y="2422688"/>
            <a:ext cx="6593180" cy="3801533"/>
          </a:xfrm>
        </p:spPr>
        <p:txBody>
          <a:bodyPr>
            <a:normAutofit/>
          </a:bodyPr>
          <a:lstStyle/>
          <a:p>
            <a:pPr marL="0" indent="0">
              <a:buNone/>
            </a:pPr>
            <a:r>
              <a:rPr lang="en-US"/>
              <a:t> </a:t>
            </a:r>
            <a:r>
              <a:rPr lang="en-US" i="1"/>
              <a:t>“I have had special light in regard to the canvassing work, and the impression and burden does not leave me. This work is a means of education... The very best education young men can obtain is by entering the canvassing field and working from house to house.  In this work they will find opportunity to speak the words of life” </a:t>
            </a:r>
            <a:r>
              <a:rPr lang="en-US"/>
              <a:t>(Colporteur Ministry</a:t>
            </a:r>
            <a:r>
              <a:rPr lang="en-US" i="1"/>
              <a:t>, p</a:t>
            </a:r>
            <a:r>
              <a:rPr lang="en-US" i="1" u="sng"/>
              <a:t>p</a:t>
            </a:r>
            <a:r>
              <a:rPr lang="en-US" i="1"/>
              <a:t>. 31,</a:t>
            </a:r>
            <a:r>
              <a:rPr lang="en-US" i="1" u="sng"/>
              <a:t> </a:t>
            </a:r>
            <a:r>
              <a:rPr lang="en-US" i="1"/>
              <a:t>32).</a:t>
            </a:r>
            <a:endParaRPr lang="en-US"/>
          </a:p>
          <a:p>
            <a:pPr marL="0" indent="0">
              <a:buNone/>
            </a:pPr>
            <a:endParaRPr lang="en-US"/>
          </a:p>
          <a:p>
            <a:pPr marL="0" indent="0">
              <a:buNone/>
            </a:pPr>
            <a:r>
              <a:rPr lang="en-US"/>
              <a:t>The Literature Ministry work is in itself an educational process, a means of education, the very best education, for two reasons:</a:t>
            </a:r>
          </a:p>
          <a:p>
            <a:endParaRPr lang="en-US" dirty="0"/>
          </a:p>
        </p:txBody>
      </p:sp>
    </p:spTree>
    <p:extLst>
      <p:ext uri="{BB962C8B-B14F-4D97-AF65-F5344CB8AC3E}">
        <p14:creationId xmlns:p14="http://schemas.microsoft.com/office/powerpoint/2010/main" val="190884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9D39-ECF0-438A-B4C2-15679AAFF46A}"/>
              </a:ext>
            </a:extLst>
          </p:cNvPr>
          <p:cNvSpPr>
            <a:spLocks noGrp="1"/>
          </p:cNvSpPr>
          <p:nvPr>
            <p:ph type="title"/>
          </p:nvPr>
        </p:nvSpPr>
        <p:spPr/>
        <p:txBody>
          <a:bodyPr/>
          <a:lstStyle/>
          <a:p>
            <a:r>
              <a:rPr lang="en-US" sz="4000" b="1" dirty="0"/>
              <a:t>THE VERY BEST EDUCATION</a:t>
            </a:r>
          </a:p>
        </p:txBody>
      </p:sp>
      <p:sp>
        <p:nvSpPr>
          <p:cNvPr id="3" name="Content Placeholder 2">
            <a:extLst>
              <a:ext uri="{FF2B5EF4-FFF2-40B4-BE49-F238E27FC236}">
                <a16:creationId xmlns:a16="http://schemas.microsoft.com/office/drawing/2014/main" id="{8702BD19-70EA-45C5-A278-3552716A2DA7}"/>
              </a:ext>
            </a:extLst>
          </p:cNvPr>
          <p:cNvSpPr>
            <a:spLocks noGrp="1"/>
          </p:cNvSpPr>
          <p:nvPr>
            <p:ph idx="1"/>
          </p:nvPr>
        </p:nvSpPr>
        <p:spPr/>
        <p:txBody>
          <a:bodyPr>
            <a:normAutofit/>
          </a:bodyPr>
          <a:lstStyle/>
          <a:p>
            <a:pPr marL="514350" lvl="1" indent="-514350">
              <a:buFont typeface="+mj-lt"/>
              <a:buAutoNum type="arabicPeriod"/>
            </a:pPr>
            <a:r>
              <a:rPr lang="en-US" sz="2600" b="1" dirty="0"/>
              <a:t>It Provides Education for Eternity</a:t>
            </a:r>
          </a:p>
          <a:p>
            <a:pPr marL="0" indent="0">
              <a:buNone/>
            </a:pPr>
            <a:r>
              <a:rPr lang="en-US" dirty="0"/>
              <a:t>In the canvassing work, </a:t>
            </a:r>
            <a:r>
              <a:rPr lang="en-US" i="1" dirty="0"/>
              <a:t>“Christ is the Great Teacher and the Source of all true wisdom” </a:t>
            </a:r>
            <a:r>
              <a:rPr lang="en-US" dirty="0"/>
              <a:t>(Colporteur Ministry</a:t>
            </a:r>
            <a:r>
              <a:rPr lang="en-US" i="1" dirty="0"/>
              <a:t>,</a:t>
            </a:r>
            <a:r>
              <a:rPr lang="en-US" dirty="0"/>
              <a:t> </a:t>
            </a:r>
            <a:r>
              <a:rPr lang="en-US" i="1" dirty="0"/>
              <a:t>p. 32</a:t>
            </a:r>
            <a:r>
              <a:rPr lang="en-US" dirty="0"/>
              <a:t>). The ministry of pointing sinners to Christ and the way to salvation is a gift to humanity of an education for eternity.</a:t>
            </a:r>
          </a:p>
          <a:p>
            <a:pPr marL="0" indent="0">
              <a:buNone/>
            </a:pPr>
            <a:r>
              <a:rPr lang="en-US" b="1" dirty="0"/>
              <a:t> 2.   </a:t>
            </a:r>
            <a:r>
              <a:rPr lang="en-US" sz="2600" b="1" dirty="0"/>
              <a:t> It Provides Varied Experiences in Life</a:t>
            </a:r>
            <a:endParaRPr lang="en-US" dirty="0"/>
          </a:p>
          <a:p>
            <a:pPr marL="1031875"/>
            <a:r>
              <a:rPr lang="en-US" dirty="0"/>
              <a:t>It is said that a person’s total know-how is a combination of knowledge or information from the following sources:</a:t>
            </a:r>
          </a:p>
          <a:p>
            <a:pPr marL="1031875" lvl="0"/>
            <a:r>
              <a:rPr lang="en-US" dirty="0"/>
              <a:t>Classroom instruction</a:t>
            </a:r>
          </a:p>
          <a:p>
            <a:pPr marL="1031875" lvl="0"/>
            <a:r>
              <a:rPr lang="en-US" dirty="0"/>
              <a:t>Traveling </a:t>
            </a:r>
          </a:p>
          <a:p>
            <a:pPr marL="1031875" lvl="0"/>
            <a:r>
              <a:rPr lang="en-US" dirty="0"/>
              <a:t>Reading</a:t>
            </a:r>
          </a:p>
          <a:p>
            <a:pPr marL="1031875" lvl="0"/>
            <a:r>
              <a:rPr lang="en-US" dirty="0"/>
              <a:t>Meeting and talking with people</a:t>
            </a:r>
          </a:p>
          <a:p>
            <a:endParaRPr lang="en-US" dirty="0"/>
          </a:p>
        </p:txBody>
      </p:sp>
    </p:spTree>
    <p:extLst>
      <p:ext uri="{BB962C8B-B14F-4D97-AF65-F5344CB8AC3E}">
        <p14:creationId xmlns:p14="http://schemas.microsoft.com/office/powerpoint/2010/main" val="2559826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5C505-B6AF-49B1-A3A6-B4C9068322CD}"/>
              </a:ext>
            </a:extLst>
          </p:cNvPr>
          <p:cNvSpPr>
            <a:spLocks noGrp="1"/>
          </p:cNvSpPr>
          <p:nvPr>
            <p:ph type="title"/>
          </p:nvPr>
        </p:nvSpPr>
        <p:spPr/>
        <p:txBody>
          <a:bodyPr/>
          <a:lstStyle/>
          <a:p>
            <a:r>
              <a:rPr lang="en-US" sz="4000" b="1" dirty="0"/>
              <a:t>THE VERY BEST EDUCATION</a:t>
            </a:r>
          </a:p>
        </p:txBody>
      </p:sp>
      <p:sp>
        <p:nvSpPr>
          <p:cNvPr id="3" name="Content Placeholder 2">
            <a:extLst>
              <a:ext uri="{FF2B5EF4-FFF2-40B4-BE49-F238E27FC236}">
                <a16:creationId xmlns:a16="http://schemas.microsoft.com/office/drawing/2014/main" id="{4B828C6C-06BC-4764-BAB4-29B50691412D}"/>
              </a:ext>
            </a:extLst>
          </p:cNvPr>
          <p:cNvSpPr>
            <a:spLocks noGrp="1"/>
          </p:cNvSpPr>
          <p:nvPr>
            <p:ph idx="1"/>
          </p:nvPr>
        </p:nvSpPr>
        <p:spPr/>
        <p:txBody>
          <a:bodyPr>
            <a:normAutofit/>
          </a:bodyPr>
          <a:lstStyle/>
          <a:p>
            <a:pPr marL="0" indent="0">
              <a:buNone/>
            </a:pPr>
            <a:r>
              <a:rPr lang="en-US" dirty="0"/>
              <a:t>Reasonably, these four sources are within the reach of literature evangelists. They can benefit from these sources of learning if they choose to. For example:</a:t>
            </a:r>
          </a:p>
          <a:p>
            <a:pPr marL="514350" lvl="0" indent="-514350">
              <a:buFont typeface="+mj-lt"/>
              <a:buAutoNum type="arabicPeriod"/>
            </a:pPr>
            <a:r>
              <a:rPr lang="en-US" dirty="0"/>
              <a:t>The LMS provides professional training for their work.</a:t>
            </a:r>
          </a:p>
          <a:p>
            <a:pPr marL="514350" lvl="0" indent="-514350">
              <a:buFont typeface="+mj-lt"/>
              <a:buAutoNum type="arabicPeriod"/>
            </a:pPr>
            <a:r>
              <a:rPr lang="en-US" dirty="0"/>
              <a:t>The LE travels every day locally and sometimes in other places or countries.</a:t>
            </a:r>
          </a:p>
          <a:p>
            <a:pPr marL="514350" lvl="0" indent="-514350">
              <a:buFont typeface="+mj-lt"/>
              <a:buAutoNum type="arabicPeriod"/>
            </a:pPr>
            <a:r>
              <a:rPr lang="en-US" dirty="0"/>
              <a:t>The LE has access to all the books he sells. A wise LE reads them before he sells them.</a:t>
            </a:r>
          </a:p>
          <a:p>
            <a:pPr marL="514350" lvl="0" indent="-514350">
              <a:buFont typeface="+mj-lt"/>
              <a:buAutoNum type="arabicPeriod"/>
            </a:pPr>
            <a:r>
              <a:rPr lang="en-US" dirty="0"/>
              <a:t>A faithful LE meets approximately 10-12 thousand people a year.</a:t>
            </a:r>
          </a:p>
          <a:p>
            <a:pPr marL="0" indent="0">
              <a:buNone/>
            </a:pPr>
            <a:r>
              <a:rPr lang="en-US" dirty="0"/>
              <a:t> </a:t>
            </a:r>
          </a:p>
          <a:p>
            <a:endParaRPr lang="en-US" dirty="0"/>
          </a:p>
        </p:txBody>
      </p:sp>
    </p:spTree>
    <p:extLst>
      <p:ext uri="{BB962C8B-B14F-4D97-AF65-F5344CB8AC3E}">
        <p14:creationId xmlns:p14="http://schemas.microsoft.com/office/powerpoint/2010/main" val="815892137"/>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1258</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Schoolbook</vt:lpstr>
      <vt:lpstr>Corbel</vt:lpstr>
      <vt:lpstr>Headlines</vt:lpstr>
      <vt:lpstr>NATURE AND OBJECTIVES OF THE LITERATURE MINISTRY </vt:lpstr>
      <vt:lpstr>PART I -NATURE OF THE  LITERATURE MINISTRY </vt:lpstr>
      <vt:lpstr>Nature of the Literature Ministry</vt:lpstr>
      <vt:lpstr>A WORK SECOND TO NONE</vt:lpstr>
      <vt:lpstr>MISSIONARY WORK OF THE HIGHEST ORDER</vt:lpstr>
      <vt:lpstr>Ordained by God – </vt:lpstr>
      <vt:lpstr>THE VERY BEST EDUCATION</vt:lpstr>
      <vt:lpstr>THE VERY BEST EDUCATION</vt:lpstr>
      <vt:lpstr>THE VERY BEST EDUCATION</vt:lpstr>
      <vt:lpstr>THE VERY BEST EDUCATION</vt:lpstr>
      <vt:lpstr>EQUAL IN IMPORTANCE TO THE GOSPEL MINISTRY</vt:lpstr>
      <vt:lpstr>LE OCCUPIES POSITION EQUAL TO GOSPEL MINISTER</vt:lpstr>
      <vt:lpstr>GOD LOOKS UPON THE LE AND MINISTER WITH THE SAME APPROVAL</vt:lpstr>
      <vt:lpstr>POWER OF LITERATURE IS LOST WITHOUT LES </vt:lpstr>
      <vt:lpstr>A SACRED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AND OBJECTIVES OF THE LITERATURE MINISTRY </dc:title>
  <dc:creator> </dc:creator>
  <cp:lastModifiedBy>EDNA THOMAS</cp:lastModifiedBy>
  <cp:revision>3</cp:revision>
  <dcterms:created xsi:type="dcterms:W3CDTF">2019-09-12T07:25:30Z</dcterms:created>
  <dcterms:modified xsi:type="dcterms:W3CDTF">2025-02-02T10:19:51Z</dcterms:modified>
</cp:coreProperties>
</file>