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5"/>
  </p:notesMasterIdLst>
  <p:sldIdLst>
    <p:sldId id="256" r:id="rId2"/>
    <p:sldId id="295" r:id="rId3"/>
    <p:sldId id="314" r:id="rId4"/>
    <p:sldId id="320" r:id="rId5"/>
    <p:sldId id="315" r:id="rId6"/>
    <p:sldId id="321" r:id="rId7"/>
    <p:sldId id="316" r:id="rId8"/>
    <p:sldId id="317" r:id="rId9"/>
    <p:sldId id="318" r:id="rId10"/>
    <p:sldId id="319" r:id="rId11"/>
    <p:sldId id="296" r:id="rId12"/>
    <p:sldId id="297" r:id="rId13"/>
    <p:sldId id="309" r:id="rId14"/>
    <p:sldId id="311" r:id="rId15"/>
    <p:sldId id="312" r:id="rId16"/>
    <p:sldId id="310" r:id="rId17"/>
    <p:sldId id="298" r:id="rId18"/>
    <p:sldId id="299" r:id="rId19"/>
    <p:sldId id="300" r:id="rId20"/>
    <p:sldId id="301" r:id="rId21"/>
    <p:sldId id="302" r:id="rId22"/>
    <p:sldId id="324" r:id="rId23"/>
    <p:sldId id="32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48" d="100"/>
          <a:sy n="48" d="100"/>
        </p:scale>
        <p:origin x="129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AF755-253D-4117-BFAE-87F6F6BFDA56}"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CCD56-D2DD-4524-B661-100A8B923AE5}" type="slidenum">
              <a:rPr lang="en-US" smtClean="0"/>
              <a:t>‹#›</a:t>
            </a:fld>
            <a:endParaRPr lang="en-US"/>
          </a:p>
        </p:txBody>
      </p:sp>
    </p:spTree>
    <p:extLst>
      <p:ext uri="{BB962C8B-B14F-4D97-AF65-F5344CB8AC3E}">
        <p14:creationId xmlns:p14="http://schemas.microsoft.com/office/powerpoint/2010/main" val="33392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909F0EA-8AF8-40A9-99E6-F9596050D0B0}" type="datetimeFigureOut">
              <a:rPr lang="en-US" smtClean="0"/>
              <a:t>2/5/2025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5FB78C7-00BE-4905-ADF5-556E35FF634B}" type="slidenum">
              <a:rPr lang="en-US" smtClean="0"/>
              <a:t>‹#›</a:t>
            </a:fld>
            <a:endParaRPr lang="en-US"/>
          </a:p>
        </p:txBody>
      </p:sp>
    </p:spTree>
    <p:extLst>
      <p:ext uri="{BB962C8B-B14F-4D97-AF65-F5344CB8AC3E}">
        <p14:creationId xmlns:p14="http://schemas.microsoft.com/office/powerpoint/2010/main" val="346944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9F0EA-8AF8-40A9-99E6-F9596050D0B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326221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9F0EA-8AF8-40A9-99E6-F9596050D0B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33071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9F0EA-8AF8-40A9-99E6-F9596050D0B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4032669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9F0EA-8AF8-40A9-99E6-F9596050D0B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33922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09F0EA-8AF8-40A9-99E6-F9596050D0B0}"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383167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09F0EA-8AF8-40A9-99E6-F9596050D0B0}"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186964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09F0EA-8AF8-40A9-99E6-F9596050D0B0}"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20164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9F0EA-8AF8-40A9-99E6-F9596050D0B0}"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B78C7-00BE-4905-ADF5-556E35FF634B}" type="slidenum">
              <a:rPr lang="en-US" smtClean="0"/>
              <a:t>‹#›</a:t>
            </a:fld>
            <a:endParaRPr lang="en-US"/>
          </a:p>
        </p:txBody>
      </p:sp>
    </p:spTree>
    <p:extLst>
      <p:ext uri="{BB962C8B-B14F-4D97-AF65-F5344CB8AC3E}">
        <p14:creationId xmlns:p14="http://schemas.microsoft.com/office/powerpoint/2010/main" val="69087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909F0EA-8AF8-40A9-99E6-F9596050D0B0}"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5FB78C7-00BE-4905-ADF5-556E35FF634B}" type="slidenum">
              <a:rPr lang="en-US" smtClean="0"/>
              <a:t>‹#›</a:t>
            </a:fld>
            <a:endParaRPr lang="en-US"/>
          </a:p>
        </p:txBody>
      </p:sp>
    </p:spTree>
    <p:extLst>
      <p:ext uri="{BB962C8B-B14F-4D97-AF65-F5344CB8AC3E}">
        <p14:creationId xmlns:p14="http://schemas.microsoft.com/office/powerpoint/2010/main" val="425956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909F0EA-8AF8-40A9-99E6-F9596050D0B0}" type="datetimeFigureOut">
              <a:rPr lang="en-US" smtClean="0"/>
              <a:t>2/5/2025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5FB78C7-00BE-4905-ADF5-556E35FF634B}" type="slidenum">
              <a:rPr lang="en-US" smtClean="0"/>
              <a:t>‹#›</a:t>
            </a:fld>
            <a:endParaRPr lang="en-US"/>
          </a:p>
        </p:txBody>
      </p:sp>
    </p:spTree>
    <p:extLst>
      <p:ext uri="{BB962C8B-B14F-4D97-AF65-F5344CB8AC3E}">
        <p14:creationId xmlns:p14="http://schemas.microsoft.com/office/powerpoint/2010/main" val="25176826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909F0EA-8AF8-40A9-99E6-F9596050D0B0}" type="datetimeFigureOut">
              <a:rPr lang="en-US" smtClean="0"/>
              <a:t>2/5/2025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5FB78C7-00BE-4905-ADF5-556E35FF634B}" type="slidenum">
              <a:rPr lang="en-US" smtClean="0"/>
              <a:t>‹#›</a:t>
            </a:fld>
            <a:endParaRPr lang="en-US"/>
          </a:p>
        </p:txBody>
      </p:sp>
      <p:pic>
        <p:nvPicPr>
          <p:cNvPr id="7" name="Picture 6" descr="A black background with blue and white text&#10;&#10;Description automatically generated">
            <a:extLst>
              <a:ext uri="{FF2B5EF4-FFF2-40B4-BE49-F238E27FC236}">
                <a16:creationId xmlns:a16="http://schemas.microsoft.com/office/drawing/2014/main" id="{BCA3123B-E93E-9C5C-9FF5-FD34001F52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1338" y="5986941"/>
            <a:ext cx="1925294" cy="654106"/>
          </a:xfrm>
          <a:prstGeom prst="rect">
            <a:avLst/>
          </a:prstGeom>
        </p:spPr>
      </p:pic>
    </p:spTree>
    <p:extLst>
      <p:ext uri="{BB962C8B-B14F-4D97-AF65-F5344CB8AC3E}">
        <p14:creationId xmlns:p14="http://schemas.microsoft.com/office/powerpoint/2010/main" val="181220099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3.egwwritings.org/swf/en_CM/index.html" TargetMode="External"/><Relationship Id="rId2" Type="http://schemas.openxmlformats.org/officeDocument/2006/relationships/hyperlink" Target="https://media3.egwwritings.org/swf/en_CEv/index.html"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DE7410D-6AEC-4EE8-9216-06937294A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1C780-AD8E-3B39-435A-827EA15A6CF4}"/>
              </a:ext>
            </a:extLst>
          </p:cNvPr>
          <p:cNvSpPr>
            <a:spLocks noGrp="1"/>
          </p:cNvSpPr>
          <p:nvPr>
            <p:ph type="ctrTitle"/>
          </p:nvPr>
        </p:nvSpPr>
        <p:spPr>
          <a:xfrm>
            <a:off x="5087738" y="770467"/>
            <a:ext cx="6298065" cy="3352800"/>
          </a:xfrm>
        </p:spPr>
        <p:txBody>
          <a:bodyPr vert="horz" lIns="91440" tIns="45720" rIns="91440" bIns="45720" rtlCol="0">
            <a:normAutofit/>
          </a:bodyPr>
          <a:lstStyle/>
          <a:p>
            <a:r>
              <a:rPr lang="en-US"/>
              <a:t>LITERATURE EVANGELISM</a:t>
            </a:r>
            <a:br>
              <a:rPr lang="en-US"/>
            </a:br>
            <a:r>
              <a:rPr lang="en-US"/>
              <a:t>CANVASSING</a:t>
            </a:r>
          </a:p>
        </p:txBody>
      </p:sp>
      <p:sp>
        <p:nvSpPr>
          <p:cNvPr id="3" name="Subtitle 2">
            <a:extLst>
              <a:ext uri="{FF2B5EF4-FFF2-40B4-BE49-F238E27FC236}">
                <a16:creationId xmlns:a16="http://schemas.microsoft.com/office/drawing/2014/main" id="{CE95650A-E371-110E-7A84-B15341EB98A8}"/>
              </a:ext>
            </a:extLst>
          </p:cNvPr>
          <p:cNvSpPr>
            <a:spLocks noGrp="1"/>
          </p:cNvSpPr>
          <p:nvPr>
            <p:ph type="subTitle" idx="1"/>
          </p:nvPr>
        </p:nvSpPr>
        <p:spPr>
          <a:xfrm>
            <a:off x="5168264" y="4206876"/>
            <a:ext cx="5437067" cy="1645920"/>
          </a:xfrm>
        </p:spPr>
        <p:txBody>
          <a:bodyPr vert="horz" lIns="91440" tIns="45720" rIns="91440" bIns="45720" rtlCol="0">
            <a:normAutofit/>
          </a:bodyPr>
          <a:lstStyle/>
          <a:p>
            <a:r>
              <a:rPr lang="en-US" sz="3000">
                <a:latin typeface="+mn-lt"/>
              </a:rPr>
              <a:t>TRAINING PROGRAM</a:t>
            </a:r>
          </a:p>
          <a:p>
            <a:r>
              <a:rPr lang="en-US" sz="3000">
                <a:latin typeface="+mn-lt"/>
              </a:rPr>
              <a:t>SIERRA LEONE CONFERENCE</a:t>
            </a:r>
          </a:p>
          <a:p>
            <a:pPr>
              <a:buFont typeface="Arial" pitchFamily="34" charset="0"/>
              <a:buChar char=" "/>
            </a:pPr>
            <a:r>
              <a:rPr lang="en-US" sz="3000">
                <a:latin typeface="+mn-lt"/>
              </a:rPr>
              <a:t>2025</a:t>
            </a:r>
          </a:p>
          <a:p>
            <a:pPr>
              <a:buFont typeface="Arial" pitchFamily="34" charset="0"/>
              <a:buChar char=" "/>
            </a:pPr>
            <a:endParaRPr lang="en-US" sz="3000">
              <a:latin typeface="+mn-lt"/>
            </a:endParaRPr>
          </a:p>
        </p:txBody>
      </p:sp>
      <p:sp>
        <p:nvSpPr>
          <p:cNvPr id="34" name="Rectangle 33">
            <a:extLst>
              <a:ext uri="{FF2B5EF4-FFF2-40B4-BE49-F238E27FC236}">
                <a16:creationId xmlns:a16="http://schemas.microsoft.com/office/drawing/2014/main" id="{43968255-CBF3-40BA-9CDC-32D0299CC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lose-up of hands shaking&#10;&#10;Description automatically generated">
            <a:extLst>
              <a:ext uri="{FF2B5EF4-FFF2-40B4-BE49-F238E27FC236}">
                <a16:creationId xmlns:a16="http://schemas.microsoft.com/office/drawing/2014/main" id="{E6333FC6-051C-EC6E-FEC1-380D5C84E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66" y="1140815"/>
            <a:ext cx="3361826" cy="1691551"/>
          </a:xfrm>
          <a:prstGeom prst="rect">
            <a:avLst/>
          </a:prstGeom>
        </p:spPr>
      </p:pic>
      <p:pic>
        <p:nvPicPr>
          <p:cNvPr id="27" name="Picture 26" descr="A black background with blue and white text&#10;&#10;Description automatically generated">
            <a:extLst>
              <a:ext uri="{FF2B5EF4-FFF2-40B4-BE49-F238E27FC236}">
                <a16:creationId xmlns:a16="http://schemas.microsoft.com/office/drawing/2014/main" id="{8B699E37-48E7-1833-BD21-0CC7E6FC9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4" y="4292124"/>
            <a:ext cx="3352128" cy="1139722"/>
          </a:xfrm>
          <a:prstGeom prst="rect">
            <a:avLst/>
          </a:prstGeom>
        </p:spPr>
      </p:pic>
    </p:spTree>
    <p:extLst>
      <p:ext uri="{BB962C8B-B14F-4D97-AF65-F5344CB8AC3E}">
        <p14:creationId xmlns:p14="http://schemas.microsoft.com/office/powerpoint/2010/main" val="51672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a:normAutofit/>
          </a:bodyPr>
          <a:lstStyle/>
          <a:p>
            <a:r>
              <a:rPr lang="en-US"/>
              <a:t>Colporteur work. </a:t>
            </a:r>
            <a:endParaRPr lang="en-US" dirty="0"/>
          </a:p>
        </p:txBody>
      </p:sp>
      <p:sp>
        <p:nvSpPr>
          <p:cNvPr id="3" name="Content Placeholder 2"/>
          <p:cNvSpPr>
            <a:spLocks noGrp="1"/>
          </p:cNvSpPr>
          <p:nvPr>
            <p:ph idx="1"/>
          </p:nvPr>
        </p:nvSpPr>
        <p:spPr>
          <a:xfrm>
            <a:off x="676656" y="2011680"/>
            <a:ext cx="6875611" cy="3766185"/>
          </a:xfrm>
        </p:spPr>
        <p:txBody>
          <a:bodyPr>
            <a:noAutofit/>
          </a:bodyPr>
          <a:lstStyle/>
          <a:p>
            <a:pPr algn="just"/>
            <a:r>
              <a:rPr lang="en-US" sz="2800" b="1" dirty="0">
                <a:latin typeface="+mn-lt"/>
              </a:rPr>
              <a:t>The canvassing work should be considered  as sacred, and those who have unclean hands and defiled hearts should not be encouraged to enter upon it. </a:t>
            </a:r>
            <a:r>
              <a:rPr lang="en-US" sz="2800" b="1" dirty="0">
                <a:highlight>
                  <a:srgbClr val="FFFF00"/>
                </a:highlight>
                <a:latin typeface="+mn-lt"/>
              </a:rPr>
              <a:t>The angels of God cannot accompany the unconsecrated to the homes of the people</a:t>
            </a:r>
            <a:r>
              <a:rPr lang="en-US" sz="2800" b="1" dirty="0">
                <a:latin typeface="+mn-lt"/>
              </a:rPr>
              <a:t>; therefore, all those who are not converted, whose thoughts are corrupt, who will leave the taint of their imperfections upon everything they touch, should refrain from handling the truth of God.—The Review and Herald, May 20, 1890</a:t>
            </a:r>
          </a:p>
        </p:txBody>
      </p:sp>
      <p:pic>
        <p:nvPicPr>
          <p:cNvPr id="15" name="Picture 14" descr="A group of people standing in front of a door&#10;&#10;Description automatically generated">
            <a:extLst>
              <a:ext uri="{FF2B5EF4-FFF2-40B4-BE49-F238E27FC236}">
                <a16:creationId xmlns:a16="http://schemas.microsoft.com/office/drawing/2014/main" id="{9827F6B4-77D1-CC80-7B43-DE08907F749D}"/>
              </a:ext>
            </a:extLst>
          </p:cNvPr>
          <p:cNvPicPr>
            <a:picLocks noChangeAspect="1"/>
          </p:cNvPicPr>
          <p:nvPr/>
        </p:nvPicPr>
        <p:blipFill>
          <a:blip r:embed="rId2">
            <a:extLst>
              <a:ext uri="{28A0092B-C50C-407E-A947-70E740481C1C}">
                <a14:useLocalDpi xmlns:a14="http://schemas.microsoft.com/office/drawing/2010/main" val="0"/>
              </a:ext>
            </a:extLst>
          </a:blip>
          <a:srcRect l="14420" r="19919" b="-1"/>
          <a:stretch/>
        </p:blipFill>
        <p:spPr>
          <a:xfrm>
            <a:off x="8026499" y="2076150"/>
            <a:ext cx="3383936" cy="3440068"/>
          </a:xfrm>
          <a:prstGeom prst="rect">
            <a:avLst/>
          </a:prstGeom>
        </p:spPr>
      </p:pic>
    </p:spTree>
    <p:extLst>
      <p:ext uri="{BB962C8B-B14F-4D97-AF65-F5344CB8AC3E}">
        <p14:creationId xmlns:p14="http://schemas.microsoft.com/office/powerpoint/2010/main" val="184095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73212" y="499533"/>
            <a:ext cx="3401568" cy="1117232"/>
          </a:xfrm>
        </p:spPr>
        <p:txBody>
          <a:bodyPr anchor="b">
            <a:normAutofit/>
          </a:bodyPr>
          <a:lstStyle/>
          <a:p>
            <a:r>
              <a:rPr lang="en-US" sz="4000" dirty="0">
                <a:solidFill>
                  <a:srgbClr val="FFFFFF"/>
                </a:solidFill>
              </a:rPr>
              <a:t>Canvassing Work</a:t>
            </a:r>
          </a:p>
        </p:txBody>
      </p:sp>
      <p:pic>
        <p:nvPicPr>
          <p:cNvPr id="11" name="Picture 10" descr="A person holding a blue tray and talking to a person&#10;&#10;Description automatically generated">
            <a:extLst>
              <a:ext uri="{FF2B5EF4-FFF2-40B4-BE49-F238E27FC236}">
                <a16:creationId xmlns:a16="http://schemas.microsoft.com/office/drawing/2014/main" id="{2877DDA1-1007-A46D-B8C9-A52A51B2F6DC}"/>
              </a:ext>
            </a:extLst>
          </p:cNvPr>
          <p:cNvPicPr>
            <a:picLocks noChangeAspect="1"/>
          </p:cNvPicPr>
          <p:nvPr/>
        </p:nvPicPr>
        <p:blipFill>
          <a:blip r:embed="rId2">
            <a:extLst>
              <a:ext uri="{28A0092B-C50C-407E-A947-70E740481C1C}">
                <a14:useLocalDpi xmlns:a14="http://schemas.microsoft.com/office/drawing/2010/main" val="0"/>
              </a:ext>
            </a:extLst>
          </a:blip>
          <a:srcRect r="25002" b="-1"/>
          <a:stretch/>
        </p:blipFill>
        <p:spPr>
          <a:xfrm>
            <a:off x="633999" y="640080"/>
            <a:ext cx="6278529" cy="5588101"/>
          </a:xfrm>
          <a:prstGeom prst="rect">
            <a:avLst/>
          </a:prstGeom>
        </p:spPr>
      </p:pic>
      <p:sp>
        <p:nvSpPr>
          <p:cNvPr id="3" name="Content Placeholder 2"/>
          <p:cNvSpPr>
            <a:spLocks noGrp="1"/>
          </p:cNvSpPr>
          <p:nvPr>
            <p:ph idx="1"/>
          </p:nvPr>
        </p:nvSpPr>
        <p:spPr>
          <a:xfrm>
            <a:off x="7555993" y="1736035"/>
            <a:ext cx="4437224" cy="4807184"/>
          </a:xfrm>
        </p:spPr>
        <p:txBody>
          <a:bodyPr>
            <a:normAutofit/>
          </a:bodyPr>
          <a:lstStyle/>
          <a:p>
            <a:pPr algn="just"/>
            <a:r>
              <a:rPr lang="en-US" b="1" dirty="0"/>
              <a:t> </a:t>
            </a:r>
            <a:r>
              <a:rPr lang="en-US" b="1" dirty="0">
                <a:latin typeface="+mn-lt"/>
              </a:rPr>
              <a:t>The canvassing work, properly conducted, is missionary work of the highest order, and it is as good and successful a method as can be employed for placing before the people the important truths for this time. The importance of the work of the ministry is unmistakable; </a:t>
            </a:r>
            <a:r>
              <a:rPr lang="en-US" b="1" dirty="0">
                <a:highlight>
                  <a:srgbClr val="FFFF00"/>
                </a:highlight>
                <a:latin typeface="+mn-lt"/>
              </a:rPr>
              <a:t>but many who are hungry for the bread of life have not the privilege of hearing the word from God's delegated preachers. </a:t>
            </a:r>
          </a:p>
        </p:txBody>
      </p:sp>
    </p:spTree>
    <p:extLst>
      <p:ext uri="{BB962C8B-B14F-4D97-AF65-F5344CB8AC3E}">
        <p14:creationId xmlns:p14="http://schemas.microsoft.com/office/powerpoint/2010/main" val="50924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FBBE85-57A0-DEFF-C0A2-2EAD57993CC7}"/>
              </a:ext>
            </a:extLst>
          </p:cNvPr>
          <p:cNvPicPr>
            <a:picLocks noChangeAspect="1"/>
          </p:cNvPicPr>
          <p:nvPr/>
        </p:nvPicPr>
        <p:blipFill>
          <a:blip r:embed="rId2">
            <a:extLst>
              <a:ext uri="{28A0092B-C50C-407E-A947-70E740481C1C}">
                <a14:useLocalDpi xmlns:a14="http://schemas.microsoft.com/office/drawing/2010/main" val="0"/>
              </a:ext>
            </a:extLst>
          </a:blip>
          <a:srcRect t="8921" b="24949"/>
          <a:stretch/>
        </p:blipFill>
        <p:spPr>
          <a:xfrm>
            <a:off x="20" y="10"/>
            <a:ext cx="12191980" cy="4212698"/>
          </a:xfrm>
          <a:prstGeom prst="rect">
            <a:avLst/>
          </a:prstGeom>
        </p:spPr>
      </p:pic>
      <p:sp>
        <p:nvSpPr>
          <p:cNvPr id="14" name="Rectangle 13">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rgbClr val="3D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p:cNvSpPr>
            <a:spLocks noGrp="1"/>
          </p:cNvSpPr>
          <p:nvPr>
            <p:ph type="title"/>
          </p:nvPr>
        </p:nvSpPr>
        <p:spPr>
          <a:xfrm>
            <a:off x="657224" y="4544814"/>
            <a:ext cx="4843555" cy="1807659"/>
          </a:xfrm>
        </p:spPr>
        <p:txBody>
          <a:bodyPr>
            <a:normAutofit/>
          </a:bodyPr>
          <a:lstStyle/>
          <a:p>
            <a:pPr algn="r"/>
            <a:r>
              <a:rPr lang="en-US" sz="4800" dirty="0">
                <a:solidFill>
                  <a:srgbClr val="FFFFFF"/>
                </a:solidFill>
              </a:rPr>
              <a:t>Canvassing Work</a:t>
            </a:r>
          </a:p>
        </p:txBody>
      </p:sp>
      <p:cxnSp>
        <p:nvCxnSpPr>
          <p:cNvPr id="16" name="Straight Connector 15">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6175"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5998" y="4212708"/>
            <a:ext cx="6095999" cy="2453135"/>
          </a:xfrm>
        </p:spPr>
        <p:txBody>
          <a:bodyPr anchor="ctr">
            <a:normAutofit/>
          </a:bodyPr>
          <a:lstStyle/>
          <a:p>
            <a:r>
              <a:rPr lang="en-US" b="1" dirty="0">
                <a:solidFill>
                  <a:srgbClr val="FFFFFF"/>
                </a:solidFill>
                <a:latin typeface="+mn-lt"/>
              </a:rPr>
              <a:t>For this reason, it is essential that our publications be widely circulated. </a:t>
            </a:r>
            <a:r>
              <a:rPr lang="en-US" b="1" dirty="0">
                <a:solidFill>
                  <a:srgbClr val="FFC000"/>
                </a:solidFill>
                <a:latin typeface="+mn-lt"/>
              </a:rPr>
              <a:t>Thus, the message will go where the living preacher cannot go, </a:t>
            </a:r>
            <a:r>
              <a:rPr lang="en-US" b="1" dirty="0">
                <a:solidFill>
                  <a:srgbClr val="FFFFFF"/>
                </a:solidFill>
                <a:latin typeface="+mn-lt"/>
              </a:rPr>
              <a:t>and the attention of many will be called to the important events connected with the closing scenes of this world's history. {CM 6.1}</a:t>
            </a:r>
          </a:p>
        </p:txBody>
      </p:sp>
    </p:spTree>
    <p:extLst>
      <p:ext uri="{BB962C8B-B14F-4D97-AF65-F5344CB8AC3E}">
        <p14:creationId xmlns:p14="http://schemas.microsoft.com/office/powerpoint/2010/main" val="11207819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Canvassing Work - Testimony</a:t>
            </a:r>
          </a:p>
        </p:txBody>
      </p:sp>
      <p:sp>
        <p:nvSpPr>
          <p:cNvPr id="3" name="Content Placeholder 2"/>
          <p:cNvSpPr>
            <a:spLocks noGrp="1"/>
          </p:cNvSpPr>
          <p:nvPr>
            <p:ph idx="1"/>
          </p:nvPr>
        </p:nvSpPr>
        <p:spPr>
          <a:xfrm>
            <a:off x="738187" y="1961323"/>
            <a:ext cx="10753725" cy="3909392"/>
          </a:xfrm>
        </p:spPr>
        <p:txBody>
          <a:bodyPr>
            <a:noAutofit/>
          </a:bodyPr>
          <a:lstStyle/>
          <a:p>
            <a:pPr marL="0" indent="0" algn="just">
              <a:buNone/>
            </a:pPr>
            <a:r>
              <a:rPr lang="en-US" sz="3200" i="1" dirty="0">
                <a:solidFill>
                  <a:schemeClr val="tx1">
                    <a:lumMod val="75000"/>
                    <a:lumOff val="25000"/>
                  </a:schemeClr>
                </a:solidFill>
                <a:latin typeface="Bodoni MT" panose="02070603080606020203" pitchFamily="18" charset="0"/>
              </a:rPr>
              <a:t>I try to set a team goal everyday, and usually we get it. Today I asked for 60. Was it possible? of course. Fast forward to the end of the day, after counting we had 54.  Brittany remembered we had to go to Walmart to get some cashews real quick. While she was inside 4 of us (including me) decided to canvass the parking lot. A young man bought a Peace Above the Storm from me, then I met another individual that was familiar with SDA's but didn’t know much, I showed him Great Controversy and he got it! When Brittany came back, we came together and asked each other how many books each of us got out. It was 6. Coincidence? I think not. We serve a loving God:)</a:t>
            </a:r>
          </a:p>
        </p:txBody>
      </p:sp>
    </p:spTree>
    <p:extLst>
      <p:ext uri="{BB962C8B-B14F-4D97-AF65-F5344CB8AC3E}">
        <p14:creationId xmlns:p14="http://schemas.microsoft.com/office/powerpoint/2010/main" val="83228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Canvassing Work- Testimony</a:t>
            </a:r>
          </a:p>
        </p:txBody>
      </p:sp>
      <p:sp>
        <p:nvSpPr>
          <p:cNvPr id="3" name="Content Placeholder 2"/>
          <p:cNvSpPr>
            <a:spLocks noGrp="1"/>
          </p:cNvSpPr>
          <p:nvPr>
            <p:ph idx="1"/>
          </p:nvPr>
        </p:nvSpPr>
        <p:spPr/>
        <p:txBody>
          <a:bodyPr>
            <a:normAutofit lnSpcReduction="10000"/>
          </a:bodyPr>
          <a:lstStyle/>
          <a:p>
            <a:pPr marL="0" indent="0" algn="just">
              <a:buNone/>
            </a:pPr>
            <a:r>
              <a:rPr lang="en-US" sz="3200" i="1" dirty="0">
                <a:solidFill>
                  <a:schemeClr val="tx1">
                    <a:lumMod val="75000"/>
                    <a:lumOff val="25000"/>
                  </a:schemeClr>
                </a:solidFill>
                <a:latin typeface="Bodoni MT" panose="02070603080606020203" pitchFamily="18" charset="0"/>
              </a:rPr>
              <a:t>I went into a business and initially when I canvassed one of the workers, he said he was not going to get any of our books.  I assured him that was fine and proceeded to  asked if he had any prayer requests. He told me to pray for his family because many of them were lost. He continued and told me how he had been thinking about those who had not the knowledge of God and wondered  if God would spare their lives because of their ignorance. God is a Just God.  Just as his Character is God WILL without a doubt have mercy on them.  Continued…</a:t>
            </a:r>
          </a:p>
        </p:txBody>
      </p:sp>
    </p:spTree>
    <p:extLst>
      <p:ext uri="{BB962C8B-B14F-4D97-AF65-F5344CB8AC3E}">
        <p14:creationId xmlns:p14="http://schemas.microsoft.com/office/powerpoint/2010/main" val="201123779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7225" y="996624"/>
            <a:ext cx="3060931" cy="4879788"/>
          </a:xfrm>
        </p:spPr>
        <p:txBody>
          <a:bodyPr>
            <a:normAutofit/>
          </a:bodyPr>
          <a:lstStyle/>
          <a:p>
            <a:r>
              <a:rPr lang="en-US" sz="4400" dirty="0">
                <a:solidFill>
                  <a:srgbClr val="FFFFFF"/>
                </a:solidFill>
              </a:rPr>
              <a:t>Canvassing Work -Testimony</a:t>
            </a:r>
          </a:p>
        </p:txBody>
      </p:sp>
      <p:sp>
        <p:nvSpPr>
          <p:cNvPr id="12" name="Rectangle 11">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94572" y="996625"/>
            <a:ext cx="7035809" cy="4864751"/>
          </a:xfrm>
        </p:spPr>
        <p:txBody>
          <a:bodyPr anchor="ctr">
            <a:normAutofit/>
          </a:bodyPr>
          <a:lstStyle/>
          <a:p>
            <a:pPr marL="0" indent="0" algn="just">
              <a:buNone/>
            </a:pPr>
            <a:r>
              <a:rPr lang="en-US" sz="2800" i="1" dirty="0">
                <a:solidFill>
                  <a:schemeClr val="tx1"/>
                </a:solidFill>
                <a:latin typeface="Bodoni MT" panose="02070603080606020203" pitchFamily="18" charset="0"/>
              </a:rPr>
              <a:t>We then spoke about the soon coming of our </a:t>
            </a:r>
            <a:r>
              <a:rPr lang="en-US" sz="2800" i="1" dirty="0" err="1">
                <a:solidFill>
                  <a:schemeClr val="tx1"/>
                </a:solidFill>
                <a:latin typeface="Bodoni MT" panose="02070603080606020203" pitchFamily="18" charset="0"/>
              </a:rPr>
              <a:t>Saviour</a:t>
            </a:r>
            <a:r>
              <a:rPr lang="en-US" sz="2800" i="1" dirty="0">
                <a:solidFill>
                  <a:schemeClr val="tx1"/>
                </a:solidFill>
                <a:latin typeface="Bodoni MT" panose="02070603080606020203" pitchFamily="18" charset="0"/>
              </a:rPr>
              <a:t>.  I believe that our conversation gave him hope for the future. I left the store and as I was walking the Holy Spirit pressed so heavily on my heart to turn around and give him the GC for free. Heeding to his voice I Marched back and said "I have a gift for you!"   and he joyfully said "I have a gift for you too!" He received the Great Controversy with gladness and appreciation and gave me a donation.</a:t>
            </a:r>
          </a:p>
        </p:txBody>
      </p:sp>
    </p:spTree>
    <p:extLst>
      <p:ext uri="{BB962C8B-B14F-4D97-AF65-F5344CB8AC3E}">
        <p14:creationId xmlns:p14="http://schemas.microsoft.com/office/powerpoint/2010/main" val="71764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nd person talking to each other&#10;&#10;Description automatically generated">
            <a:extLst>
              <a:ext uri="{FF2B5EF4-FFF2-40B4-BE49-F238E27FC236}">
                <a16:creationId xmlns:a16="http://schemas.microsoft.com/office/drawing/2014/main" id="{0FB8FA6C-DF94-B256-B28F-B0EF2E9C20C6}"/>
              </a:ext>
            </a:extLst>
          </p:cNvPr>
          <p:cNvPicPr>
            <a:picLocks noChangeAspect="1"/>
          </p:cNvPicPr>
          <p:nvPr/>
        </p:nvPicPr>
        <p:blipFill>
          <a:blip r:embed="rId2">
            <a:extLst>
              <a:ext uri="{28A0092B-C50C-407E-A947-70E740481C1C}">
                <a14:useLocalDpi xmlns:a14="http://schemas.microsoft.com/office/drawing/2010/main" val="0"/>
              </a:ext>
            </a:extLst>
          </a:blip>
          <a:srcRect t="20697" b="10197"/>
          <a:stretch/>
        </p:blipFill>
        <p:spPr>
          <a:xfrm>
            <a:off x="20" y="10"/>
            <a:ext cx="12191980" cy="4212698"/>
          </a:xfrm>
          <a:prstGeom prst="rect">
            <a:avLst/>
          </a:prstGeom>
        </p:spPr>
      </p:pic>
      <p:sp>
        <p:nvSpPr>
          <p:cNvPr id="10" name="Rectangle 9">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rgbClr val="7B5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p:cNvSpPr>
            <a:spLocks noGrp="1"/>
          </p:cNvSpPr>
          <p:nvPr>
            <p:ph type="title"/>
          </p:nvPr>
        </p:nvSpPr>
        <p:spPr>
          <a:xfrm>
            <a:off x="657224" y="4544814"/>
            <a:ext cx="4843555" cy="1807659"/>
          </a:xfrm>
        </p:spPr>
        <p:txBody>
          <a:bodyPr>
            <a:normAutofit/>
          </a:bodyPr>
          <a:lstStyle/>
          <a:p>
            <a:pPr algn="r"/>
            <a:r>
              <a:rPr lang="en-US" sz="4800">
                <a:solidFill>
                  <a:srgbClr val="FFFFFF"/>
                </a:solidFill>
              </a:rPr>
              <a:t>Canvassing Work</a:t>
            </a:r>
          </a:p>
        </p:txBody>
      </p:sp>
      <p:cxnSp>
        <p:nvCxnSpPr>
          <p:cNvPr id="12" name="Straight Connector 11">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6175"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158003" y="4472711"/>
            <a:ext cx="5848467" cy="2125284"/>
          </a:xfrm>
        </p:spPr>
        <p:txBody>
          <a:bodyPr anchor="ctr">
            <a:noAutofit/>
          </a:bodyPr>
          <a:lstStyle/>
          <a:p>
            <a:pPr marL="0" indent="0">
              <a:buNone/>
            </a:pPr>
            <a:r>
              <a:rPr lang="en-US" b="1" dirty="0">
                <a:solidFill>
                  <a:srgbClr val="FFFFFF"/>
                </a:solidFill>
                <a:latin typeface="+mn-lt"/>
              </a:rPr>
              <a:t>2 points to this </a:t>
            </a:r>
            <a:r>
              <a:rPr lang="en-US" b="1" dirty="0">
                <a:solidFill>
                  <a:srgbClr val="FFFFFF"/>
                </a:solidFill>
              </a:rPr>
              <a:t>Testimony</a:t>
            </a:r>
            <a:r>
              <a:rPr lang="en-US" b="1" dirty="0">
                <a:solidFill>
                  <a:srgbClr val="FFFFFF"/>
                </a:solidFill>
                <a:latin typeface="+mn-lt"/>
              </a:rPr>
              <a:t>:</a:t>
            </a:r>
          </a:p>
          <a:p>
            <a:r>
              <a:rPr lang="en-US" b="1" dirty="0">
                <a:solidFill>
                  <a:srgbClr val="FFFFFF"/>
                </a:solidFill>
                <a:latin typeface="+mn-lt"/>
              </a:rPr>
              <a:t>Listen the of the HOLY SPIRIT. </a:t>
            </a:r>
          </a:p>
          <a:p>
            <a:r>
              <a:rPr lang="en-US" b="1" dirty="0">
                <a:solidFill>
                  <a:srgbClr val="FFFFFF"/>
                </a:solidFill>
                <a:latin typeface="+mn-lt"/>
              </a:rPr>
              <a:t>Canvassing is about </a:t>
            </a:r>
            <a:r>
              <a:rPr lang="en-US" b="1" dirty="0">
                <a:solidFill>
                  <a:srgbClr val="FFC000"/>
                </a:solidFill>
                <a:latin typeface="+mn-lt"/>
              </a:rPr>
              <a:t>ministering to the people. If </a:t>
            </a:r>
            <a:r>
              <a:rPr lang="en-US" b="1" dirty="0">
                <a:solidFill>
                  <a:srgbClr val="FFFFFF"/>
                </a:solidFill>
                <a:latin typeface="+mn-lt"/>
              </a:rPr>
              <a:t>you've canvassed and this wasn't the aim,  you've missed the point.</a:t>
            </a:r>
          </a:p>
        </p:txBody>
      </p:sp>
    </p:spTree>
    <p:extLst>
      <p:ext uri="{BB962C8B-B14F-4D97-AF65-F5344CB8AC3E}">
        <p14:creationId xmlns:p14="http://schemas.microsoft.com/office/powerpoint/2010/main" val="173342807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Student </a:t>
            </a:r>
            <a:r>
              <a:rPr lang="en-US" dirty="0">
                <a:effectLst/>
              </a:rPr>
              <a:t>C</a:t>
            </a:r>
            <a:r>
              <a:rPr lang="en-US" dirty="0">
                <a:solidFill>
                  <a:schemeClr val="tx2"/>
                </a:solidFill>
                <a:latin typeface="+mn-lt"/>
              </a:rPr>
              <a:t>anvassing </a:t>
            </a:r>
            <a:r>
              <a:rPr lang="en-US" dirty="0">
                <a:effectLst/>
              </a:rPr>
              <a:t>W</a:t>
            </a:r>
            <a:r>
              <a:rPr lang="en-US" dirty="0">
                <a:solidFill>
                  <a:schemeClr val="tx2"/>
                </a:solidFill>
                <a:latin typeface="+mn-lt"/>
              </a:rPr>
              <a:t>ork</a:t>
            </a:r>
            <a:endParaRPr lang="en-US" dirty="0"/>
          </a:p>
        </p:txBody>
      </p:sp>
      <p:sp>
        <p:nvSpPr>
          <p:cNvPr id="3" name="Content Placeholder 2"/>
          <p:cNvSpPr>
            <a:spLocks noGrp="1"/>
          </p:cNvSpPr>
          <p:nvPr>
            <p:ph idx="1"/>
          </p:nvPr>
        </p:nvSpPr>
        <p:spPr/>
        <p:txBody>
          <a:bodyPr>
            <a:normAutofit/>
          </a:bodyPr>
          <a:lstStyle/>
          <a:p>
            <a:pPr lvl="0"/>
            <a:r>
              <a:rPr lang="en-US" sz="4000" b="1" dirty="0">
                <a:solidFill>
                  <a:schemeClr val="tx1">
                    <a:lumMod val="75000"/>
                    <a:lumOff val="25000"/>
                  </a:schemeClr>
                </a:solidFill>
                <a:latin typeface="+mn-lt"/>
              </a:rPr>
              <a:t>While canvassing, students carry our distinct Adventist literature door to door, including Spirit of Prophecy books, cookbooks, children's books, and health books. </a:t>
            </a:r>
          </a:p>
        </p:txBody>
      </p:sp>
      <p:pic>
        <p:nvPicPr>
          <p:cNvPr id="15" name="Picture 14" descr="A group of books with text on them&#10;&#10;Description automatically generated">
            <a:extLst>
              <a:ext uri="{FF2B5EF4-FFF2-40B4-BE49-F238E27FC236}">
                <a16:creationId xmlns:a16="http://schemas.microsoft.com/office/drawing/2014/main" id="{00C98FA5-1B8B-95B2-EA7B-13BD713FD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347" y="405746"/>
            <a:ext cx="1377140" cy="1587898"/>
          </a:xfrm>
          <a:prstGeom prst="rect">
            <a:avLst/>
          </a:prstGeom>
        </p:spPr>
      </p:pic>
      <p:pic>
        <p:nvPicPr>
          <p:cNvPr id="17" name="Picture 16" descr="A person smiling at someone&#10;&#10;Description automatically generated">
            <a:extLst>
              <a:ext uri="{FF2B5EF4-FFF2-40B4-BE49-F238E27FC236}">
                <a16:creationId xmlns:a16="http://schemas.microsoft.com/office/drawing/2014/main" id="{AE01A4E8-EB15-064E-57B8-2CDB0CA2E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670" y="4544166"/>
            <a:ext cx="3086100" cy="1524000"/>
          </a:xfrm>
          <a:prstGeom prst="rect">
            <a:avLst/>
          </a:prstGeom>
        </p:spPr>
      </p:pic>
      <p:pic>
        <p:nvPicPr>
          <p:cNvPr id="21" name="Picture 20" descr="A cell phone screen with a variety of fruits&#10;&#10;Description automatically generated">
            <a:extLst>
              <a:ext uri="{FF2B5EF4-FFF2-40B4-BE49-F238E27FC236}">
                <a16:creationId xmlns:a16="http://schemas.microsoft.com/office/drawing/2014/main" id="{946CBD44-29A2-1BDF-58AD-1FBDE9EBB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296" y="5308068"/>
            <a:ext cx="1021240" cy="1366890"/>
          </a:xfrm>
          <a:prstGeom prst="rect">
            <a:avLst/>
          </a:prstGeom>
        </p:spPr>
      </p:pic>
      <p:pic>
        <p:nvPicPr>
          <p:cNvPr id="23" name="Picture 22" descr="A cartoon map of the bible&#10;&#10;Description automatically generated">
            <a:extLst>
              <a:ext uri="{FF2B5EF4-FFF2-40B4-BE49-F238E27FC236}">
                <a16:creationId xmlns:a16="http://schemas.microsoft.com/office/drawing/2014/main" id="{2ED59B68-E219-D640-4AFE-25F6BDDEB6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782" y="3794927"/>
            <a:ext cx="824741" cy="1169510"/>
          </a:xfrm>
          <a:prstGeom prst="rect">
            <a:avLst/>
          </a:prstGeom>
        </p:spPr>
      </p:pic>
      <p:pic>
        <p:nvPicPr>
          <p:cNvPr id="25" name="Picture 24" descr="A pair of books on a white cloth&#10;&#10;Description automatically generated">
            <a:extLst>
              <a:ext uri="{FF2B5EF4-FFF2-40B4-BE49-F238E27FC236}">
                <a16:creationId xmlns:a16="http://schemas.microsoft.com/office/drawing/2014/main" id="{B37264B9-80BC-FD83-E98C-44CCBEBB97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7626" y="3827232"/>
            <a:ext cx="1104900" cy="1104900"/>
          </a:xfrm>
          <a:prstGeom prst="rect">
            <a:avLst/>
          </a:prstGeom>
        </p:spPr>
      </p:pic>
      <p:pic>
        <p:nvPicPr>
          <p:cNvPr id="29" name="Picture 28" descr="A family guide to parenting&#10;&#10;Description automatically generated">
            <a:extLst>
              <a:ext uri="{FF2B5EF4-FFF2-40B4-BE49-F238E27FC236}">
                <a16:creationId xmlns:a16="http://schemas.microsoft.com/office/drawing/2014/main" id="{32AE2C0B-3CCF-D79B-1EC9-6587B90B34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0821" y="5049750"/>
            <a:ext cx="1065626" cy="1551883"/>
          </a:xfrm>
          <a:prstGeom prst="rect">
            <a:avLst/>
          </a:prstGeom>
        </p:spPr>
      </p:pic>
      <p:pic>
        <p:nvPicPr>
          <p:cNvPr id="31" name="Picture 30" descr="A book cover with a yellow level on top of a book&#10;&#10;Description automatically generated">
            <a:extLst>
              <a:ext uri="{FF2B5EF4-FFF2-40B4-BE49-F238E27FC236}">
                <a16:creationId xmlns:a16="http://schemas.microsoft.com/office/drawing/2014/main" id="{CF05189A-9B12-00FC-BF70-BF549FB20B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0647" y="4601316"/>
            <a:ext cx="1104900" cy="1466850"/>
          </a:xfrm>
          <a:prstGeom prst="rect">
            <a:avLst/>
          </a:prstGeom>
        </p:spPr>
      </p:pic>
      <p:pic>
        <p:nvPicPr>
          <p:cNvPr id="33" name="Picture 32" descr="A child sitting on the back of another child&#10;&#10;Description automatically generated">
            <a:extLst>
              <a:ext uri="{FF2B5EF4-FFF2-40B4-BE49-F238E27FC236}">
                <a16:creationId xmlns:a16="http://schemas.microsoft.com/office/drawing/2014/main" id="{9FBB35E9-8A30-B30D-3D48-DACCA1900E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342" y="4313726"/>
            <a:ext cx="980949" cy="1384136"/>
          </a:xfrm>
          <a:prstGeom prst="rect">
            <a:avLst/>
          </a:prstGeom>
        </p:spPr>
      </p:pic>
      <p:pic>
        <p:nvPicPr>
          <p:cNvPr id="35" name="Picture 34" descr="A group of bottles of perfume&#10;&#10;Description automatically generated">
            <a:extLst>
              <a:ext uri="{FF2B5EF4-FFF2-40B4-BE49-F238E27FC236}">
                <a16:creationId xmlns:a16="http://schemas.microsoft.com/office/drawing/2014/main" id="{8D9DCC04-2C7E-EC91-817F-F6680FEFDF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4898" y="5170008"/>
            <a:ext cx="1019175" cy="1504950"/>
          </a:xfrm>
          <a:prstGeom prst="rect">
            <a:avLst/>
          </a:prstGeom>
        </p:spPr>
      </p:pic>
    </p:spTree>
    <p:extLst>
      <p:ext uri="{BB962C8B-B14F-4D97-AF65-F5344CB8AC3E}">
        <p14:creationId xmlns:p14="http://schemas.microsoft.com/office/powerpoint/2010/main" val="228993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499533"/>
            <a:ext cx="5142271" cy="1658198"/>
          </a:xfrm>
        </p:spPr>
        <p:txBody>
          <a:bodyPr>
            <a:normAutofit/>
          </a:bodyPr>
          <a:lstStyle/>
          <a:p>
            <a:pPr lvl="0"/>
            <a:r>
              <a:rPr lang="en-US" sz="5000">
                <a:solidFill>
                  <a:srgbClr val="4C4E66"/>
                </a:solidFill>
                <a:effectLst/>
              </a:rPr>
              <a:t>Student C</a:t>
            </a:r>
            <a:r>
              <a:rPr lang="en-US" sz="5000">
                <a:solidFill>
                  <a:srgbClr val="4C4E66"/>
                </a:solidFill>
                <a:latin typeface="+mn-lt"/>
              </a:rPr>
              <a:t>anvassing </a:t>
            </a:r>
            <a:r>
              <a:rPr lang="en-US" sz="5000">
                <a:solidFill>
                  <a:srgbClr val="4C4E66"/>
                </a:solidFill>
                <a:effectLst/>
              </a:rPr>
              <a:t>W</a:t>
            </a:r>
            <a:r>
              <a:rPr lang="en-US" sz="5000">
                <a:solidFill>
                  <a:srgbClr val="4C4E66"/>
                </a:solidFill>
                <a:latin typeface="+mn-lt"/>
              </a:rPr>
              <a:t>ork Skill Benefits</a:t>
            </a:r>
            <a:endParaRPr lang="en-US" sz="5000">
              <a:solidFill>
                <a:srgbClr val="4C4E66"/>
              </a:solidFill>
            </a:endParaRPr>
          </a:p>
        </p:txBody>
      </p:sp>
      <p:pic>
        <p:nvPicPr>
          <p:cNvPr id="9" name="Picture 8" descr="Two men sitting on a rock under a tree&#10;&#10;Description automatically generated">
            <a:extLst>
              <a:ext uri="{FF2B5EF4-FFF2-40B4-BE49-F238E27FC236}">
                <a16:creationId xmlns:a16="http://schemas.microsoft.com/office/drawing/2014/main" id="{7DA63317-B8AE-082E-69B9-F6A1C988F3F2}"/>
              </a:ext>
            </a:extLst>
          </p:cNvPr>
          <p:cNvPicPr>
            <a:picLocks noChangeAspect="1"/>
          </p:cNvPicPr>
          <p:nvPr/>
        </p:nvPicPr>
        <p:blipFill>
          <a:blip r:embed="rId2">
            <a:extLst>
              <a:ext uri="{28A0092B-C50C-407E-A947-70E740481C1C}">
                <a14:useLocalDpi xmlns:a14="http://schemas.microsoft.com/office/drawing/2010/main" val="0"/>
              </a:ext>
            </a:extLst>
          </a:blip>
          <a:srcRect l="49649"/>
          <a:stretch/>
        </p:blipFill>
        <p:spPr>
          <a:xfrm>
            <a:off x="1389760" y="645106"/>
            <a:ext cx="3958491" cy="5247747"/>
          </a:xfrm>
          <a:prstGeom prst="rect">
            <a:avLst/>
          </a:prstGeom>
        </p:spPr>
      </p:pic>
      <p:sp>
        <p:nvSpPr>
          <p:cNvPr id="3" name="Content Placeholder 2"/>
          <p:cNvSpPr>
            <a:spLocks noGrp="1"/>
          </p:cNvSpPr>
          <p:nvPr>
            <p:ph idx="1"/>
          </p:nvPr>
        </p:nvSpPr>
        <p:spPr>
          <a:xfrm>
            <a:off x="6400799" y="2219627"/>
            <a:ext cx="5142271" cy="3864732"/>
          </a:xfrm>
        </p:spPr>
        <p:txBody>
          <a:bodyPr>
            <a:normAutofit/>
          </a:bodyPr>
          <a:lstStyle/>
          <a:p>
            <a:pPr lvl="0"/>
            <a:r>
              <a:rPr lang="en-US" b="1" dirty="0">
                <a:latin typeface="+mn-lt"/>
              </a:rPr>
              <a:t>Students are trained by experienced canvassing leaders to canvass houses, apartments, business, parking lots, and neighborhoods. Canvassers gain tremendous faith-building experiences that help them become better equipped for missionary service in the Lord's vineyard. Canvassers also learn valuable skills in preaching, public speaking, leading out in worship, drawing people into spiritual conversations, and healthful cooking.</a:t>
            </a:r>
          </a:p>
        </p:txBody>
      </p:sp>
    </p:spTree>
    <p:extLst>
      <p:ext uri="{BB962C8B-B14F-4D97-AF65-F5344CB8AC3E}">
        <p14:creationId xmlns:p14="http://schemas.microsoft.com/office/powerpoint/2010/main" val="76507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a:normAutofit/>
          </a:bodyPr>
          <a:lstStyle/>
          <a:p>
            <a:r>
              <a:rPr lang="en-US">
                <a:solidFill>
                  <a:srgbClr val="43466A"/>
                </a:solidFill>
                <a:effectLst/>
              </a:rPr>
              <a:t>Student Canvassing Work-Skill Benefits</a:t>
            </a:r>
            <a:endParaRPr lang="en-US">
              <a:solidFill>
                <a:srgbClr val="43466A"/>
              </a:solidFill>
            </a:endParaRPr>
          </a:p>
        </p:txBody>
      </p:sp>
      <p:pic>
        <p:nvPicPr>
          <p:cNvPr id="5" name="Picture 4" descr="A person in a blue shirt and white pants opening a red door&#10;&#10;Description automatically generated">
            <a:extLst>
              <a:ext uri="{FF2B5EF4-FFF2-40B4-BE49-F238E27FC236}">
                <a16:creationId xmlns:a16="http://schemas.microsoft.com/office/drawing/2014/main" id="{6FB1BC11-32D9-BDF3-0ADA-6ECF81254EC8}"/>
              </a:ext>
            </a:extLst>
          </p:cNvPr>
          <p:cNvPicPr>
            <a:picLocks noChangeAspect="1"/>
          </p:cNvPicPr>
          <p:nvPr/>
        </p:nvPicPr>
        <p:blipFill>
          <a:blip r:embed="rId2">
            <a:extLst>
              <a:ext uri="{28A0092B-C50C-407E-A947-70E740481C1C}">
                <a14:useLocalDpi xmlns:a14="http://schemas.microsoft.com/office/drawing/2010/main" val="0"/>
              </a:ext>
            </a:extLst>
          </a:blip>
          <a:srcRect l="2905" r="5217"/>
          <a:stretch/>
        </p:blipFill>
        <p:spPr>
          <a:xfrm>
            <a:off x="799051" y="2076150"/>
            <a:ext cx="3383936" cy="3440068"/>
          </a:xfrm>
          <a:prstGeom prst="rect">
            <a:avLst/>
          </a:prstGeom>
        </p:spPr>
      </p:pic>
      <p:sp>
        <p:nvSpPr>
          <p:cNvPr id="3" name="Content Placeholder 2"/>
          <p:cNvSpPr>
            <a:spLocks noGrp="1"/>
          </p:cNvSpPr>
          <p:nvPr>
            <p:ph idx="1"/>
          </p:nvPr>
        </p:nvSpPr>
        <p:spPr>
          <a:xfrm>
            <a:off x="4386083" y="2076150"/>
            <a:ext cx="7245864" cy="3766185"/>
          </a:xfrm>
        </p:spPr>
        <p:txBody>
          <a:bodyPr>
            <a:noAutofit/>
          </a:bodyPr>
          <a:lstStyle/>
          <a:p>
            <a:pPr lvl="0"/>
            <a:r>
              <a:rPr lang="en-US" sz="2800" b="1" dirty="0">
                <a:latin typeface="+mn-lt"/>
              </a:rPr>
              <a:t>Students who are accepted into the program will be required to read Steps to Christ, Colporteur Ministry and portions of The Great Controversy in order to help them better understand their duties as canvassers. Students are also required to memorize their canvass before arriving on-site for the program. Upon acceptance into the program, students will receive additional instructions and expectations. The program will also include bible classes and spiritual insights for the students. </a:t>
            </a:r>
          </a:p>
        </p:txBody>
      </p:sp>
    </p:spTree>
    <p:extLst>
      <p:ext uri="{BB962C8B-B14F-4D97-AF65-F5344CB8AC3E}">
        <p14:creationId xmlns:p14="http://schemas.microsoft.com/office/powerpoint/2010/main" val="189669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a:normAutofit/>
          </a:bodyPr>
          <a:lstStyle/>
          <a:p>
            <a:r>
              <a:rPr lang="en-US">
                <a:solidFill>
                  <a:srgbClr val="878850"/>
                </a:solidFill>
              </a:rPr>
              <a:t>Canvassing</a:t>
            </a:r>
          </a:p>
        </p:txBody>
      </p:sp>
      <p:sp>
        <p:nvSpPr>
          <p:cNvPr id="3" name="Content Placeholder 2"/>
          <p:cNvSpPr>
            <a:spLocks noGrp="1"/>
          </p:cNvSpPr>
          <p:nvPr>
            <p:ph idx="1"/>
          </p:nvPr>
        </p:nvSpPr>
        <p:spPr>
          <a:xfrm>
            <a:off x="676656" y="2011680"/>
            <a:ext cx="6875611" cy="3766185"/>
          </a:xfrm>
        </p:spPr>
        <p:txBody>
          <a:bodyPr>
            <a:normAutofit/>
          </a:bodyPr>
          <a:lstStyle/>
          <a:p>
            <a:pPr marL="0" indent="0" algn="just">
              <a:buNone/>
            </a:pPr>
            <a:r>
              <a:rPr lang="en-US" sz="2800" dirty="0"/>
              <a:t>From Wikipedia, the free encyclopedia</a:t>
            </a:r>
          </a:p>
          <a:p>
            <a:pPr marL="0" indent="0" algn="just">
              <a:buNone/>
            </a:pPr>
            <a:r>
              <a:rPr lang="en-US" sz="2800" b="1" dirty="0">
                <a:latin typeface="+mn-lt"/>
              </a:rPr>
              <a:t>Canvassing is the systematic initiation of direct contact with individuals commonly used during political campaigns. Campaigners will knock on doors or make telephone calls (also known as phone banking) to engage in a personalized contact with an individual. </a:t>
            </a:r>
          </a:p>
          <a:p>
            <a:endParaRPr lang="en-US" b="1" dirty="0">
              <a:latin typeface="+mn-lt"/>
            </a:endParaRPr>
          </a:p>
          <a:p>
            <a:endParaRPr lang="en-US" b="1" dirty="0">
              <a:latin typeface="+mn-lt"/>
            </a:endParaRPr>
          </a:p>
        </p:txBody>
      </p:sp>
      <p:pic>
        <p:nvPicPr>
          <p:cNvPr id="13" name="Picture 12">
            <a:extLst>
              <a:ext uri="{FF2B5EF4-FFF2-40B4-BE49-F238E27FC236}">
                <a16:creationId xmlns:a16="http://schemas.microsoft.com/office/drawing/2014/main" id="{88625840-71B9-036A-3E6C-8538F943B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499" y="2509984"/>
            <a:ext cx="3383936" cy="2834045"/>
          </a:xfrm>
          <a:prstGeom prst="rect">
            <a:avLst/>
          </a:prstGeom>
        </p:spPr>
      </p:pic>
    </p:spTree>
    <p:extLst>
      <p:ext uri="{BB962C8B-B14F-4D97-AF65-F5344CB8AC3E}">
        <p14:creationId xmlns:p14="http://schemas.microsoft.com/office/powerpoint/2010/main" val="336788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5" y="499533"/>
            <a:ext cx="7115176" cy="1658198"/>
          </a:xfrm>
        </p:spPr>
        <p:txBody>
          <a:bodyPr>
            <a:normAutofit/>
          </a:bodyPr>
          <a:lstStyle/>
          <a:p>
            <a:r>
              <a:rPr lang="en-US">
                <a:solidFill>
                  <a:srgbClr val="6B4C44"/>
                </a:solidFill>
              </a:rPr>
              <a:t>Colporteur work. </a:t>
            </a:r>
          </a:p>
        </p:txBody>
      </p:sp>
      <p:sp>
        <p:nvSpPr>
          <p:cNvPr id="3" name="Content Placeholder 2"/>
          <p:cNvSpPr>
            <a:spLocks noGrp="1"/>
          </p:cNvSpPr>
          <p:nvPr>
            <p:ph idx="1"/>
          </p:nvPr>
        </p:nvSpPr>
        <p:spPr>
          <a:xfrm>
            <a:off x="676656" y="2011680"/>
            <a:ext cx="6877083" cy="3766185"/>
          </a:xfrm>
        </p:spPr>
        <p:txBody>
          <a:bodyPr>
            <a:normAutofit/>
          </a:bodyPr>
          <a:lstStyle/>
          <a:p>
            <a:r>
              <a:rPr lang="en-US" sz="2800" b="1" dirty="0">
                <a:latin typeface="+mn-lt"/>
              </a:rPr>
              <a:t>3. Read the </a:t>
            </a:r>
            <a:r>
              <a:rPr lang="en-US" sz="2800" b="1" dirty="0">
                <a:latin typeface="+mn-lt"/>
                <a:hlinkClick r:id="rId2">
                  <a:extLst>
                    <a:ext uri="{A12FA001-AC4F-418D-AE19-62706E023703}">
                      <ahyp:hlinkClr xmlns:ahyp="http://schemas.microsoft.com/office/drawing/2018/hyperlinkcolor" val="tx"/>
                    </a:ext>
                  </a:extLst>
                </a:hlinkClick>
              </a:rPr>
              <a:t>Colporteur Evangelist</a:t>
            </a:r>
            <a:r>
              <a:rPr lang="en-US" sz="2800" b="1" dirty="0">
                <a:latin typeface="+mn-lt"/>
              </a:rPr>
              <a:t> and the </a:t>
            </a:r>
            <a:r>
              <a:rPr lang="en-US" sz="2800" b="1" dirty="0">
                <a:latin typeface="+mn-lt"/>
                <a:hlinkClick r:id="rId3">
                  <a:extLst>
                    <a:ext uri="{A12FA001-AC4F-418D-AE19-62706E023703}">
                      <ahyp:hlinkClr xmlns:ahyp="http://schemas.microsoft.com/office/drawing/2018/hyperlinkcolor" val="tx"/>
                    </a:ext>
                  </a:extLst>
                </a:hlinkClick>
              </a:rPr>
              <a:t>Colporteur Ministry</a:t>
            </a:r>
            <a:r>
              <a:rPr lang="en-US" sz="2800" b="1" dirty="0">
                <a:latin typeface="+mn-lt"/>
              </a:rPr>
              <a:t> by Ellen White. </a:t>
            </a:r>
            <a:r>
              <a:rPr lang="en-US" sz="2800" b="1" dirty="0">
                <a:highlight>
                  <a:srgbClr val="FFFF00"/>
                </a:highlight>
                <a:latin typeface="+mn-lt"/>
              </a:rPr>
              <a:t>This is work is being neglected because we distaste door to door work, but we are not to let 'feelings' get in the </a:t>
            </a:r>
            <a:r>
              <a:rPr lang="en-US" sz="2800" b="1" dirty="0">
                <a:latin typeface="+mn-lt"/>
              </a:rPr>
              <a:t>way. In about 6 months one worker had over 50 contacts interested in various programs and 29 Bible studies by 'cold' door knocking in a town in Canada (not the easiest place to witness). </a:t>
            </a:r>
          </a:p>
        </p:txBody>
      </p:sp>
      <p:pic>
        <p:nvPicPr>
          <p:cNvPr id="5" name="Picture 4" descr="A person standing in front of a door&#10;&#10;Description automatically generated">
            <a:extLst>
              <a:ext uri="{FF2B5EF4-FFF2-40B4-BE49-F238E27FC236}">
                <a16:creationId xmlns:a16="http://schemas.microsoft.com/office/drawing/2014/main" id="{996B9955-90A1-5914-11AF-3AE4B023F79E}"/>
              </a:ext>
            </a:extLst>
          </p:cNvPr>
          <p:cNvPicPr>
            <a:picLocks noChangeAspect="1"/>
          </p:cNvPicPr>
          <p:nvPr/>
        </p:nvPicPr>
        <p:blipFill>
          <a:blip r:embed="rId4">
            <a:extLst>
              <a:ext uri="{28A0092B-C50C-407E-A947-70E740481C1C}">
                <a14:useLocalDpi xmlns:a14="http://schemas.microsoft.com/office/drawing/2010/main" val="0"/>
              </a:ext>
            </a:extLst>
          </a:blip>
          <a:srcRect l="23426" r="36924" b="-2"/>
          <a:stretch/>
        </p:blipFill>
        <p:spPr>
          <a:xfrm>
            <a:off x="8114537" y="10"/>
            <a:ext cx="4077463" cy="6864408"/>
          </a:xfrm>
          <a:prstGeom prst="rect">
            <a:avLst/>
          </a:prstGeom>
        </p:spPr>
      </p:pic>
    </p:spTree>
    <p:extLst>
      <p:ext uri="{BB962C8B-B14F-4D97-AF65-F5344CB8AC3E}">
        <p14:creationId xmlns:p14="http://schemas.microsoft.com/office/powerpoint/2010/main" val="75823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97213" y="499533"/>
            <a:ext cx="4345858" cy="1658198"/>
          </a:xfrm>
        </p:spPr>
        <p:txBody>
          <a:bodyPr>
            <a:normAutofit/>
          </a:bodyPr>
          <a:lstStyle/>
          <a:p>
            <a:r>
              <a:rPr lang="en-US" sz="4800">
                <a:solidFill>
                  <a:srgbClr val="354E6A"/>
                </a:solidFill>
              </a:rPr>
              <a:t>Colporteur work. </a:t>
            </a:r>
          </a:p>
        </p:txBody>
      </p:sp>
      <p:pic>
        <p:nvPicPr>
          <p:cNvPr id="5" name="Picture 4" descr="A group of women talking to each other&#10;&#10;Description automatically generated">
            <a:extLst>
              <a:ext uri="{FF2B5EF4-FFF2-40B4-BE49-F238E27FC236}">
                <a16:creationId xmlns:a16="http://schemas.microsoft.com/office/drawing/2014/main" id="{3D83FEA4-8857-25DB-C6C0-95AE78DE7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684400"/>
            <a:ext cx="5451627" cy="5169159"/>
          </a:xfrm>
          <a:prstGeom prst="rect">
            <a:avLst/>
          </a:prstGeom>
        </p:spPr>
      </p:pic>
      <p:sp>
        <p:nvSpPr>
          <p:cNvPr id="3" name="Content Placeholder 2"/>
          <p:cNvSpPr>
            <a:spLocks noGrp="1"/>
          </p:cNvSpPr>
          <p:nvPr>
            <p:ph idx="1"/>
          </p:nvPr>
        </p:nvSpPr>
        <p:spPr>
          <a:xfrm>
            <a:off x="7197213" y="2011680"/>
            <a:ext cx="4345858" cy="3864732"/>
          </a:xfrm>
        </p:spPr>
        <p:txBody>
          <a:bodyPr>
            <a:normAutofit/>
          </a:bodyPr>
          <a:lstStyle/>
          <a:p>
            <a:r>
              <a:rPr lang="en-US" sz="2800" b="1" dirty="0">
                <a:latin typeface="+mn-lt"/>
              </a:rPr>
              <a:t>The beauty of </a:t>
            </a:r>
            <a:r>
              <a:rPr lang="en-US" sz="2800" b="1" dirty="0" err="1">
                <a:latin typeface="+mn-lt"/>
              </a:rPr>
              <a:t>colporteuring</a:t>
            </a:r>
            <a:r>
              <a:rPr lang="en-US" sz="2800" b="1" dirty="0">
                <a:latin typeface="+mn-lt"/>
              </a:rPr>
              <a:t> is </a:t>
            </a:r>
            <a:r>
              <a:rPr lang="en-US" sz="2800" b="1" dirty="0">
                <a:highlight>
                  <a:srgbClr val="FFFF00"/>
                </a:highlight>
                <a:latin typeface="+mn-lt"/>
              </a:rPr>
              <a:t>because you are offering a 'sale’, </a:t>
            </a:r>
            <a:r>
              <a:rPr lang="en-US" sz="2800" b="1" dirty="0">
                <a:latin typeface="+mn-lt"/>
              </a:rPr>
              <a:t>People are very interested in health and children's materials so you have something they WANT. </a:t>
            </a:r>
          </a:p>
        </p:txBody>
      </p:sp>
    </p:spTree>
    <p:extLst>
      <p:ext uri="{BB962C8B-B14F-4D97-AF65-F5344CB8AC3E}">
        <p14:creationId xmlns:p14="http://schemas.microsoft.com/office/powerpoint/2010/main" val="207041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CB87BE-FDFB-368C-ABD0-63FB448468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E5A5C2-7157-3BAE-13C9-1C4A9043FEC9}"/>
              </a:ext>
            </a:extLst>
          </p:cNvPr>
          <p:cNvSpPr>
            <a:spLocks noGrp="1"/>
          </p:cNvSpPr>
          <p:nvPr>
            <p:ph type="title"/>
          </p:nvPr>
        </p:nvSpPr>
        <p:spPr>
          <a:xfrm>
            <a:off x="4683125" y="499533"/>
            <a:ext cx="6562726" cy="1658198"/>
          </a:xfrm>
        </p:spPr>
        <p:txBody>
          <a:bodyPr>
            <a:normAutofit/>
          </a:bodyPr>
          <a:lstStyle/>
          <a:p>
            <a:r>
              <a:rPr lang="en-US">
                <a:solidFill>
                  <a:srgbClr val="7F5449"/>
                </a:solidFill>
              </a:rPr>
              <a:t>Canvassing Safety</a:t>
            </a:r>
          </a:p>
        </p:txBody>
      </p:sp>
      <p:pic>
        <p:nvPicPr>
          <p:cNvPr id="7" name="Picture 6" descr="A person sitting in a chair holding a clipboard&#10;&#10;Description automatically generated">
            <a:extLst>
              <a:ext uri="{FF2B5EF4-FFF2-40B4-BE49-F238E27FC236}">
                <a16:creationId xmlns:a16="http://schemas.microsoft.com/office/drawing/2014/main" id="{9A2AF2DA-7359-F04E-2843-4EBC408D97AE}"/>
              </a:ext>
            </a:extLst>
          </p:cNvPr>
          <p:cNvPicPr>
            <a:picLocks noChangeAspect="1"/>
          </p:cNvPicPr>
          <p:nvPr/>
        </p:nvPicPr>
        <p:blipFill>
          <a:blip r:embed="rId2">
            <a:extLst>
              <a:ext uri="{28A0092B-C50C-407E-A947-70E740481C1C}">
                <a14:useLocalDpi xmlns:a14="http://schemas.microsoft.com/office/drawing/2010/main" val="0"/>
              </a:ext>
            </a:extLst>
          </a:blip>
          <a:srcRect l="36133" r="4468" b="1"/>
          <a:stretch/>
        </p:blipFill>
        <p:spPr>
          <a:xfrm>
            <a:off x="20" y="-6418"/>
            <a:ext cx="4077443" cy="6864418"/>
          </a:xfrm>
          <a:prstGeom prst="rect">
            <a:avLst/>
          </a:prstGeom>
        </p:spPr>
      </p:pic>
      <p:sp>
        <p:nvSpPr>
          <p:cNvPr id="3" name="Content Placeholder 2">
            <a:extLst>
              <a:ext uri="{FF2B5EF4-FFF2-40B4-BE49-F238E27FC236}">
                <a16:creationId xmlns:a16="http://schemas.microsoft.com/office/drawing/2014/main" id="{A6FFB1A3-5678-F499-A154-3112B062F7D8}"/>
              </a:ext>
            </a:extLst>
          </p:cNvPr>
          <p:cNvSpPr>
            <a:spLocks noGrp="1"/>
          </p:cNvSpPr>
          <p:nvPr>
            <p:ph idx="1"/>
          </p:nvPr>
        </p:nvSpPr>
        <p:spPr>
          <a:xfrm>
            <a:off x="4702557" y="2011680"/>
            <a:ext cx="7148956" cy="3766185"/>
          </a:xfrm>
        </p:spPr>
        <p:txBody>
          <a:bodyPr>
            <a:noAutofit/>
          </a:bodyPr>
          <a:lstStyle/>
          <a:p>
            <a:r>
              <a:rPr lang="en-US" dirty="0"/>
              <a:t>•	Be prepared, not scared: Regularly assess risks, seek available training and support, including advice from local police, parties, or council, and trust your instincts for personal safety during canvassing to ensure a confident and secure approach.</a:t>
            </a:r>
          </a:p>
          <a:p>
            <a:r>
              <a:rPr lang="en-US" dirty="0"/>
              <a:t>•	Focus on group safety: Whenever possible, canvass in groups or pairs for safety – and because it is more enjoyable! Inform others of your whereabouts if canvassing alone. </a:t>
            </a:r>
          </a:p>
          <a:p>
            <a:r>
              <a:rPr lang="en-US" dirty="0"/>
              <a:t>•	Actively communicate with the team and set periodic check-ins: Share canvassing plans with the team and trusted contacts, establishing regular check-ins for safety. </a:t>
            </a:r>
          </a:p>
        </p:txBody>
      </p:sp>
    </p:spTree>
    <p:extLst>
      <p:ext uri="{BB962C8B-B14F-4D97-AF65-F5344CB8AC3E}">
        <p14:creationId xmlns:p14="http://schemas.microsoft.com/office/powerpoint/2010/main" val="177790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5E4C4B-5A57-A3B3-7FA0-847F7216E769}"/>
              </a:ext>
            </a:extLst>
          </p:cNvPr>
          <p:cNvSpPr>
            <a:spLocks noGrp="1"/>
          </p:cNvSpPr>
          <p:nvPr>
            <p:ph type="title"/>
          </p:nvPr>
        </p:nvSpPr>
        <p:spPr>
          <a:xfrm>
            <a:off x="657225" y="499533"/>
            <a:ext cx="7115176" cy="1658198"/>
          </a:xfrm>
        </p:spPr>
        <p:txBody>
          <a:bodyPr>
            <a:normAutofit/>
          </a:bodyPr>
          <a:lstStyle/>
          <a:p>
            <a:r>
              <a:rPr lang="en-US">
                <a:solidFill>
                  <a:srgbClr val="60566B"/>
                </a:solidFill>
              </a:rPr>
              <a:t>Canvassing Safety</a:t>
            </a:r>
          </a:p>
        </p:txBody>
      </p:sp>
      <p:sp>
        <p:nvSpPr>
          <p:cNvPr id="3" name="Content Placeholder 2">
            <a:extLst>
              <a:ext uri="{FF2B5EF4-FFF2-40B4-BE49-F238E27FC236}">
                <a16:creationId xmlns:a16="http://schemas.microsoft.com/office/drawing/2014/main" id="{77826EA8-56FE-2905-1520-AB10FB74D01A}"/>
              </a:ext>
            </a:extLst>
          </p:cNvPr>
          <p:cNvSpPr>
            <a:spLocks noGrp="1"/>
          </p:cNvSpPr>
          <p:nvPr>
            <p:ph idx="1"/>
          </p:nvPr>
        </p:nvSpPr>
        <p:spPr>
          <a:xfrm>
            <a:off x="676656" y="2011680"/>
            <a:ext cx="6877083" cy="3766185"/>
          </a:xfrm>
        </p:spPr>
        <p:txBody>
          <a:bodyPr>
            <a:normAutofit/>
          </a:bodyPr>
          <a:lstStyle/>
          <a:p>
            <a:r>
              <a:rPr lang="en-US" sz="2000">
                <a:latin typeface="+mj-lt"/>
              </a:rPr>
              <a:t>•	</a:t>
            </a:r>
            <a:r>
              <a:rPr lang="en-US" sz="2000"/>
              <a:t>Use technology to make canvassing safer: Use available technological aids like wearable devices and tracking apps for mobile phones. Get familiar with their emergency features to enhance safety while canvassing. </a:t>
            </a:r>
          </a:p>
          <a:p>
            <a:r>
              <a:rPr lang="en-US" sz="2000"/>
              <a:t>•	Be security aware: </a:t>
            </a:r>
            <a:r>
              <a:rPr lang="en-US" sz="2000" err="1"/>
              <a:t>Prioritise</a:t>
            </a:r>
            <a:r>
              <a:rPr lang="en-US" sz="2000"/>
              <a:t> safety and security when canvassing. Try carrying only essentials and avoid going into residents’ homes. </a:t>
            </a:r>
          </a:p>
          <a:p>
            <a:r>
              <a:rPr lang="en-US" sz="2000"/>
              <a:t>•	Keep a record: Maintain a detailed incident log and report any uncomfortable situations encountered while canvassing. Sharing incident reports with both your party and the council/police ensures appropriate awareness and action.</a:t>
            </a:r>
          </a:p>
          <a:p>
            <a:endParaRPr lang="en-US" sz="2000" b="1"/>
          </a:p>
          <a:p>
            <a:endParaRPr lang="en-US" sz="2000"/>
          </a:p>
        </p:txBody>
      </p:sp>
      <p:pic>
        <p:nvPicPr>
          <p:cNvPr id="7" name="Picture 6" descr="A person holding a badge&#10;&#10;Description automatically generated">
            <a:extLst>
              <a:ext uri="{FF2B5EF4-FFF2-40B4-BE49-F238E27FC236}">
                <a16:creationId xmlns:a16="http://schemas.microsoft.com/office/drawing/2014/main" id="{9954E3BD-D2EF-F774-81FD-8D607B3572AE}"/>
              </a:ext>
            </a:extLst>
          </p:cNvPr>
          <p:cNvPicPr>
            <a:picLocks noChangeAspect="1"/>
          </p:cNvPicPr>
          <p:nvPr/>
        </p:nvPicPr>
        <p:blipFill>
          <a:blip r:embed="rId2">
            <a:extLst>
              <a:ext uri="{28A0092B-C50C-407E-A947-70E740481C1C}">
                <a14:useLocalDpi xmlns:a14="http://schemas.microsoft.com/office/drawing/2010/main" val="0"/>
              </a:ext>
            </a:extLst>
          </a:blip>
          <a:srcRect l="36332" r="12584" b="2"/>
          <a:stretch/>
        </p:blipFill>
        <p:spPr>
          <a:xfrm>
            <a:off x="8114537" y="10"/>
            <a:ext cx="4077463" cy="6864408"/>
          </a:xfrm>
          <a:prstGeom prst="rect">
            <a:avLst/>
          </a:prstGeom>
        </p:spPr>
      </p:pic>
    </p:spTree>
    <p:extLst>
      <p:ext uri="{BB962C8B-B14F-4D97-AF65-F5344CB8AC3E}">
        <p14:creationId xmlns:p14="http://schemas.microsoft.com/office/powerpoint/2010/main" val="279419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512147"/>
          </a:xfrm>
        </p:spPr>
        <p:txBody>
          <a:bodyPr>
            <a:normAutofit/>
          </a:bodyPr>
          <a:lstStyle/>
          <a:p>
            <a:r>
              <a:rPr lang="en-US" dirty="0"/>
              <a:t>Colporteur work. </a:t>
            </a:r>
          </a:p>
        </p:txBody>
      </p:sp>
      <p:sp>
        <p:nvSpPr>
          <p:cNvPr id="3" name="Content Placeholder 2"/>
          <p:cNvSpPr>
            <a:spLocks noGrp="1"/>
          </p:cNvSpPr>
          <p:nvPr>
            <p:ph idx="1"/>
          </p:nvPr>
        </p:nvSpPr>
        <p:spPr>
          <a:xfrm>
            <a:off x="676656" y="2011680"/>
            <a:ext cx="7102370" cy="4346787"/>
          </a:xfrm>
        </p:spPr>
        <p:txBody>
          <a:bodyPr>
            <a:normAutofit/>
          </a:bodyPr>
          <a:lstStyle/>
          <a:p>
            <a:pPr algn="just"/>
            <a:r>
              <a:rPr lang="en-US" sz="3200" b="1" dirty="0">
                <a:latin typeface="+mn-lt"/>
              </a:rPr>
              <a:t>A Work Ordained of God—</a:t>
            </a:r>
            <a:r>
              <a:rPr lang="en-US" sz="3200" b="1" dirty="0">
                <a:highlight>
                  <a:srgbClr val="FFFF00"/>
                </a:highlight>
                <a:latin typeface="+mn-lt"/>
              </a:rPr>
              <a:t>God has ordained the canvassing work as a means of presenting before the people the light contained in our books,</a:t>
            </a:r>
            <a:r>
              <a:rPr lang="en-US" sz="3200" b="1" dirty="0">
                <a:latin typeface="+mn-lt"/>
              </a:rPr>
              <a:t> and canvassers should be impressed with the importance of bringing before the world as fast as possible the books necessary for their spiritual education and enlightenment</a:t>
            </a:r>
            <a:r>
              <a:rPr lang="en-US" b="1" dirty="0">
                <a:latin typeface="+mn-lt"/>
              </a:rPr>
              <a:t>.</a:t>
            </a:r>
          </a:p>
        </p:txBody>
      </p:sp>
      <p:pic>
        <p:nvPicPr>
          <p:cNvPr id="27" name="Picture 26">
            <a:extLst>
              <a:ext uri="{FF2B5EF4-FFF2-40B4-BE49-F238E27FC236}">
                <a16:creationId xmlns:a16="http://schemas.microsoft.com/office/drawing/2014/main" id="{C293F79B-BF68-5EA6-7DAE-E5683EC16EAF}"/>
              </a:ext>
            </a:extLst>
          </p:cNvPr>
          <p:cNvPicPr>
            <a:picLocks noChangeAspect="1"/>
          </p:cNvPicPr>
          <p:nvPr/>
        </p:nvPicPr>
        <p:blipFill>
          <a:blip r:embed="rId2">
            <a:extLst>
              <a:ext uri="{28A0092B-C50C-407E-A947-70E740481C1C}">
                <a14:useLocalDpi xmlns:a14="http://schemas.microsoft.com/office/drawing/2010/main" val="0"/>
              </a:ext>
            </a:extLst>
          </a:blip>
          <a:srcRect l="24913" r="12375" b="-3"/>
          <a:stretch/>
        </p:blipFill>
        <p:spPr>
          <a:xfrm>
            <a:off x="8026499" y="2076150"/>
            <a:ext cx="3383936" cy="3440068"/>
          </a:xfrm>
          <a:prstGeom prst="rect">
            <a:avLst/>
          </a:prstGeom>
        </p:spPr>
      </p:pic>
    </p:spTree>
    <p:extLst>
      <p:ext uri="{BB962C8B-B14F-4D97-AF65-F5344CB8AC3E}">
        <p14:creationId xmlns:p14="http://schemas.microsoft.com/office/powerpoint/2010/main" val="402975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F3275C-FD98-53CD-A28A-044939645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0BBD4-5229-34D4-7945-551663ED9540}"/>
              </a:ext>
            </a:extLst>
          </p:cNvPr>
          <p:cNvSpPr>
            <a:spLocks noGrp="1"/>
          </p:cNvSpPr>
          <p:nvPr>
            <p:ph type="title"/>
          </p:nvPr>
        </p:nvSpPr>
        <p:spPr>
          <a:xfrm>
            <a:off x="657224" y="499533"/>
            <a:ext cx="10772775" cy="1658198"/>
          </a:xfrm>
        </p:spPr>
        <p:txBody>
          <a:bodyPr>
            <a:normAutofit/>
          </a:bodyPr>
          <a:lstStyle/>
          <a:p>
            <a:r>
              <a:rPr lang="en-US" dirty="0"/>
              <a:t>Colporteur work. </a:t>
            </a:r>
          </a:p>
        </p:txBody>
      </p:sp>
      <p:sp>
        <p:nvSpPr>
          <p:cNvPr id="3" name="Content Placeholder 2">
            <a:extLst>
              <a:ext uri="{FF2B5EF4-FFF2-40B4-BE49-F238E27FC236}">
                <a16:creationId xmlns:a16="http://schemas.microsoft.com/office/drawing/2014/main" id="{48C455D6-EED5-7CD8-2267-004171E3B94B}"/>
              </a:ext>
            </a:extLst>
          </p:cNvPr>
          <p:cNvSpPr>
            <a:spLocks noGrp="1"/>
          </p:cNvSpPr>
          <p:nvPr>
            <p:ph idx="1"/>
          </p:nvPr>
        </p:nvSpPr>
        <p:spPr>
          <a:xfrm>
            <a:off x="676656" y="2011680"/>
            <a:ext cx="7102370" cy="4346787"/>
          </a:xfrm>
        </p:spPr>
        <p:txBody>
          <a:bodyPr>
            <a:normAutofit/>
          </a:bodyPr>
          <a:lstStyle/>
          <a:p>
            <a:pPr algn="just"/>
            <a:r>
              <a:rPr lang="en-US" sz="3200" b="1" dirty="0">
                <a:latin typeface="+mn-lt"/>
              </a:rPr>
              <a:t>This is the very work the Lord would have </a:t>
            </a:r>
            <a:r>
              <a:rPr lang="en-US" sz="3200" b="1" dirty="0">
                <a:highlight>
                  <a:srgbClr val="FFFF00"/>
                </a:highlight>
                <a:latin typeface="+mn-lt"/>
              </a:rPr>
              <a:t>His people do at this time. All who consecrate themselves to God to work as canvassers are assisting to give the last message of warning to the world</a:t>
            </a:r>
            <a:r>
              <a:rPr lang="en-US" sz="3200" b="1" dirty="0">
                <a:latin typeface="+mn-lt"/>
              </a:rPr>
              <a:t>. We cannot too highly estimate this work; for were it not for the efforts of the canvasser,</a:t>
            </a:r>
          </a:p>
        </p:txBody>
      </p:sp>
      <p:pic>
        <p:nvPicPr>
          <p:cNvPr id="27" name="Picture 26">
            <a:extLst>
              <a:ext uri="{FF2B5EF4-FFF2-40B4-BE49-F238E27FC236}">
                <a16:creationId xmlns:a16="http://schemas.microsoft.com/office/drawing/2014/main" id="{85D1D8BF-3492-2C56-DF90-7FB81C494E5F}"/>
              </a:ext>
            </a:extLst>
          </p:cNvPr>
          <p:cNvPicPr>
            <a:picLocks noChangeAspect="1"/>
          </p:cNvPicPr>
          <p:nvPr/>
        </p:nvPicPr>
        <p:blipFill>
          <a:blip r:embed="rId2">
            <a:extLst>
              <a:ext uri="{28A0092B-C50C-407E-A947-70E740481C1C}">
                <a14:useLocalDpi xmlns:a14="http://schemas.microsoft.com/office/drawing/2010/main" val="0"/>
              </a:ext>
            </a:extLst>
          </a:blip>
          <a:srcRect l="24913" r="12375" b="-3"/>
          <a:stretch/>
        </p:blipFill>
        <p:spPr>
          <a:xfrm>
            <a:off x="8026499" y="2076150"/>
            <a:ext cx="3383936" cy="3440068"/>
          </a:xfrm>
          <a:prstGeom prst="rect">
            <a:avLst/>
          </a:prstGeom>
        </p:spPr>
      </p:pic>
    </p:spTree>
    <p:extLst>
      <p:ext uri="{BB962C8B-B14F-4D97-AF65-F5344CB8AC3E}">
        <p14:creationId xmlns:p14="http://schemas.microsoft.com/office/powerpoint/2010/main" val="388107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a:normAutofit/>
          </a:bodyPr>
          <a:lstStyle/>
          <a:p>
            <a:r>
              <a:rPr lang="en-US" dirty="0"/>
              <a:t>Colporteur work. </a:t>
            </a:r>
          </a:p>
        </p:txBody>
      </p:sp>
      <p:sp>
        <p:nvSpPr>
          <p:cNvPr id="3" name="Content Placeholder 2"/>
          <p:cNvSpPr>
            <a:spLocks noGrp="1"/>
          </p:cNvSpPr>
          <p:nvPr>
            <p:ph idx="1"/>
          </p:nvPr>
        </p:nvSpPr>
        <p:spPr>
          <a:xfrm>
            <a:off x="676656" y="2011680"/>
            <a:ext cx="6875611" cy="3766185"/>
          </a:xfrm>
        </p:spPr>
        <p:txBody>
          <a:bodyPr>
            <a:noAutofit/>
          </a:bodyPr>
          <a:lstStyle/>
          <a:p>
            <a:pPr algn="just"/>
            <a:r>
              <a:rPr lang="en-US" sz="2800" b="1" dirty="0">
                <a:latin typeface="+mn-lt"/>
              </a:rPr>
              <a:t>As a people </a:t>
            </a:r>
            <a:r>
              <a:rPr lang="en-US" sz="2800" b="1" dirty="0">
                <a:highlight>
                  <a:srgbClr val="FFFF00"/>
                </a:highlight>
                <a:latin typeface="+mn-lt"/>
              </a:rPr>
              <a:t>we are to be reconverted</a:t>
            </a:r>
            <a:r>
              <a:rPr lang="en-US" sz="2800" b="1" dirty="0">
                <a:latin typeface="+mn-lt"/>
              </a:rPr>
              <a:t>, our lives sanctified to declare the truth as it is in Jesus. In the work of scattering our publications, we can speak of a </a:t>
            </a:r>
            <a:r>
              <a:rPr lang="en-US" sz="2800" b="1" dirty="0" err="1">
                <a:latin typeface="+mn-lt"/>
              </a:rPr>
              <a:t>Saviour’s</a:t>
            </a:r>
            <a:r>
              <a:rPr lang="en-US" sz="2800" b="1" dirty="0">
                <a:latin typeface="+mn-lt"/>
              </a:rPr>
              <a:t>  love from a warm and throbbing heart. </a:t>
            </a:r>
            <a:r>
              <a:rPr lang="en-US" sz="2800" b="1" dirty="0">
                <a:highlight>
                  <a:srgbClr val="FFFF00"/>
                </a:highlight>
                <a:latin typeface="+mn-lt"/>
              </a:rPr>
              <a:t>God alone has the power to forgive sins; if we do not speak this message to the unconverted, our neglect may prove their ruin....</a:t>
            </a:r>
          </a:p>
        </p:txBody>
      </p:sp>
      <p:pic>
        <p:nvPicPr>
          <p:cNvPr id="25" name="Picture 24" descr="A person talking to an old person&#10;&#10;Description automatically generated">
            <a:extLst>
              <a:ext uri="{FF2B5EF4-FFF2-40B4-BE49-F238E27FC236}">
                <a16:creationId xmlns:a16="http://schemas.microsoft.com/office/drawing/2014/main" id="{3231781E-5BEF-FF40-B654-969A69BA49C5}"/>
              </a:ext>
            </a:extLst>
          </p:cNvPr>
          <p:cNvPicPr>
            <a:picLocks noChangeAspect="1"/>
          </p:cNvPicPr>
          <p:nvPr/>
        </p:nvPicPr>
        <p:blipFill>
          <a:blip r:embed="rId2">
            <a:extLst>
              <a:ext uri="{28A0092B-C50C-407E-A947-70E740481C1C}">
                <a14:useLocalDpi xmlns:a14="http://schemas.microsoft.com/office/drawing/2010/main" val="0"/>
              </a:ext>
            </a:extLst>
          </a:blip>
          <a:srcRect l="10296" r="24042" b="-1"/>
          <a:stretch/>
        </p:blipFill>
        <p:spPr>
          <a:xfrm>
            <a:off x="8026499" y="2076150"/>
            <a:ext cx="3383936" cy="3440068"/>
          </a:xfrm>
          <a:prstGeom prst="rect">
            <a:avLst/>
          </a:prstGeom>
        </p:spPr>
      </p:pic>
    </p:spTree>
    <p:extLst>
      <p:ext uri="{BB962C8B-B14F-4D97-AF65-F5344CB8AC3E}">
        <p14:creationId xmlns:p14="http://schemas.microsoft.com/office/powerpoint/2010/main" val="206294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B5398E-2C27-67AC-9C23-588A5AD9DD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E0468-CFCD-1BED-CC8F-BDC8958E35B6}"/>
              </a:ext>
            </a:extLst>
          </p:cNvPr>
          <p:cNvSpPr>
            <a:spLocks noGrp="1"/>
          </p:cNvSpPr>
          <p:nvPr>
            <p:ph type="title"/>
          </p:nvPr>
        </p:nvSpPr>
        <p:spPr>
          <a:xfrm>
            <a:off x="657224" y="499533"/>
            <a:ext cx="10772775" cy="1658198"/>
          </a:xfrm>
        </p:spPr>
        <p:txBody>
          <a:bodyPr>
            <a:normAutofit/>
          </a:bodyPr>
          <a:lstStyle/>
          <a:p>
            <a:r>
              <a:rPr lang="en-US" dirty="0"/>
              <a:t>Colporteur work. </a:t>
            </a:r>
          </a:p>
        </p:txBody>
      </p:sp>
      <p:sp>
        <p:nvSpPr>
          <p:cNvPr id="3" name="Content Placeholder 2">
            <a:extLst>
              <a:ext uri="{FF2B5EF4-FFF2-40B4-BE49-F238E27FC236}">
                <a16:creationId xmlns:a16="http://schemas.microsoft.com/office/drawing/2014/main" id="{239EA817-B3CF-E6F7-5717-02E611CF5496}"/>
              </a:ext>
            </a:extLst>
          </p:cNvPr>
          <p:cNvSpPr>
            <a:spLocks noGrp="1"/>
          </p:cNvSpPr>
          <p:nvPr>
            <p:ph idx="1"/>
          </p:nvPr>
        </p:nvSpPr>
        <p:spPr>
          <a:xfrm>
            <a:off x="676656" y="2011680"/>
            <a:ext cx="6875611" cy="3766185"/>
          </a:xfrm>
        </p:spPr>
        <p:txBody>
          <a:bodyPr>
            <a:noAutofit/>
          </a:bodyPr>
          <a:lstStyle/>
          <a:p>
            <a:pPr algn="just"/>
            <a:r>
              <a:rPr lang="en-US" sz="2800" b="1" dirty="0">
                <a:latin typeface="+mn-lt"/>
              </a:rPr>
              <a:t>The Lord calls upon all of us to seek to save perishing souls. </a:t>
            </a:r>
            <a:r>
              <a:rPr lang="en-US" sz="2800" b="1" dirty="0">
                <a:highlight>
                  <a:srgbClr val="FFFF00"/>
                </a:highlight>
                <a:latin typeface="+mn-lt"/>
              </a:rPr>
              <a:t>Satan is at work to deceive the very elect, and now is our time to work with vigilance. Our books and papers are to be brought before the notice of the people; </a:t>
            </a:r>
            <a:r>
              <a:rPr lang="en-US" sz="2800" b="1" dirty="0">
                <a:latin typeface="+mn-lt"/>
              </a:rPr>
              <a:t>the gospel of present truth is to be given to our cities without delay. Shall we not arouse to our duties?—Testimonies for the Church 9:62, 63 (1909).</a:t>
            </a:r>
          </a:p>
        </p:txBody>
      </p:sp>
      <p:pic>
        <p:nvPicPr>
          <p:cNvPr id="25" name="Picture 24" descr="A person talking to an old person&#10;&#10;Description automatically generated">
            <a:extLst>
              <a:ext uri="{FF2B5EF4-FFF2-40B4-BE49-F238E27FC236}">
                <a16:creationId xmlns:a16="http://schemas.microsoft.com/office/drawing/2014/main" id="{95C695D0-FB1B-8A45-7AE7-D7A52BEFFC4D}"/>
              </a:ext>
            </a:extLst>
          </p:cNvPr>
          <p:cNvPicPr>
            <a:picLocks noChangeAspect="1"/>
          </p:cNvPicPr>
          <p:nvPr/>
        </p:nvPicPr>
        <p:blipFill>
          <a:blip r:embed="rId2">
            <a:extLst>
              <a:ext uri="{28A0092B-C50C-407E-A947-70E740481C1C}">
                <a14:useLocalDpi xmlns:a14="http://schemas.microsoft.com/office/drawing/2010/main" val="0"/>
              </a:ext>
            </a:extLst>
          </a:blip>
          <a:srcRect l="10296" r="24042" b="-1"/>
          <a:stretch/>
        </p:blipFill>
        <p:spPr>
          <a:xfrm>
            <a:off x="8026499" y="2076150"/>
            <a:ext cx="3383936" cy="3440068"/>
          </a:xfrm>
          <a:prstGeom prst="rect">
            <a:avLst/>
          </a:prstGeom>
        </p:spPr>
      </p:pic>
    </p:spTree>
    <p:extLst>
      <p:ext uri="{BB962C8B-B14F-4D97-AF65-F5344CB8AC3E}">
        <p14:creationId xmlns:p14="http://schemas.microsoft.com/office/powerpoint/2010/main" val="164389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p:spPr>
        <p:txBody>
          <a:bodyPr>
            <a:normAutofit/>
          </a:bodyPr>
          <a:lstStyle/>
          <a:p>
            <a:r>
              <a:rPr lang="en-US">
                <a:solidFill>
                  <a:srgbClr val="62623C"/>
                </a:solidFill>
              </a:rPr>
              <a:t>Colporteur work. </a:t>
            </a:r>
          </a:p>
        </p:txBody>
      </p:sp>
      <p:pic>
        <p:nvPicPr>
          <p:cNvPr id="19" name="Picture 18" descr="A group of people standing in a field&#10;&#10;Description automatically generated">
            <a:extLst>
              <a:ext uri="{FF2B5EF4-FFF2-40B4-BE49-F238E27FC236}">
                <a16:creationId xmlns:a16="http://schemas.microsoft.com/office/drawing/2014/main" id="{D3866755-BDEB-6E61-8FC5-632DEF0F1DFC}"/>
              </a:ext>
            </a:extLst>
          </p:cNvPr>
          <p:cNvPicPr>
            <a:picLocks noChangeAspect="1"/>
          </p:cNvPicPr>
          <p:nvPr/>
        </p:nvPicPr>
        <p:blipFill>
          <a:blip r:embed="rId2">
            <a:extLst>
              <a:ext uri="{28A0092B-C50C-407E-A947-70E740481C1C}">
                <a14:useLocalDpi xmlns:a14="http://schemas.microsoft.com/office/drawing/2010/main" val="0"/>
              </a:ext>
            </a:extLst>
          </a:blip>
          <a:srcRect l="11499" r="21283" b="1"/>
          <a:stretch/>
        </p:blipFill>
        <p:spPr>
          <a:xfrm>
            <a:off x="799051" y="2076150"/>
            <a:ext cx="3383936" cy="3440068"/>
          </a:xfrm>
          <a:prstGeom prst="rect">
            <a:avLst/>
          </a:prstGeom>
        </p:spPr>
      </p:pic>
      <p:sp>
        <p:nvSpPr>
          <p:cNvPr id="3" name="Content Placeholder 2"/>
          <p:cNvSpPr>
            <a:spLocks noGrp="1"/>
          </p:cNvSpPr>
          <p:nvPr>
            <p:ph idx="1"/>
          </p:nvPr>
        </p:nvSpPr>
        <p:spPr>
          <a:xfrm>
            <a:off x="4641335" y="1762540"/>
            <a:ext cx="7179603" cy="4595928"/>
          </a:xfrm>
        </p:spPr>
        <p:txBody>
          <a:bodyPr>
            <a:noAutofit/>
          </a:bodyPr>
          <a:lstStyle/>
          <a:p>
            <a:r>
              <a:rPr lang="en-US" sz="2800" b="1" dirty="0">
                <a:latin typeface="+mn-lt"/>
              </a:rPr>
              <a:t>Those Who Feel Burden of Service—</a:t>
            </a:r>
            <a:r>
              <a:rPr lang="en-US" sz="2800" b="1" dirty="0">
                <a:highlight>
                  <a:srgbClr val="FFFF00"/>
                </a:highlight>
                <a:latin typeface="+mn-lt"/>
              </a:rPr>
              <a:t>Since canvassing for our literature is a missionary work, it should be conducted from a missionary standpoint. </a:t>
            </a:r>
            <a:r>
              <a:rPr lang="en-US" sz="2800" b="1" dirty="0">
                <a:latin typeface="+mn-lt"/>
              </a:rPr>
              <a:t>Those selected as canvassers should be men and women who feel the burden of service, whose object is not to get gain, but to give light to the people. All our service is  to be done to the glory of God, to give the light of truth to those who are in darkness. Selfish principles, love of gain, dignity, or position, should not be once named among us.—Testimonies for the Church 6:317 (1900).</a:t>
            </a:r>
          </a:p>
        </p:txBody>
      </p:sp>
    </p:spTree>
    <p:extLst>
      <p:ext uri="{BB962C8B-B14F-4D97-AF65-F5344CB8AC3E}">
        <p14:creationId xmlns:p14="http://schemas.microsoft.com/office/powerpoint/2010/main" val="200440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1358" y="198783"/>
            <a:ext cx="6321714" cy="1958948"/>
          </a:xfrm>
        </p:spPr>
        <p:txBody>
          <a:bodyPr>
            <a:normAutofit/>
          </a:bodyPr>
          <a:lstStyle/>
          <a:p>
            <a:r>
              <a:rPr lang="en-US" dirty="0">
                <a:solidFill>
                  <a:srgbClr val="523E46"/>
                </a:solidFill>
              </a:rPr>
              <a:t>Colporteur work. </a:t>
            </a:r>
          </a:p>
        </p:txBody>
      </p:sp>
      <p:pic>
        <p:nvPicPr>
          <p:cNvPr id="21" name="Picture 20" descr="A person in blue shirt with his tongue out&#10;&#10;Description automatically generated">
            <a:extLst>
              <a:ext uri="{FF2B5EF4-FFF2-40B4-BE49-F238E27FC236}">
                <a16:creationId xmlns:a16="http://schemas.microsoft.com/office/drawing/2014/main" id="{40DC8B91-0399-383C-C4D0-8CB067C95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3" y="2157731"/>
            <a:ext cx="4710186" cy="2637704"/>
          </a:xfrm>
          <a:prstGeom prst="rect">
            <a:avLst/>
          </a:prstGeom>
        </p:spPr>
      </p:pic>
      <p:sp>
        <p:nvSpPr>
          <p:cNvPr id="3" name="Content Placeholder 2"/>
          <p:cNvSpPr>
            <a:spLocks noGrp="1"/>
          </p:cNvSpPr>
          <p:nvPr>
            <p:ph idx="1"/>
          </p:nvPr>
        </p:nvSpPr>
        <p:spPr>
          <a:xfrm>
            <a:off x="5724940" y="1742523"/>
            <a:ext cx="6127488" cy="4615943"/>
          </a:xfrm>
        </p:spPr>
        <p:txBody>
          <a:bodyPr>
            <a:noAutofit/>
          </a:bodyPr>
          <a:lstStyle/>
          <a:p>
            <a:pPr algn="just"/>
            <a:r>
              <a:rPr lang="en-US" sz="2800" b="1" dirty="0">
                <a:latin typeface="+mn-lt"/>
              </a:rPr>
              <a:t>Some are better  adapted than others for doing a certain work; </a:t>
            </a:r>
            <a:r>
              <a:rPr lang="en-US" sz="2800" b="1" dirty="0">
                <a:highlight>
                  <a:srgbClr val="FFFF00"/>
                </a:highlight>
                <a:latin typeface="+mn-lt"/>
              </a:rPr>
              <a:t>therefore, it is not correct to think that everyone can be a canvasser. Some have no special adaptability for this work; but they are not, because of this, to be regarded as faithless or unwilling. </a:t>
            </a:r>
            <a:r>
              <a:rPr lang="en-US" sz="2800" b="1" dirty="0">
                <a:latin typeface="+mn-lt"/>
              </a:rPr>
              <a:t>The Lord is not unreasonable in His requirements. The church is as a garden in which is a variety of flowers, each with its own peculiarities.</a:t>
            </a:r>
          </a:p>
          <a:p>
            <a:pPr algn="just"/>
            <a:r>
              <a:rPr lang="en-US" sz="2800" b="1" dirty="0">
                <a:latin typeface="+mn-lt"/>
              </a:rPr>
              <a:t>Though in many respects all may differ, yet each has a value of its own</a:t>
            </a:r>
            <a:r>
              <a:rPr lang="en-US" b="1" dirty="0">
                <a:latin typeface="+mn-lt"/>
              </a:rPr>
              <a:t>.</a:t>
            </a:r>
          </a:p>
        </p:txBody>
      </p:sp>
    </p:spTree>
    <p:extLst>
      <p:ext uri="{BB962C8B-B14F-4D97-AF65-F5344CB8AC3E}">
        <p14:creationId xmlns:p14="http://schemas.microsoft.com/office/powerpoint/2010/main" val="252266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5669" y="241557"/>
            <a:ext cx="5142271" cy="1658198"/>
          </a:xfrm>
        </p:spPr>
        <p:txBody>
          <a:bodyPr>
            <a:normAutofit/>
          </a:bodyPr>
          <a:lstStyle/>
          <a:p>
            <a:r>
              <a:rPr lang="en-US" dirty="0">
                <a:solidFill>
                  <a:srgbClr val="6D6154"/>
                </a:solidFill>
              </a:rPr>
              <a:t>Colporteur work. </a:t>
            </a:r>
          </a:p>
        </p:txBody>
      </p:sp>
      <p:pic>
        <p:nvPicPr>
          <p:cNvPr id="19" name="Picture 18" descr="A person holding a clipboard and writing on a clipboard&#10;&#10;Description automatically generated">
            <a:extLst>
              <a:ext uri="{FF2B5EF4-FFF2-40B4-BE49-F238E27FC236}">
                <a16:creationId xmlns:a16="http://schemas.microsoft.com/office/drawing/2014/main" id="{66262BEF-8DEB-70F7-92E3-FD3D1D4F2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28" y="1899755"/>
            <a:ext cx="4882964" cy="3249390"/>
          </a:xfrm>
          <a:prstGeom prst="rect">
            <a:avLst/>
          </a:prstGeom>
        </p:spPr>
      </p:pic>
      <p:sp>
        <p:nvSpPr>
          <p:cNvPr id="3" name="Content Placeholder 2"/>
          <p:cNvSpPr>
            <a:spLocks noGrp="1"/>
          </p:cNvSpPr>
          <p:nvPr>
            <p:ph idx="1"/>
          </p:nvPr>
        </p:nvSpPr>
        <p:spPr>
          <a:xfrm>
            <a:off x="5817704" y="1640620"/>
            <a:ext cx="5725367" cy="4905954"/>
          </a:xfrm>
        </p:spPr>
        <p:txBody>
          <a:bodyPr>
            <a:noAutofit/>
          </a:bodyPr>
          <a:lstStyle/>
          <a:p>
            <a:pPr algn="just"/>
            <a:r>
              <a:rPr lang="en-US" sz="2800" b="1" dirty="0">
                <a:latin typeface="+mn-lt"/>
              </a:rPr>
              <a:t>Everyone is not fitted for this work.</a:t>
            </a:r>
          </a:p>
          <a:p>
            <a:pPr algn="just"/>
            <a:r>
              <a:rPr lang="en-US" sz="2800" b="1" dirty="0">
                <a:highlight>
                  <a:srgbClr val="FFFF00"/>
                </a:highlight>
                <a:latin typeface="+mn-lt"/>
              </a:rPr>
              <a:t>Those of the best talent and ability, who will take hold of the work understandingly and systematically, and carry it forward with  persevering energy, are the ones who should be selected</a:t>
            </a:r>
            <a:r>
              <a:rPr lang="en-US" sz="2800" b="1" dirty="0">
                <a:latin typeface="+mn-lt"/>
              </a:rPr>
              <a:t>. There should be a most thoroughly organized plan; and this should be faithfully carried out. Churches in every place should feel the deepest interest in the tract and missionary work.—Testimonies for the Church 4:390 (1880).</a:t>
            </a:r>
          </a:p>
        </p:txBody>
      </p:sp>
    </p:spTree>
    <p:extLst>
      <p:ext uri="{BB962C8B-B14F-4D97-AF65-F5344CB8AC3E}">
        <p14:creationId xmlns:p14="http://schemas.microsoft.com/office/powerpoint/2010/main" val="119205197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Metropolitan</Template>
  <TotalTime>269</TotalTime>
  <Words>1778</Words>
  <Application>Microsoft Office PowerPoint</Application>
  <PresentationFormat>Widescreen</PresentationFormat>
  <Paragraphs>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Bodoni MT</vt:lpstr>
      <vt:lpstr>Calibri Light</vt:lpstr>
      <vt:lpstr>Metropolitan</vt:lpstr>
      <vt:lpstr>LITERATURE EVANGELISM CANVASSING</vt:lpstr>
      <vt:lpstr>Canvassing</vt:lpstr>
      <vt:lpstr>Colporteur work. </vt:lpstr>
      <vt:lpstr>Colporteur work. </vt:lpstr>
      <vt:lpstr>Colporteur work. </vt:lpstr>
      <vt:lpstr>Colporteur work. </vt:lpstr>
      <vt:lpstr>Colporteur work. </vt:lpstr>
      <vt:lpstr>Colporteur work. </vt:lpstr>
      <vt:lpstr>Colporteur work. </vt:lpstr>
      <vt:lpstr>Colporteur work. </vt:lpstr>
      <vt:lpstr>Canvassing Work</vt:lpstr>
      <vt:lpstr>Canvassing Work</vt:lpstr>
      <vt:lpstr>Canvassing Work - Testimony</vt:lpstr>
      <vt:lpstr>Canvassing Work- Testimony</vt:lpstr>
      <vt:lpstr>Canvassing Work -Testimony</vt:lpstr>
      <vt:lpstr>Canvassing Work</vt:lpstr>
      <vt:lpstr>Student Canvassing Work</vt:lpstr>
      <vt:lpstr>Student Canvassing Work Skill Benefits</vt:lpstr>
      <vt:lpstr>Student Canvassing Work-Skill Benefits</vt:lpstr>
      <vt:lpstr>Colporteur work. </vt:lpstr>
      <vt:lpstr>Colporteur work. </vt:lpstr>
      <vt:lpstr>Canvassing Safety</vt:lpstr>
      <vt:lpstr>Canvassing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EDNA THOMAS</dc:creator>
  <cp:lastModifiedBy>EDNA THOMAS</cp:lastModifiedBy>
  <cp:revision>4</cp:revision>
  <dcterms:created xsi:type="dcterms:W3CDTF">2025-02-03T20:42:59Z</dcterms:created>
  <dcterms:modified xsi:type="dcterms:W3CDTF">2025-02-05T14:39:09Z</dcterms:modified>
</cp:coreProperties>
</file>